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4"/>
    <p:sldMasterId id="2147484321" r:id="rId5"/>
  </p:sldMasterIdLst>
  <p:notesMasterIdLst>
    <p:notesMasterId r:id="rId79"/>
  </p:notesMasterIdLst>
  <p:handoutMasterIdLst>
    <p:handoutMasterId r:id="rId80"/>
  </p:handoutMasterIdLst>
  <p:sldIdLst>
    <p:sldId id="332" r:id="rId6"/>
    <p:sldId id="883" r:id="rId7"/>
    <p:sldId id="301" r:id="rId8"/>
    <p:sldId id="698" r:id="rId9"/>
    <p:sldId id="377" r:id="rId10"/>
    <p:sldId id="378" r:id="rId11"/>
    <p:sldId id="621" r:id="rId12"/>
    <p:sldId id="258" r:id="rId13"/>
    <p:sldId id="736" r:id="rId14"/>
    <p:sldId id="843" r:id="rId15"/>
    <p:sldId id="839" r:id="rId16"/>
    <p:sldId id="840" r:id="rId17"/>
    <p:sldId id="738" r:id="rId18"/>
    <p:sldId id="261" r:id="rId19"/>
    <p:sldId id="315" r:id="rId20"/>
    <p:sldId id="338" r:id="rId21"/>
    <p:sldId id="262" r:id="rId22"/>
    <p:sldId id="603" r:id="rId23"/>
    <p:sldId id="395" r:id="rId24"/>
    <p:sldId id="755" r:id="rId25"/>
    <p:sldId id="276" r:id="rId26"/>
    <p:sldId id="841" r:id="rId27"/>
    <p:sldId id="600" r:id="rId28"/>
    <p:sldId id="630" r:id="rId29"/>
    <p:sldId id="633" r:id="rId30"/>
    <p:sldId id="636" r:id="rId31"/>
    <p:sldId id="637" r:id="rId32"/>
    <p:sldId id="642" r:id="rId33"/>
    <p:sldId id="629" r:id="rId34"/>
    <p:sldId id="745" r:id="rId35"/>
    <p:sldId id="746" r:id="rId36"/>
    <p:sldId id="747" r:id="rId37"/>
    <p:sldId id="885" r:id="rId38"/>
    <p:sldId id="749" r:id="rId39"/>
    <p:sldId id="751" r:id="rId40"/>
    <p:sldId id="752" r:id="rId41"/>
    <p:sldId id="435" r:id="rId42"/>
    <p:sldId id="861" r:id="rId43"/>
    <p:sldId id="882" r:id="rId44"/>
    <p:sldId id="878" r:id="rId45"/>
    <p:sldId id="879" r:id="rId46"/>
    <p:sldId id="880" r:id="rId47"/>
    <p:sldId id="889" r:id="rId48"/>
    <p:sldId id="881" r:id="rId49"/>
    <p:sldId id="884" r:id="rId50"/>
    <p:sldId id="872" r:id="rId51"/>
    <p:sldId id="873" r:id="rId52"/>
    <p:sldId id="874" r:id="rId53"/>
    <p:sldId id="626" r:id="rId54"/>
    <p:sldId id="627" r:id="rId55"/>
    <p:sldId id="888" r:id="rId56"/>
    <p:sldId id="788" r:id="rId57"/>
    <p:sldId id="789" r:id="rId58"/>
    <p:sldId id="790" r:id="rId59"/>
    <p:sldId id="791" r:id="rId60"/>
    <p:sldId id="796" r:id="rId61"/>
    <p:sldId id="890" r:id="rId62"/>
    <p:sldId id="786" r:id="rId63"/>
    <p:sldId id="771" r:id="rId64"/>
    <p:sldId id="774" r:id="rId65"/>
    <p:sldId id="776" r:id="rId66"/>
    <p:sldId id="779" r:id="rId67"/>
    <p:sldId id="778" r:id="rId68"/>
    <p:sldId id="886" r:id="rId69"/>
    <p:sldId id="887" r:id="rId70"/>
    <p:sldId id="780" r:id="rId71"/>
    <p:sldId id="781" r:id="rId72"/>
    <p:sldId id="787" r:id="rId73"/>
    <p:sldId id="782" r:id="rId74"/>
    <p:sldId id="834" r:id="rId75"/>
    <p:sldId id="842" r:id="rId76"/>
    <p:sldId id="860" r:id="rId77"/>
    <p:sldId id="838" r:id="rId7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Shirley" initials="WS" lastIdx="1" clrIdx="0">
    <p:extLst>
      <p:ext uri="{19B8F6BF-5375-455C-9EA6-DF929625EA0E}">
        <p15:presenceInfo xmlns:p15="http://schemas.microsoft.com/office/powerpoint/2012/main" userId="e160d1f8-6688-4847-8643-379311b884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BA493-06DA-42C5-8923-FBFA5AFB0D5A}" v="34" dt="2021-09-15T00:42:04.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5035" autoAdjust="0"/>
  </p:normalViewPr>
  <p:slideViewPr>
    <p:cSldViewPr>
      <p:cViewPr varScale="1">
        <p:scale>
          <a:sx n="97" d="100"/>
          <a:sy n="97" d="100"/>
        </p:scale>
        <p:origin x="17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40" y="936"/>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86"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0T21:39:53.797" idx="1">
    <p:pos x="10" y="10"/>
    <p:text/>
    <p:extLst>
      <p:ext uri="{C676402C-5697-4E1C-873F-D02D1690AC5C}">
        <p15:threadingInfo xmlns:p15="http://schemas.microsoft.com/office/powerpoint/2012/main" timeZoneBias="30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34BB8-C18A-4E35-8BA7-5E5CFA5AD46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A3C98807-48FA-422A-BB7F-615433E38FED}">
      <dgm:prSet/>
      <dgm:spPr/>
      <dgm:t>
        <a:bodyPr/>
        <a:lstStyle/>
        <a:p>
          <a:r>
            <a:rPr lang="en-US"/>
            <a:t>Introduction</a:t>
          </a:r>
        </a:p>
      </dgm:t>
    </dgm:pt>
    <dgm:pt modelId="{3F67E838-A3DA-45C5-BABF-2C076B498173}" type="parTrans" cxnId="{FD93F168-EE78-42B0-B478-63AA2B9C92F4}">
      <dgm:prSet/>
      <dgm:spPr/>
      <dgm:t>
        <a:bodyPr/>
        <a:lstStyle/>
        <a:p>
          <a:endParaRPr lang="en-US"/>
        </a:p>
      </dgm:t>
    </dgm:pt>
    <dgm:pt modelId="{6A4EB282-465A-472F-9455-D44E15FEDD2E}" type="sibTrans" cxnId="{FD93F168-EE78-42B0-B478-63AA2B9C92F4}">
      <dgm:prSet/>
      <dgm:spPr/>
      <dgm:t>
        <a:bodyPr/>
        <a:lstStyle/>
        <a:p>
          <a:endParaRPr lang="en-US"/>
        </a:p>
      </dgm:t>
    </dgm:pt>
    <dgm:pt modelId="{37D40F7F-5CA4-4A38-A65B-055167A9A8B4}">
      <dgm:prSet/>
      <dgm:spPr/>
      <dgm:t>
        <a:bodyPr/>
        <a:lstStyle/>
        <a:p>
          <a:r>
            <a:rPr lang="en-US"/>
            <a:t>The Commissioner’s Role</a:t>
          </a:r>
        </a:p>
      </dgm:t>
    </dgm:pt>
    <dgm:pt modelId="{F6E7A9E0-08DF-4394-BFA4-731E541BC741}" type="parTrans" cxnId="{2F9827C4-7555-4DF0-8582-92AEBF01CDA2}">
      <dgm:prSet/>
      <dgm:spPr/>
      <dgm:t>
        <a:bodyPr/>
        <a:lstStyle/>
        <a:p>
          <a:endParaRPr lang="en-US"/>
        </a:p>
      </dgm:t>
    </dgm:pt>
    <dgm:pt modelId="{95221DEC-DDCD-456F-911F-C506A8D59874}" type="sibTrans" cxnId="{2F9827C4-7555-4DF0-8582-92AEBF01CDA2}">
      <dgm:prSet/>
      <dgm:spPr/>
      <dgm:t>
        <a:bodyPr/>
        <a:lstStyle/>
        <a:p>
          <a:endParaRPr lang="en-US"/>
        </a:p>
      </dgm:t>
    </dgm:pt>
    <dgm:pt modelId="{4DA8C7CA-08B8-4B34-BD29-5FB7E7B13EBE}">
      <dgm:prSet/>
      <dgm:spPr/>
      <dgm:t>
        <a:bodyPr/>
        <a:lstStyle/>
        <a:p>
          <a:r>
            <a:rPr lang="en-US"/>
            <a:t>The Executive Director’s Role</a:t>
          </a:r>
        </a:p>
      </dgm:t>
    </dgm:pt>
    <dgm:pt modelId="{A9C740A2-F1D8-4CDD-A787-40ACF93E10C1}" type="parTrans" cxnId="{DB3D8B99-17CE-4AF7-BEF2-C088F382B918}">
      <dgm:prSet/>
      <dgm:spPr/>
      <dgm:t>
        <a:bodyPr/>
        <a:lstStyle/>
        <a:p>
          <a:endParaRPr lang="en-US"/>
        </a:p>
      </dgm:t>
    </dgm:pt>
    <dgm:pt modelId="{5A7F50D9-3FA1-44B5-802E-D6E58D75D579}" type="sibTrans" cxnId="{DB3D8B99-17CE-4AF7-BEF2-C088F382B918}">
      <dgm:prSet/>
      <dgm:spPr/>
      <dgm:t>
        <a:bodyPr/>
        <a:lstStyle/>
        <a:p>
          <a:endParaRPr lang="en-US"/>
        </a:p>
      </dgm:t>
    </dgm:pt>
    <dgm:pt modelId="{F638EA79-17DE-485C-AD43-E82EBC3F311B}">
      <dgm:prSet/>
      <dgm:spPr/>
      <dgm:t>
        <a:bodyPr/>
        <a:lstStyle/>
        <a:p>
          <a:r>
            <a:rPr lang="en-US" dirty="0"/>
            <a:t>Overview of HUD Programs </a:t>
          </a:r>
        </a:p>
      </dgm:t>
    </dgm:pt>
    <dgm:pt modelId="{215B205F-52CA-4551-BE0C-4FA376FD8C31}" type="parTrans" cxnId="{149BCE64-4F0B-4C92-B86A-1966A2989AA8}">
      <dgm:prSet/>
      <dgm:spPr/>
      <dgm:t>
        <a:bodyPr/>
        <a:lstStyle/>
        <a:p>
          <a:endParaRPr lang="en-US"/>
        </a:p>
      </dgm:t>
    </dgm:pt>
    <dgm:pt modelId="{0BA10978-DE83-4F0B-BDD4-3B6D96764F6A}" type="sibTrans" cxnId="{149BCE64-4F0B-4C92-B86A-1966A2989AA8}">
      <dgm:prSet/>
      <dgm:spPr/>
      <dgm:t>
        <a:bodyPr/>
        <a:lstStyle/>
        <a:p>
          <a:endParaRPr lang="en-US"/>
        </a:p>
      </dgm:t>
    </dgm:pt>
    <dgm:pt modelId="{CDFA344E-F44A-463B-8B0F-ECE32F042064}">
      <dgm:prSet/>
      <dgm:spPr/>
      <dgm:t>
        <a:bodyPr/>
        <a:lstStyle/>
        <a:p>
          <a:r>
            <a:rPr lang="en-US" dirty="0"/>
            <a:t>Facilities Management</a:t>
          </a:r>
        </a:p>
      </dgm:t>
    </dgm:pt>
    <dgm:pt modelId="{B3E08D28-7B70-4E39-8DD5-9093227CAF32}" type="parTrans" cxnId="{CA338C34-1EEE-4466-8171-C44EA2F96240}">
      <dgm:prSet/>
      <dgm:spPr/>
      <dgm:t>
        <a:bodyPr/>
        <a:lstStyle/>
        <a:p>
          <a:endParaRPr lang="en-US"/>
        </a:p>
      </dgm:t>
    </dgm:pt>
    <dgm:pt modelId="{0F8B361A-6FCC-4768-8C11-31FA2A330979}" type="sibTrans" cxnId="{CA338C34-1EEE-4466-8171-C44EA2F96240}">
      <dgm:prSet/>
      <dgm:spPr/>
      <dgm:t>
        <a:bodyPr/>
        <a:lstStyle/>
        <a:p>
          <a:endParaRPr lang="en-US"/>
        </a:p>
      </dgm:t>
    </dgm:pt>
    <dgm:pt modelId="{BAC7FFD9-7A94-47D4-8ED8-BBE03DB3E68E}">
      <dgm:prSet/>
      <dgm:spPr/>
      <dgm:t>
        <a:bodyPr/>
        <a:lstStyle/>
        <a:p>
          <a:r>
            <a:rPr lang="en-US" dirty="0"/>
            <a:t>Disability Laws</a:t>
          </a:r>
        </a:p>
      </dgm:t>
    </dgm:pt>
    <dgm:pt modelId="{10778107-112B-448F-B2E8-98A8425C2268}" type="parTrans" cxnId="{AC1E596B-C02A-4BD8-8333-3694C0CFFA2D}">
      <dgm:prSet/>
      <dgm:spPr/>
      <dgm:t>
        <a:bodyPr/>
        <a:lstStyle/>
        <a:p>
          <a:endParaRPr lang="en-US"/>
        </a:p>
      </dgm:t>
    </dgm:pt>
    <dgm:pt modelId="{9FAF44F9-514D-46E5-B6AE-87C63F6CFF38}" type="sibTrans" cxnId="{AC1E596B-C02A-4BD8-8333-3694C0CFFA2D}">
      <dgm:prSet/>
      <dgm:spPr/>
      <dgm:t>
        <a:bodyPr/>
        <a:lstStyle/>
        <a:p>
          <a:endParaRPr lang="en-US"/>
        </a:p>
      </dgm:t>
    </dgm:pt>
    <dgm:pt modelId="{115CF3C8-4BD7-4026-A281-E90AE5BBF90B}" type="pres">
      <dgm:prSet presAssocID="{77934BB8-C18A-4E35-8BA7-5E5CFA5AD465}" presName="diagram" presStyleCnt="0">
        <dgm:presLayoutVars>
          <dgm:dir/>
          <dgm:resizeHandles val="exact"/>
        </dgm:presLayoutVars>
      </dgm:prSet>
      <dgm:spPr/>
    </dgm:pt>
    <dgm:pt modelId="{B9F4860C-AB99-4EB5-965E-66235809F551}" type="pres">
      <dgm:prSet presAssocID="{A3C98807-48FA-422A-BB7F-615433E38FED}" presName="node" presStyleLbl="node1" presStyleIdx="0" presStyleCnt="6">
        <dgm:presLayoutVars>
          <dgm:bulletEnabled val="1"/>
        </dgm:presLayoutVars>
      </dgm:prSet>
      <dgm:spPr/>
    </dgm:pt>
    <dgm:pt modelId="{D9CE5D4D-7CA1-4FC8-B559-E5F93F1E5724}" type="pres">
      <dgm:prSet presAssocID="{6A4EB282-465A-472F-9455-D44E15FEDD2E}" presName="sibTrans" presStyleCnt="0"/>
      <dgm:spPr/>
    </dgm:pt>
    <dgm:pt modelId="{AE3D393A-2129-443F-BD5F-842BCD9E9609}" type="pres">
      <dgm:prSet presAssocID="{37D40F7F-5CA4-4A38-A65B-055167A9A8B4}" presName="node" presStyleLbl="node1" presStyleIdx="1" presStyleCnt="6">
        <dgm:presLayoutVars>
          <dgm:bulletEnabled val="1"/>
        </dgm:presLayoutVars>
      </dgm:prSet>
      <dgm:spPr/>
    </dgm:pt>
    <dgm:pt modelId="{A96BB6C7-340B-42CF-B1ED-6C8F23E4A625}" type="pres">
      <dgm:prSet presAssocID="{95221DEC-DDCD-456F-911F-C506A8D59874}" presName="sibTrans" presStyleCnt="0"/>
      <dgm:spPr/>
    </dgm:pt>
    <dgm:pt modelId="{0AB4C18E-E17D-42AE-AA40-C69BB3B494D5}" type="pres">
      <dgm:prSet presAssocID="{4DA8C7CA-08B8-4B34-BD29-5FB7E7B13EBE}" presName="node" presStyleLbl="node1" presStyleIdx="2" presStyleCnt="6">
        <dgm:presLayoutVars>
          <dgm:bulletEnabled val="1"/>
        </dgm:presLayoutVars>
      </dgm:prSet>
      <dgm:spPr/>
    </dgm:pt>
    <dgm:pt modelId="{C8A99FDD-90D8-4EA5-9371-BC0647E91565}" type="pres">
      <dgm:prSet presAssocID="{5A7F50D9-3FA1-44B5-802E-D6E58D75D579}" presName="sibTrans" presStyleCnt="0"/>
      <dgm:spPr/>
    </dgm:pt>
    <dgm:pt modelId="{1FE27A25-96BD-4356-B1F0-3CE41921CF51}" type="pres">
      <dgm:prSet presAssocID="{F638EA79-17DE-485C-AD43-E82EBC3F311B}" presName="node" presStyleLbl="node1" presStyleIdx="3" presStyleCnt="6">
        <dgm:presLayoutVars>
          <dgm:bulletEnabled val="1"/>
        </dgm:presLayoutVars>
      </dgm:prSet>
      <dgm:spPr/>
    </dgm:pt>
    <dgm:pt modelId="{DEE8A5A5-62E4-4172-AD51-58FAB9C28E38}" type="pres">
      <dgm:prSet presAssocID="{0BA10978-DE83-4F0B-BDD4-3B6D96764F6A}" presName="sibTrans" presStyleCnt="0"/>
      <dgm:spPr/>
    </dgm:pt>
    <dgm:pt modelId="{89E125AA-F5A3-42BD-8635-87C30E53B6F5}" type="pres">
      <dgm:prSet presAssocID="{CDFA344E-F44A-463B-8B0F-ECE32F042064}" presName="node" presStyleLbl="node1" presStyleIdx="4" presStyleCnt="6">
        <dgm:presLayoutVars>
          <dgm:bulletEnabled val="1"/>
        </dgm:presLayoutVars>
      </dgm:prSet>
      <dgm:spPr/>
    </dgm:pt>
    <dgm:pt modelId="{6D0316C6-01AF-4AFF-BC8B-F60C83F7ABD3}" type="pres">
      <dgm:prSet presAssocID="{0F8B361A-6FCC-4768-8C11-31FA2A330979}" presName="sibTrans" presStyleCnt="0"/>
      <dgm:spPr/>
    </dgm:pt>
    <dgm:pt modelId="{1FCF9812-A2E5-4071-ABCD-4501949E38D8}" type="pres">
      <dgm:prSet presAssocID="{BAC7FFD9-7A94-47D4-8ED8-BBE03DB3E68E}" presName="node" presStyleLbl="node1" presStyleIdx="5" presStyleCnt="6">
        <dgm:presLayoutVars>
          <dgm:bulletEnabled val="1"/>
        </dgm:presLayoutVars>
      </dgm:prSet>
      <dgm:spPr/>
    </dgm:pt>
  </dgm:ptLst>
  <dgm:cxnLst>
    <dgm:cxn modelId="{96070E02-40A0-48E7-8589-BEA4B442747A}" type="presOf" srcId="{37D40F7F-5CA4-4A38-A65B-055167A9A8B4}" destId="{AE3D393A-2129-443F-BD5F-842BCD9E9609}" srcOrd="0" destOrd="0" presId="urn:microsoft.com/office/officeart/2005/8/layout/default"/>
    <dgm:cxn modelId="{33F8B40D-BE5D-413B-B09D-B7A1AC34585F}" type="presOf" srcId="{A3C98807-48FA-422A-BB7F-615433E38FED}" destId="{B9F4860C-AB99-4EB5-965E-66235809F551}" srcOrd="0" destOrd="0" presId="urn:microsoft.com/office/officeart/2005/8/layout/default"/>
    <dgm:cxn modelId="{6D917620-8D76-4EB6-B5BE-AD7E607A0F2B}" type="presOf" srcId="{77934BB8-C18A-4E35-8BA7-5E5CFA5AD465}" destId="{115CF3C8-4BD7-4026-A281-E90AE5BBF90B}" srcOrd="0" destOrd="0" presId="urn:microsoft.com/office/officeart/2005/8/layout/default"/>
    <dgm:cxn modelId="{AC76C422-D2B5-4200-AF98-91010F571CB3}" type="presOf" srcId="{CDFA344E-F44A-463B-8B0F-ECE32F042064}" destId="{89E125AA-F5A3-42BD-8635-87C30E53B6F5}" srcOrd="0" destOrd="0" presId="urn:microsoft.com/office/officeart/2005/8/layout/default"/>
    <dgm:cxn modelId="{CA338C34-1EEE-4466-8171-C44EA2F96240}" srcId="{77934BB8-C18A-4E35-8BA7-5E5CFA5AD465}" destId="{CDFA344E-F44A-463B-8B0F-ECE32F042064}" srcOrd="4" destOrd="0" parTransId="{B3E08D28-7B70-4E39-8DD5-9093227CAF32}" sibTransId="{0F8B361A-6FCC-4768-8C11-31FA2A330979}"/>
    <dgm:cxn modelId="{149BCE64-4F0B-4C92-B86A-1966A2989AA8}" srcId="{77934BB8-C18A-4E35-8BA7-5E5CFA5AD465}" destId="{F638EA79-17DE-485C-AD43-E82EBC3F311B}" srcOrd="3" destOrd="0" parTransId="{215B205F-52CA-4551-BE0C-4FA376FD8C31}" sibTransId="{0BA10978-DE83-4F0B-BDD4-3B6D96764F6A}"/>
    <dgm:cxn modelId="{FD93F168-EE78-42B0-B478-63AA2B9C92F4}" srcId="{77934BB8-C18A-4E35-8BA7-5E5CFA5AD465}" destId="{A3C98807-48FA-422A-BB7F-615433E38FED}" srcOrd="0" destOrd="0" parTransId="{3F67E838-A3DA-45C5-BABF-2C076B498173}" sibTransId="{6A4EB282-465A-472F-9455-D44E15FEDD2E}"/>
    <dgm:cxn modelId="{633A7F4A-9F5F-4B16-8F0E-758E83B72726}" type="presOf" srcId="{4DA8C7CA-08B8-4B34-BD29-5FB7E7B13EBE}" destId="{0AB4C18E-E17D-42AE-AA40-C69BB3B494D5}" srcOrd="0" destOrd="0" presId="urn:microsoft.com/office/officeart/2005/8/layout/default"/>
    <dgm:cxn modelId="{AC1E596B-C02A-4BD8-8333-3694C0CFFA2D}" srcId="{77934BB8-C18A-4E35-8BA7-5E5CFA5AD465}" destId="{BAC7FFD9-7A94-47D4-8ED8-BBE03DB3E68E}" srcOrd="5" destOrd="0" parTransId="{10778107-112B-448F-B2E8-98A8425C2268}" sibTransId="{9FAF44F9-514D-46E5-B6AE-87C63F6CFF38}"/>
    <dgm:cxn modelId="{DB3D8B99-17CE-4AF7-BEF2-C088F382B918}" srcId="{77934BB8-C18A-4E35-8BA7-5E5CFA5AD465}" destId="{4DA8C7CA-08B8-4B34-BD29-5FB7E7B13EBE}" srcOrd="2" destOrd="0" parTransId="{A9C740A2-F1D8-4CDD-A787-40ACF93E10C1}" sibTransId="{5A7F50D9-3FA1-44B5-802E-D6E58D75D579}"/>
    <dgm:cxn modelId="{2F9827C4-7555-4DF0-8582-92AEBF01CDA2}" srcId="{77934BB8-C18A-4E35-8BA7-5E5CFA5AD465}" destId="{37D40F7F-5CA4-4A38-A65B-055167A9A8B4}" srcOrd="1" destOrd="0" parTransId="{F6E7A9E0-08DF-4394-BFA4-731E541BC741}" sibTransId="{95221DEC-DDCD-456F-911F-C506A8D59874}"/>
    <dgm:cxn modelId="{10767ADD-A310-4296-B699-6276B2A31CEC}" type="presOf" srcId="{F638EA79-17DE-485C-AD43-E82EBC3F311B}" destId="{1FE27A25-96BD-4356-B1F0-3CE41921CF51}" srcOrd="0" destOrd="0" presId="urn:microsoft.com/office/officeart/2005/8/layout/default"/>
    <dgm:cxn modelId="{FBA895E1-8750-4ED4-B5FF-A5E392A9FBF6}" type="presOf" srcId="{BAC7FFD9-7A94-47D4-8ED8-BBE03DB3E68E}" destId="{1FCF9812-A2E5-4071-ABCD-4501949E38D8}" srcOrd="0" destOrd="0" presId="urn:microsoft.com/office/officeart/2005/8/layout/default"/>
    <dgm:cxn modelId="{9AFE9CF7-DD11-4030-80EF-51C0DDCF9D71}" type="presParOf" srcId="{115CF3C8-4BD7-4026-A281-E90AE5BBF90B}" destId="{B9F4860C-AB99-4EB5-965E-66235809F551}" srcOrd="0" destOrd="0" presId="urn:microsoft.com/office/officeart/2005/8/layout/default"/>
    <dgm:cxn modelId="{7E4BE6A3-C8BE-4984-9CE3-803ECFFF97FB}" type="presParOf" srcId="{115CF3C8-4BD7-4026-A281-E90AE5BBF90B}" destId="{D9CE5D4D-7CA1-4FC8-B559-E5F93F1E5724}" srcOrd="1" destOrd="0" presId="urn:microsoft.com/office/officeart/2005/8/layout/default"/>
    <dgm:cxn modelId="{A73952D1-BC7C-4BE1-857A-32C049D8BDD0}" type="presParOf" srcId="{115CF3C8-4BD7-4026-A281-E90AE5BBF90B}" destId="{AE3D393A-2129-443F-BD5F-842BCD9E9609}" srcOrd="2" destOrd="0" presId="urn:microsoft.com/office/officeart/2005/8/layout/default"/>
    <dgm:cxn modelId="{9259229F-A3B9-495E-B863-CAE6EB09E183}" type="presParOf" srcId="{115CF3C8-4BD7-4026-A281-E90AE5BBF90B}" destId="{A96BB6C7-340B-42CF-B1ED-6C8F23E4A625}" srcOrd="3" destOrd="0" presId="urn:microsoft.com/office/officeart/2005/8/layout/default"/>
    <dgm:cxn modelId="{5AACE8FA-6546-4D0F-B401-7D1BDFCC25CF}" type="presParOf" srcId="{115CF3C8-4BD7-4026-A281-E90AE5BBF90B}" destId="{0AB4C18E-E17D-42AE-AA40-C69BB3B494D5}" srcOrd="4" destOrd="0" presId="urn:microsoft.com/office/officeart/2005/8/layout/default"/>
    <dgm:cxn modelId="{C9F821B3-77F2-48F2-958D-5AA33C5D4CB8}" type="presParOf" srcId="{115CF3C8-4BD7-4026-A281-E90AE5BBF90B}" destId="{C8A99FDD-90D8-4EA5-9371-BC0647E91565}" srcOrd="5" destOrd="0" presId="urn:microsoft.com/office/officeart/2005/8/layout/default"/>
    <dgm:cxn modelId="{FDC517E5-765F-40D1-B769-64F45FB5FF44}" type="presParOf" srcId="{115CF3C8-4BD7-4026-A281-E90AE5BBF90B}" destId="{1FE27A25-96BD-4356-B1F0-3CE41921CF51}" srcOrd="6" destOrd="0" presId="urn:microsoft.com/office/officeart/2005/8/layout/default"/>
    <dgm:cxn modelId="{FDAE165E-32C9-4866-9A98-D4155569BD36}" type="presParOf" srcId="{115CF3C8-4BD7-4026-A281-E90AE5BBF90B}" destId="{DEE8A5A5-62E4-4172-AD51-58FAB9C28E38}" srcOrd="7" destOrd="0" presId="urn:microsoft.com/office/officeart/2005/8/layout/default"/>
    <dgm:cxn modelId="{EB6A3A0A-628F-41BB-976D-72E9D1AF3BCC}" type="presParOf" srcId="{115CF3C8-4BD7-4026-A281-E90AE5BBF90B}" destId="{89E125AA-F5A3-42BD-8635-87C30E53B6F5}" srcOrd="8" destOrd="0" presId="urn:microsoft.com/office/officeart/2005/8/layout/default"/>
    <dgm:cxn modelId="{923FD0A2-5DAB-4368-AF2E-43B30C89D95E}" type="presParOf" srcId="{115CF3C8-4BD7-4026-A281-E90AE5BBF90B}" destId="{6D0316C6-01AF-4AFF-BC8B-F60C83F7ABD3}" srcOrd="9" destOrd="0" presId="urn:microsoft.com/office/officeart/2005/8/layout/default"/>
    <dgm:cxn modelId="{F907B974-39AC-4931-AAE6-50F850F89A9C}" type="presParOf" srcId="{115CF3C8-4BD7-4026-A281-E90AE5BBF90B}" destId="{1FCF9812-A2E5-4071-ABCD-4501949E38D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D867A-BC3C-48A5-B7B6-3BCC9CBF5F25}" type="doc">
      <dgm:prSet loTypeId="urn:microsoft.com/office/officeart/2005/8/layout/arrow2" loCatId="process" qsTypeId="urn:microsoft.com/office/officeart/2005/8/quickstyle/simple1" qsCatId="simple" csTypeId="urn:microsoft.com/office/officeart/2005/8/colors/accent1_2" csCatId="accent1" phldr="1"/>
      <dgm:spPr/>
    </dgm:pt>
    <dgm:pt modelId="{F6209574-DBB8-4B37-81B1-79F82D605378}">
      <dgm:prSet phldrT="[Text]"/>
      <dgm:spPr/>
      <dgm:t>
        <a:bodyPr/>
        <a:lstStyle/>
        <a:p>
          <a:r>
            <a:rPr lang="en-US" dirty="0"/>
            <a:t>Strong Governance</a:t>
          </a:r>
        </a:p>
      </dgm:t>
    </dgm:pt>
    <dgm:pt modelId="{0B0042F4-D176-4B5C-855D-A2F5E8E7A608}" type="parTrans" cxnId="{FB3454ED-9279-4762-8350-7783C1886538}">
      <dgm:prSet/>
      <dgm:spPr/>
      <dgm:t>
        <a:bodyPr/>
        <a:lstStyle/>
        <a:p>
          <a:endParaRPr lang="en-US"/>
        </a:p>
      </dgm:t>
    </dgm:pt>
    <dgm:pt modelId="{7B44BBF0-53B1-4243-B665-E7DAE9E74CCA}" type="sibTrans" cxnId="{FB3454ED-9279-4762-8350-7783C1886538}">
      <dgm:prSet/>
      <dgm:spPr/>
      <dgm:t>
        <a:bodyPr/>
        <a:lstStyle/>
        <a:p>
          <a:endParaRPr lang="en-US"/>
        </a:p>
      </dgm:t>
    </dgm:pt>
    <dgm:pt modelId="{415C44EB-4EEA-41DD-A4B8-AD92AE03F170}">
      <dgm:prSet phldrT="[Text]"/>
      <dgm:spPr/>
      <dgm:t>
        <a:bodyPr/>
        <a:lstStyle/>
        <a:p>
          <a:r>
            <a:rPr lang="en-US" dirty="0"/>
            <a:t>Sound Financial Oversight	</a:t>
          </a:r>
        </a:p>
      </dgm:t>
    </dgm:pt>
    <dgm:pt modelId="{FAF779F1-7575-4E77-B79B-8F0AAEE7457A}" type="parTrans" cxnId="{6C039541-A127-4ED2-8717-A484FF65DDC6}">
      <dgm:prSet/>
      <dgm:spPr/>
      <dgm:t>
        <a:bodyPr/>
        <a:lstStyle/>
        <a:p>
          <a:endParaRPr lang="en-US"/>
        </a:p>
      </dgm:t>
    </dgm:pt>
    <dgm:pt modelId="{D34CB47F-C875-41CC-9BE5-6CABF42C160F}" type="sibTrans" cxnId="{6C039541-A127-4ED2-8717-A484FF65DDC6}">
      <dgm:prSet/>
      <dgm:spPr/>
      <dgm:t>
        <a:bodyPr/>
        <a:lstStyle/>
        <a:p>
          <a:endParaRPr lang="en-US"/>
        </a:p>
      </dgm:t>
    </dgm:pt>
    <dgm:pt modelId="{8AA70FD1-A0CC-4287-BD1C-D8A21A1F5F95}">
      <dgm:prSet phldrT="[Text]"/>
      <dgm:spPr/>
      <dgm:t>
        <a:bodyPr/>
        <a:lstStyle/>
        <a:p>
          <a:r>
            <a:rPr lang="en-US" dirty="0"/>
            <a:t>Long Term Sustainable Performance</a:t>
          </a:r>
        </a:p>
      </dgm:t>
    </dgm:pt>
    <dgm:pt modelId="{C31A3C40-7390-4219-9152-CA271A491DCE}" type="parTrans" cxnId="{25A1DB4C-EBCB-42E4-9D31-63FF06A51983}">
      <dgm:prSet/>
      <dgm:spPr/>
      <dgm:t>
        <a:bodyPr/>
        <a:lstStyle/>
        <a:p>
          <a:endParaRPr lang="en-US"/>
        </a:p>
      </dgm:t>
    </dgm:pt>
    <dgm:pt modelId="{32F863A2-931B-46BB-BAFA-9768A7116FF6}" type="sibTrans" cxnId="{25A1DB4C-EBCB-42E4-9D31-63FF06A51983}">
      <dgm:prSet/>
      <dgm:spPr/>
      <dgm:t>
        <a:bodyPr/>
        <a:lstStyle/>
        <a:p>
          <a:endParaRPr lang="en-US"/>
        </a:p>
      </dgm:t>
    </dgm:pt>
    <dgm:pt modelId="{73C297C5-28D7-4DDE-B0D8-F521A2FC7AE0}" type="pres">
      <dgm:prSet presAssocID="{10BD867A-BC3C-48A5-B7B6-3BCC9CBF5F25}" presName="arrowDiagram" presStyleCnt="0">
        <dgm:presLayoutVars>
          <dgm:chMax val="5"/>
          <dgm:dir/>
          <dgm:resizeHandles val="exact"/>
        </dgm:presLayoutVars>
      </dgm:prSet>
      <dgm:spPr/>
    </dgm:pt>
    <dgm:pt modelId="{13BC4A16-C1A7-4B9B-B376-55FB2B12DD78}" type="pres">
      <dgm:prSet presAssocID="{10BD867A-BC3C-48A5-B7B6-3BCC9CBF5F25}" presName="arrow" presStyleLbl="bgShp" presStyleIdx="0" presStyleCnt="1" custLinFactNeighborY="6078"/>
      <dgm:spPr/>
    </dgm:pt>
    <dgm:pt modelId="{2FBF519C-E1AE-4696-A92E-848102D2926C}" type="pres">
      <dgm:prSet presAssocID="{10BD867A-BC3C-48A5-B7B6-3BCC9CBF5F25}" presName="arrowDiagram3" presStyleCnt="0"/>
      <dgm:spPr/>
    </dgm:pt>
    <dgm:pt modelId="{33332D52-BF21-4949-BAE9-FE46632B8F61}" type="pres">
      <dgm:prSet presAssocID="{F6209574-DBB8-4B37-81B1-79F82D605378}" presName="bullet3a" presStyleLbl="node1" presStyleIdx="0" presStyleCnt="3"/>
      <dgm:spPr/>
    </dgm:pt>
    <dgm:pt modelId="{FE944FDC-179C-46EE-BF38-7F8C9248D1D9}" type="pres">
      <dgm:prSet presAssocID="{F6209574-DBB8-4B37-81B1-79F82D605378}" presName="textBox3a" presStyleLbl="revTx" presStyleIdx="0" presStyleCnt="3">
        <dgm:presLayoutVars>
          <dgm:bulletEnabled val="1"/>
        </dgm:presLayoutVars>
      </dgm:prSet>
      <dgm:spPr/>
    </dgm:pt>
    <dgm:pt modelId="{41D60F11-C35F-474A-B6F2-E268F1834EDD}" type="pres">
      <dgm:prSet presAssocID="{415C44EB-4EEA-41DD-A4B8-AD92AE03F170}" presName="bullet3b" presStyleLbl="node1" presStyleIdx="1" presStyleCnt="3"/>
      <dgm:spPr/>
    </dgm:pt>
    <dgm:pt modelId="{19F3CD7B-1EB9-4725-9B2C-A792DD222C65}" type="pres">
      <dgm:prSet presAssocID="{415C44EB-4EEA-41DD-A4B8-AD92AE03F170}" presName="textBox3b" presStyleLbl="revTx" presStyleIdx="1" presStyleCnt="3">
        <dgm:presLayoutVars>
          <dgm:bulletEnabled val="1"/>
        </dgm:presLayoutVars>
      </dgm:prSet>
      <dgm:spPr/>
    </dgm:pt>
    <dgm:pt modelId="{C60D76D4-97AC-4A94-8239-50E85DA7AE2B}" type="pres">
      <dgm:prSet presAssocID="{8AA70FD1-A0CC-4287-BD1C-D8A21A1F5F95}" presName="bullet3c" presStyleLbl="node1" presStyleIdx="2" presStyleCnt="3"/>
      <dgm:spPr/>
    </dgm:pt>
    <dgm:pt modelId="{9758E247-A26F-4FFC-B2D1-48BF1FBFDFA0}" type="pres">
      <dgm:prSet presAssocID="{8AA70FD1-A0CC-4287-BD1C-D8A21A1F5F95}" presName="textBox3c" presStyleLbl="revTx" presStyleIdx="2" presStyleCnt="3">
        <dgm:presLayoutVars>
          <dgm:bulletEnabled val="1"/>
        </dgm:presLayoutVars>
      </dgm:prSet>
      <dgm:spPr/>
    </dgm:pt>
  </dgm:ptLst>
  <dgm:cxnLst>
    <dgm:cxn modelId="{7D49FC17-2107-4BE7-B1CE-65030C292A58}" type="presOf" srcId="{8AA70FD1-A0CC-4287-BD1C-D8A21A1F5F95}" destId="{9758E247-A26F-4FFC-B2D1-48BF1FBFDFA0}" srcOrd="0" destOrd="0" presId="urn:microsoft.com/office/officeart/2005/8/layout/arrow2"/>
    <dgm:cxn modelId="{6C039541-A127-4ED2-8717-A484FF65DDC6}" srcId="{10BD867A-BC3C-48A5-B7B6-3BCC9CBF5F25}" destId="{415C44EB-4EEA-41DD-A4B8-AD92AE03F170}" srcOrd="1" destOrd="0" parTransId="{FAF779F1-7575-4E77-B79B-8F0AAEE7457A}" sibTransId="{D34CB47F-C875-41CC-9BE5-6CABF42C160F}"/>
    <dgm:cxn modelId="{25A1DB4C-EBCB-42E4-9D31-63FF06A51983}" srcId="{10BD867A-BC3C-48A5-B7B6-3BCC9CBF5F25}" destId="{8AA70FD1-A0CC-4287-BD1C-D8A21A1F5F95}" srcOrd="2" destOrd="0" parTransId="{C31A3C40-7390-4219-9152-CA271A491DCE}" sibTransId="{32F863A2-931B-46BB-BAFA-9768A7116FF6}"/>
    <dgm:cxn modelId="{F2C97EC3-1893-4FA9-B8E0-C6051F24D809}" type="presOf" srcId="{F6209574-DBB8-4B37-81B1-79F82D605378}" destId="{FE944FDC-179C-46EE-BF38-7F8C9248D1D9}" srcOrd="0" destOrd="0" presId="urn:microsoft.com/office/officeart/2005/8/layout/arrow2"/>
    <dgm:cxn modelId="{783AD8E1-49D7-49F3-9071-63021BD6956F}" type="presOf" srcId="{10BD867A-BC3C-48A5-B7B6-3BCC9CBF5F25}" destId="{73C297C5-28D7-4DDE-B0D8-F521A2FC7AE0}" srcOrd="0" destOrd="0" presId="urn:microsoft.com/office/officeart/2005/8/layout/arrow2"/>
    <dgm:cxn modelId="{2CBA51ED-3AA9-4C2F-92EE-D6AE1A9F6ED5}" type="presOf" srcId="{415C44EB-4EEA-41DD-A4B8-AD92AE03F170}" destId="{19F3CD7B-1EB9-4725-9B2C-A792DD222C65}" srcOrd="0" destOrd="0" presId="urn:microsoft.com/office/officeart/2005/8/layout/arrow2"/>
    <dgm:cxn modelId="{FB3454ED-9279-4762-8350-7783C1886538}" srcId="{10BD867A-BC3C-48A5-B7B6-3BCC9CBF5F25}" destId="{F6209574-DBB8-4B37-81B1-79F82D605378}" srcOrd="0" destOrd="0" parTransId="{0B0042F4-D176-4B5C-855D-A2F5E8E7A608}" sibTransId="{7B44BBF0-53B1-4243-B665-E7DAE9E74CCA}"/>
    <dgm:cxn modelId="{6876B81C-5378-494F-BC1D-9DBA027908E6}" type="presParOf" srcId="{73C297C5-28D7-4DDE-B0D8-F521A2FC7AE0}" destId="{13BC4A16-C1A7-4B9B-B376-55FB2B12DD78}" srcOrd="0" destOrd="0" presId="urn:microsoft.com/office/officeart/2005/8/layout/arrow2"/>
    <dgm:cxn modelId="{FDEA1F9D-562A-4785-BCF7-6ADE55601DE7}" type="presParOf" srcId="{73C297C5-28D7-4DDE-B0D8-F521A2FC7AE0}" destId="{2FBF519C-E1AE-4696-A92E-848102D2926C}" srcOrd="1" destOrd="0" presId="urn:microsoft.com/office/officeart/2005/8/layout/arrow2"/>
    <dgm:cxn modelId="{A1A82A18-1B9B-41A6-A6E5-2C015E3586AA}" type="presParOf" srcId="{2FBF519C-E1AE-4696-A92E-848102D2926C}" destId="{33332D52-BF21-4949-BAE9-FE46632B8F61}" srcOrd="0" destOrd="0" presId="urn:microsoft.com/office/officeart/2005/8/layout/arrow2"/>
    <dgm:cxn modelId="{5486B4FB-DAFC-42A7-8C6A-2A165C3CA799}" type="presParOf" srcId="{2FBF519C-E1AE-4696-A92E-848102D2926C}" destId="{FE944FDC-179C-46EE-BF38-7F8C9248D1D9}" srcOrd="1" destOrd="0" presId="urn:microsoft.com/office/officeart/2005/8/layout/arrow2"/>
    <dgm:cxn modelId="{E4DAF7CF-2FD0-4A12-9C0A-9DD2CAF958C7}" type="presParOf" srcId="{2FBF519C-E1AE-4696-A92E-848102D2926C}" destId="{41D60F11-C35F-474A-B6F2-E268F1834EDD}" srcOrd="2" destOrd="0" presId="urn:microsoft.com/office/officeart/2005/8/layout/arrow2"/>
    <dgm:cxn modelId="{87EE0047-9B16-4E79-BF74-CEDCA86B3090}" type="presParOf" srcId="{2FBF519C-E1AE-4696-A92E-848102D2926C}" destId="{19F3CD7B-1EB9-4725-9B2C-A792DD222C65}" srcOrd="3" destOrd="0" presId="urn:microsoft.com/office/officeart/2005/8/layout/arrow2"/>
    <dgm:cxn modelId="{C53597A9-6469-4C99-BD42-843C5358F551}" type="presParOf" srcId="{2FBF519C-E1AE-4696-A92E-848102D2926C}" destId="{C60D76D4-97AC-4A94-8239-50E85DA7AE2B}" srcOrd="4" destOrd="0" presId="urn:microsoft.com/office/officeart/2005/8/layout/arrow2"/>
    <dgm:cxn modelId="{2BF7173E-00FD-453C-B715-2F3927C1D3BC}" type="presParOf" srcId="{2FBF519C-E1AE-4696-A92E-848102D2926C}" destId="{9758E247-A26F-4FFC-B2D1-48BF1FBFDFA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AB2DF-3446-482F-80BA-92D48A39AEE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EE32CA2-411F-43AE-884B-481914D9EA96}">
      <dgm:prSet custT="1"/>
      <dgm:spPr/>
      <dgm:t>
        <a:bodyPr/>
        <a:lstStyle/>
        <a:p>
          <a:pPr>
            <a:lnSpc>
              <a:spcPct val="100000"/>
            </a:lnSpc>
          </a:pPr>
          <a:r>
            <a:rPr lang="en-US" sz="1400" dirty="0"/>
            <a:t>Strong governance and financial oversight are the basis of any Public Housing Authority’s (PHA) success.</a:t>
          </a:r>
        </a:p>
      </dgm:t>
    </dgm:pt>
    <dgm:pt modelId="{31F13358-CBDB-4ADA-AF6D-2A1DD51D652D}" type="parTrans" cxnId="{AC2464C9-915D-41F3-821A-24A031BA1A6B}">
      <dgm:prSet/>
      <dgm:spPr/>
      <dgm:t>
        <a:bodyPr/>
        <a:lstStyle/>
        <a:p>
          <a:endParaRPr lang="en-US"/>
        </a:p>
      </dgm:t>
    </dgm:pt>
    <dgm:pt modelId="{D7F6CAC6-538B-4F3D-B0FC-991501EF1998}" type="sibTrans" cxnId="{AC2464C9-915D-41F3-821A-24A031BA1A6B}">
      <dgm:prSet/>
      <dgm:spPr/>
      <dgm:t>
        <a:bodyPr/>
        <a:lstStyle/>
        <a:p>
          <a:endParaRPr lang="en-US"/>
        </a:p>
      </dgm:t>
    </dgm:pt>
    <dgm:pt modelId="{7698E469-0F21-4663-AC43-4BC8E8FB1A2C}">
      <dgm:prSet custT="1"/>
      <dgm:spPr/>
      <dgm:t>
        <a:bodyPr/>
        <a:lstStyle/>
        <a:p>
          <a:pPr>
            <a:lnSpc>
              <a:spcPct val="100000"/>
            </a:lnSpc>
          </a:pPr>
          <a:r>
            <a:rPr lang="en-US" sz="1400" dirty="0"/>
            <a:t>The Board of Commissioners has the ultimate responsibility for the PHA’s performance and is accountable to the community and HUD.</a:t>
          </a:r>
        </a:p>
      </dgm:t>
    </dgm:pt>
    <dgm:pt modelId="{6DDD68A6-FE3F-4AE9-9CE2-9F9F9A7D0438}" type="parTrans" cxnId="{5DDDC1D3-A5D1-4E3F-8D9D-EE3027C0F353}">
      <dgm:prSet/>
      <dgm:spPr/>
      <dgm:t>
        <a:bodyPr/>
        <a:lstStyle/>
        <a:p>
          <a:endParaRPr lang="en-US"/>
        </a:p>
      </dgm:t>
    </dgm:pt>
    <dgm:pt modelId="{33C2DE92-A280-4584-8D20-331B6FC3ECF5}" type="sibTrans" cxnId="{5DDDC1D3-A5D1-4E3F-8D9D-EE3027C0F353}">
      <dgm:prSet/>
      <dgm:spPr/>
      <dgm:t>
        <a:bodyPr/>
        <a:lstStyle/>
        <a:p>
          <a:endParaRPr lang="en-US"/>
        </a:p>
      </dgm:t>
    </dgm:pt>
    <dgm:pt modelId="{739534E5-E6C3-43DF-8D54-344C44C29EBA}">
      <dgm:prSet custT="1"/>
      <dgm:spPr/>
      <dgm:t>
        <a:bodyPr/>
        <a:lstStyle/>
        <a:p>
          <a:pPr>
            <a:lnSpc>
              <a:spcPct val="100000"/>
            </a:lnSpc>
          </a:pPr>
          <a:r>
            <a:rPr lang="en-US" sz="1400"/>
            <a:t>The Board sets the operational norms, rules, and values of the PHA.</a:t>
          </a:r>
        </a:p>
      </dgm:t>
    </dgm:pt>
    <dgm:pt modelId="{B25ECE1B-6797-4F19-B10A-86BAE803A8FB}" type="parTrans" cxnId="{4580D8B8-57D5-4B4F-B7F2-827FB4ABFC98}">
      <dgm:prSet/>
      <dgm:spPr/>
      <dgm:t>
        <a:bodyPr/>
        <a:lstStyle/>
        <a:p>
          <a:endParaRPr lang="en-US"/>
        </a:p>
      </dgm:t>
    </dgm:pt>
    <dgm:pt modelId="{5E7BD410-DD6C-4646-B49B-689972D76759}" type="sibTrans" cxnId="{4580D8B8-57D5-4B4F-B7F2-827FB4ABFC98}">
      <dgm:prSet/>
      <dgm:spPr/>
      <dgm:t>
        <a:bodyPr/>
        <a:lstStyle/>
        <a:p>
          <a:endParaRPr lang="en-US"/>
        </a:p>
      </dgm:t>
    </dgm:pt>
    <dgm:pt modelId="{7F2040FD-643C-4F42-9E53-78DBB1D3A308}">
      <dgm:prSet custT="1"/>
      <dgm:spPr/>
      <dgm:t>
        <a:bodyPr/>
        <a:lstStyle/>
        <a:p>
          <a:pPr>
            <a:lnSpc>
              <a:spcPct val="100000"/>
            </a:lnSpc>
          </a:pPr>
          <a:r>
            <a:rPr lang="en-US" sz="1400"/>
            <a:t>The Board establishes policies and internal controls to implement programs and ensure integrity.</a:t>
          </a:r>
        </a:p>
      </dgm:t>
    </dgm:pt>
    <dgm:pt modelId="{87311EF4-3FE9-4041-BD34-16AA66459F16}" type="parTrans" cxnId="{6CF818B3-0D8B-40C8-B9FF-0812470AF897}">
      <dgm:prSet/>
      <dgm:spPr/>
      <dgm:t>
        <a:bodyPr/>
        <a:lstStyle/>
        <a:p>
          <a:endParaRPr lang="en-US"/>
        </a:p>
      </dgm:t>
    </dgm:pt>
    <dgm:pt modelId="{FC256BFB-8B42-4ACC-9A8F-7925A9962129}" type="sibTrans" cxnId="{6CF818B3-0D8B-40C8-B9FF-0812470AF897}">
      <dgm:prSet/>
      <dgm:spPr/>
      <dgm:t>
        <a:bodyPr/>
        <a:lstStyle/>
        <a:p>
          <a:endParaRPr lang="en-US"/>
        </a:p>
      </dgm:t>
    </dgm:pt>
    <dgm:pt modelId="{6E64EC6A-C4E5-4A48-8509-D2B2518088BE}">
      <dgm:prSet custT="1"/>
      <dgm:spPr/>
      <dgm:t>
        <a:bodyPr/>
        <a:lstStyle/>
        <a:p>
          <a:pPr>
            <a:lnSpc>
              <a:spcPct val="100000"/>
            </a:lnSpc>
          </a:pPr>
          <a:r>
            <a:rPr lang="en-US" sz="1400" dirty="0"/>
            <a:t>The Board is responsible for hiring the Executive Director and evaluating his or her performance on a regular basis.</a:t>
          </a:r>
        </a:p>
      </dgm:t>
    </dgm:pt>
    <dgm:pt modelId="{3D035C7D-367B-4808-9EE0-4A41550948D6}" type="parTrans" cxnId="{3325475E-A685-4B91-ACB6-5EDF62E4C0BB}">
      <dgm:prSet/>
      <dgm:spPr/>
      <dgm:t>
        <a:bodyPr/>
        <a:lstStyle/>
        <a:p>
          <a:endParaRPr lang="en-US"/>
        </a:p>
      </dgm:t>
    </dgm:pt>
    <dgm:pt modelId="{4E72D53F-C361-4043-805F-2F97B21A0B95}" type="sibTrans" cxnId="{3325475E-A685-4B91-ACB6-5EDF62E4C0BB}">
      <dgm:prSet/>
      <dgm:spPr/>
      <dgm:t>
        <a:bodyPr/>
        <a:lstStyle/>
        <a:p>
          <a:endParaRPr lang="en-US"/>
        </a:p>
      </dgm:t>
    </dgm:pt>
    <dgm:pt modelId="{E26FB894-43C6-45CA-9BF8-1425E3884C12}" type="pres">
      <dgm:prSet presAssocID="{909AB2DF-3446-482F-80BA-92D48A39AEE2}" presName="root" presStyleCnt="0">
        <dgm:presLayoutVars>
          <dgm:dir/>
          <dgm:resizeHandles val="exact"/>
        </dgm:presLayoutVars>
      </dgm:prSet>
      <dgm:spPr/>
    </dgm:pt>
    <dgm:pt modelId="{80F0BA7C-4F58-4DB3-92B5-C1B5EAD05792}" type="pres">
      <dgm:prSet presAssocID="{7EE32CA2-411F-43AE-884B-481914D9EA96}" presName="compNode" presStyleCnt="0"/>
      <dgm:spPr/>
    </dgm:pt>
    <dgm:pt modelId="{4DC644CF-5E8F-4E05-936C-63DFB877C2F0}" type="pres">
      <dgm:prSet presAssocID="{7EE32CA2-411F-43AE-884B-481914D9EA9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46C7AA5E-77F4-4F3B-AA60-90C183C8A5E6}" type="pres">
      <dgm:prSet presAssocID="{7EE32CA2-411F-43AE-884B-481914D9EA96}" presName="spaceRect" presStyleCnt="0"/>
      <dgm:spPr/>
    </dgm:pt>
    <dgm:pt modelId="{404ADA32-215E-4A8F-B1CD-285DCA12E708}" type="pres">
      <dgm:prSet presAssocID="{7EE32CA2-411F-43AE-884B-481914D9EA96}" presName="textRect" presStyleLbl="revTx" presStyleIdx="0" presStyleCnt="5">
        <dgm:presLayoutVars>
          <dgm:chMax val="1"/>
          <dgm:chPref val="1"/>
        </dgm:presLayoutVars>
      </dgm:prSet>
      <dgm:spPr/>
    </dgm:pt>
    <dgm:pt modelId="{3FE0ECB2-2D8C-40AA-A2BE-2D514FB0B413}" type="pres">
      <dgm:prSet presAssocID="{D7F6CAC6-538B-4F3D-B0FC-991501EF1998}" presName="sibTrans" presStyleCnt="0"/>
      <dgm:spPr/>
    </dgm:pt>
    <dgm:pt modelId="{D69F1EBE-1601-4DE7-8686-74801CB734A0}" type="pres">
      <dgm:prSet presAssocID="{7698E469-0F21-4663-AC43-4BC8E8FB1A2C}" presName="compNode" presStyleCnt="0"/>
      <dgm:spPr/>
    </dgm:pt>
    <dgm:pt modelId="{0ED7FC21-7D98-4F26-8E64-0A0D0D8A8C83}" type="pres">
      <dgm:prSet presAssocID="{7698E469-0F21-4663-AC43-4BC8E8FB1A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pward trend"/>
        </a:ext>
      </dgm:extLst>
    </dgm:pt>
    <dgm:pt modelId="{9B536B65-0ECC-4ADF-90F0-29920CF7C37D}" type="pres">
      <dgm:prSet presAssocID="{7698E469-0F21-4663-AC43-4BC8E8FB1A2C}" presName="spaceRect" presStyleCnt="0"/>
      <dgm:spPr/>
    </dgm:pt>
    <dgm:pt modelId="{FD98C668-656F-4A55-9038-399FE6BF8ACD}" type="pres">
      <dgm:prSet presAssocID="{7698E469-0F21-4663-AC43-4BC8E8FB1A2C}" presName="textRect" presStyleLbl="revTx" presStyleIdx="1" presStyleCnt="5" custScaleX="117592">
        <dgm:presLayoutVars>
          <dgm:chMax val="1"/>
          <dgm:chPref val="1"/>
        </dgm:presLayoutVars>
      </dgm:prSet>
      <dgm:spPr/>
    </dgm:pt>
    <dgm:pt modelId="{AD3CBD82-20AB-4C82-A0B7-7091C88992AD}" type="pres">
      <dgm:prSet presAssocID="{33C2DE92-A280-4584-8D20-331B6FC3ECF5}" presName="sibTrans" presStyleCnt="0"/>
      <dgm:spPr/>
    </dgm:pt>
    <dgm:pt modelId="{680C9901-C6AA-4853-ABDF-284D19635BCE}" type="pres">
      <dgm:prSet presAssocID="{739534E5-E6C3-43DF-8D54-344C44C29EBA}" presName="compNode" presStyleCnt="0"/>
      <dgm:spPr/>
    </dgm:pt>
    <dgm:pt modelId="{C707B37C-833B-491A-AAF2-C7D90BC7D024}" type="pres">
      <dgm:prSet presAssocID="{739534E5-E6C3-43DF-8D54-344C44C29E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a:ext>
      </dgm:extLst>
    </dgm:pt>
    <dgm:pt modelId="{1CEF7194-DAD9-499C-A0CA-DC21DD63829E}" type="pres">
      <dgm:prSet presAssocID="{739534E5-E6C3-43DF-8D54-344C44C29EBA}" presName="spaceRect" presStyleCnt="0"/>
      <dgm:spPr/>
    </dgm:pt>
    <dgm:pt modelId="{E952AFA2-80E0-473F-91A8-2CF4C722BDAE}" type="pres">
      <dgm:prSet presAssocID="{739534E5-E6C3-43DF-8D54-344C44C29EBA}" presName="textRect" presStyleLbl="revTx" presStyleIdx="2" presStyleCnt="5">
        <dgm:presLayoutVars>
          <dgm:chMax val="1"/>
          <dgm:chPref val="1"/>
        </dgm:presLayoutVars>
      </dgm:prSet>
      <dgm:spPr/>
    </dgm:pt>
    <dgm:pt modelId="{EEBC4DC7-1FBE-4501-8BE7-3EE7B9B253D2}" type="pres">
      <dgm:prSet presAssocID="{5E7BD410-DD6C-4646-B49B-689972D76759}" presName="sibTrans" presStyleCnt="0"/>
      <dgm:spPr/>
    </dgm:pt>
    <dgm:pt modelId="{2E193695-BF95-4B6F-86A7-3EDC33A4A7B5}" type="pres">
      <dgm:prSet presAssocID="{7F2040FD-643C-4F42-9E53-78DBB1D3A308}" presName="compNode" presStyleCnt="0"/>
      <dgm:spPr/>
    </dgm:pt>
    <dgm:pt modelId="{25478B15-85D5-466D-BAB6-465B0C5A73F3}" type="pres">
      <dgm:prSet presAssocID="{7F2040FD-643C-4F42-9E53-78DBB1D3A30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ierarchy"/>
        </a:ext>
      </dgm:extLst>
    </dgm:pt>
    <dgm:pt modelId="{05691533-5DBC-4E20-B1DF-F4B99C6DE7C8}" type="pres">
      <dgm:prSet presAssocID="{7F2040FD-643C-4F42-9E53-78DBB1D3A308}" presName="spaceRect" presStyleCnt="0"/>
      <dgm:spPr/>
    </dgm:pt>
    <dgm:pt modelId="{FDFBEF7A-07BD-4CDE-8AAD-1E552E72D0AB}" type="pres">
      <dgm:prSet presAssocID="{7F2040FD-643C-4F42-9E53-78DBB1D3A308}" presName="textRect" presStyleLbl="revTx" presStyleIdx="3" presStyleCnt="5">
        <dgm:presLayoutVars>
          <dgm:chMax val="1"/>
          <dgm:chPref val="1"/>
        </dgm:presLayoutVars>
      </dgm:prSet>
      <dgm:spPr/>
    </dgm:pt>
    <dgm:pt modelId="{3C3D6F7B-5ADA-4E38-9F8A-19110DC8F6AA}" type="pres">
      <dgm:prSet presAssocID="{FC256BFB-8B42-4ACC-9A8F-7925A9962129}" presName="sibTrans" presStyleCnt="0"/>
      <dgm:spPr/>
    </dgm:pt>
    <dgm:pt modelId="{6A101F3A-DE58-4908-8111-DDDE7CB7A7E6}" type="pres">
      <dgm:prSet presAssocID="{6E64EC6A-C4E5-4A48-8509-D2B2518088BE}" presName="compNode" presStyleCnt="0"/>
      <dgm:spPr/>
    </dgm:pt>
    <dgm:pt modelId="{3537C1CE-7A8B-4C4D-B6FA-29A14BDAF130}" type="pres">
      <dgm:prSet presAssocID="{6E64EC6A-C4E5-4A48-8509-D2B2518088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andshake"/>
        </a:ext>
      </dgm:extLst>
    </dgm:pt>
    <dgm:pt modelId="{D14A1F5D-5110-4083-8F0C-DBF88E5AD997}" type="pres">
      <dgm:prSet presAssocID="{6E64EC6A-C4E5-4A48-8509-D2B2518088BE}" presName="spaceRect" presStyleCnt="0"/>
      <dgm:spPr/>
    </dgm:pt>
    <dgm:pt modelId="{A302797B-CAA4-44CD-9805-A01DA03DF9EB}" type="pres">
      <dgm:prSet presAssocID="{6E64EC6A-C4E5-4A48-8509-D2B2518088BE}" presName="textRect" presStyleLbl="revTx" presStyleIdx="4" presStyleCnt="5" custScaleX="124501">
        <dgm:presLayoutVars>
          <dgm:chMax val="1"/>
          <dgm:chPref val="1"/>
        </dgm:presLayoutVars>
      </dgm:prSet>
      <dgm:spPr/>
    </dgm:pt>
  </dgm:ptLst>
  <dgm:cxnLst>
    <dgm:cxn modelId="{3325475E-A685-4B91-ACB6-5EDF62E4C0BB}" srcId="{909AB2DF-3446-482F-80BA-92D48A39AEE2}" destId="{6E64EC6A-C4E5-4A48-8509-D2B2518088BE}" srcOrd="4" destOrd="0" parTransId="{3D035C7D-367B-4808-9EE0-4A41550948D6}" sibTransId="{4E72D53F-C361-4043-805F-2F97B21A0B95}"/>
    <dgm:cxn modelId="{09AD164A-DD87-4E0A-B6EE-C5E30516A543}" type="presOf" srcId="{7698E469-0F21-4663-AC43-4BC8E8FB1A2C}" destId="{FD98C668-656F-4A55-9038-399FE6BF8ACD}" srcOrd="0" destOrd="0" presId="urn:microsoft.com/office/officeart/2018/2/layout/IconLabelList"/>
    <dgm:cxn modelId="{CB918756-660B-4886-A4BD-61BAF7C67F86}" type="presOf" srcId="{739534E5-E6C3-43DF-8D54-344C44C29EBA}" destId="{E952AFA2-80E0-473F-91A8-2CF4C722BDAE}" srcOrd="0" destOrd="0" presId="urn:microsoft.com/office/officeart/2018/2/layout/IconLabelList"/>
    <dgm:cxn modelId="{0158917A-7E70-4FE4-A218-BD19817D8BC3}" type="presOf" srcId="{7EE32CA2-411F-43AE-884B-481914D9EA96}" destId="{404ADA32-215E-4A8F-B1CD-285DCA12E708}" srcOrd="0" destOrd="0" presId="urn:microsoft.com/office/officeart/2018/2/layout/IconLabelList"/>
    <dgm:cxn modelId="{E8FE1195-EBDA-4B10-97FA-4F4E5A3BAC64}" type="presOf" srcId="{6E64EC6A-C4E5-4A48-8509-D2B2518088BE}" destId="{A302797B-CAA4-44CD-9805-A01DA03DF9EB}" srcOrd="0" destOrd="0" presId="urn:microsoft.com/office/officeart/2018/2/layout/IconLabelList"/>
    <dgm:cxn modelId="{6CF818B3-0D8B-40C8-B9FF-0812470AF897}" srcId="{909AB2DF-3446-482F-80BA-92D48A39AEE2}" destId="{7F2040FD-643C-4F42-9E53-78DBB1D3A308}" srcOrd="3" destOrd="0" parTransId="{87311EF4-3FE9-4041-BD34-16AA66459F16}" sibTransId="{FC256BFB-8B42-4ACC-9A8F-7925A9962129}"/>
    <dgm:cxn modelId="{4580D8B8-57D5-4B4F-B7F2-827FB4ABFC98}" srcId="{909AB2DF-3446-482F-80BA-92D48A39AEE2}" destId="{739534E5-E6C3-43DF-8D54-344C44C29EBA}" srcOrd="2" destOrd="0" parTransId="{B25ECE1B-6797-4F19-B10A-86BAE803A8FB}" sibTransId="{5E7BD410-DD6C-4646-B49B-689972D76759}"/>
    <dgm:cxn modelId="{AC2464C9-915D-41F3-821A-24A031BA1A6B}" srcId="{909AB2DF-3446-482F-80BA-92D48A39AEE2}" destId="{7EE32CA2-411F-43AE-884B-481914D9EA96}" srcOrd="0" destOrd="0" parTransId="{31F13358-CBDB-4ADA-AF6D-2A1DD51D652D}" sibTransId="{D7F6CAC6-538B-4F3D-B0FC-991501EF1998}"/>
    <dgm:cxn modelId="{5DDDC1D3-A5D1-4E3F-8D9D-EE3027C0F353}" srcId="{909AB2DF-3446-482F-80BA-92D48A39AEE2}" destId="{7698E469-0F21-4663-AC43-4BC8E8FB1A2C}" srcOrd="1" destOrd="0" parTransId="{6DDD68A6-FE3F-4AE9-9CE2-9F9F9A7D0438}" sibTransId="{33C2DE92-A280-4584-8D20-331B6FC3ECF5}"/>
    <dgm:cxn modelId="{AC23A7D4-7B46-4001-AB2C-70086279201F}" type="presOf" srcId="{909AB2DF-3446-482F-80BA-92D48A39AEE2}" destId="{E26FB894-43C6-45CA-9BF8-1425E3884C12}" srcOrd="0" destOrd="0" presId="urn:microsoft.com/office/officeart/2018/2/layout/IconLabelList"/>
    <dgm:cxn modelId="{627610E0-9F7A-486C-A65D-BC997BD6DD5C}" type="presOf" srcId="{7F2040FD-643C-4F42-9E53-78DBB1D3A308}" destId="{FDFBEF7A-07BD-4CDE-8AAD-1E552E72D0AB}" srcOrd="0" destOrd="0" presId="urn:microsoft.com/office/officeart/2018/2/layout/IconLabelList"/>
    <dgm:cxn modelId="{3B671380-804D-45C8-B496-B3DD3BC213F0}" type="presParOf" srcId="{E26FB894-43C6-45CA-9BF8-1425E3884C12}" destId="{80F0BA7C-4F58-4DB3-92B5-C1B5EAD05792}" srcOrd="0" destOrd="0" presId="urn:microsoft.com/office/officeart/2018/2/layout/IconLabelList"/>
    <dgm:cxn modelId="{681B2ED6-38EB-4CD5-ADC6-17EAF490D0C3}" type="presParOf" srcId="{80F0BA7C-4F58-4DB3-92B5-C1B5EAD05792}" destId="{4DC644CF-5E8F-4E05-936C-63DFB877C2F0}" srcOrd="0" destOrd="0" presId="urn:microsoft.com/office/officeart/2018/2/layout/IconLabelList"/>
    <dgm:cxn modelId="{120FA92D-65E1-4DB0-942B-EE60671F8AF7}" type="presParOf" srcId="{80F0BA7C-4F58-4DB3-92B5-C1B5EAD05792}" destId="{46C7AA5E-77F4-4F3B-AA60-90C183C8A5E6}" srcOrd="1" destOrd="0" presId="urn:microsoft.com/office/officeart/2018/2/layout/IconLabelList"/>
    <dgm:cxn modelId="{AC1EA193-BE57-43AF-AEBA-B79D0B3130E7}" type="presParOf" srcId="{80F0BA7C-4F58-4DB3-92B5-C1B5EAD05792}" destId="{404ADA32-215E-4A8F-B1CD-285DCA12E708}" srcOrd="2" destOrd="0" presId="urn:microsoft.com/office/officeart/2018/2/layout/IconLabelList"/>
    <dgm:cxn modelId="{DA314AC2-6598-4560-AB40-BBC7ABD4DD4A}" type="presParOf" srcId="{E26FB894-43C6-45CA-9BF8-1425E3884C12}" destId="{3FE0ECB2-2D8C-40AA-A2BE-2D514FB0B413}" srcOrd="1" destOrd="0" presId="urn:microsoft.com/office/officeart/2018/2/layout/IconLabelList"/>
    <dgm:cxn modelId="{F615745E-39FC-4DA7-888E-83BD7DBE4DCB}" type="presParOf" srcId="{E26FB894-43C6-45CA-9BF8-1425E3884C12}" destId="{D69F1EBE-1601-4DE7-8686-74801CB734A0}" srcOrd="2" destOrd="0" presId="urn:microsoft.com/office/officeart/2018/2/layout/IconLabelList"/>
    <dgm:cxn modelId="{ADC79A28-B98A-4667-BA11-BD5698513144}" type="presParOf" srcId="{D69F1EBE-1601-4DE7-8686-74801CB734A0}" destId="{0ED7FC21-7D98-4F26-8E64-0A0D0D8A8C83}" srcOrd="0" destOrd="0" presId="urn:microsoft.com/office/officeart/2018/2/layout/IconLabelList"/>
    <dgm:cxn modelId="{C6A186D6-3696-4ACC-B1F9-BB1FC034328B}" type="presParOf" srcId="{D69F1EBE-1601-4DE7-8686-74801CB734A0}" destId="{9B536B65-0ECC-4ADF-90F0-29920CF7C37D}" srcOrd="1" destOrd="0" presId="urn:microsoft.com/office/officeart/2018/2/layout/IconLabelList"/>
    <dgm:cxn modelId="{F0668EF1-2D4A-4348-BF88-EC49FE3AAEE5}" type="presParOf" srcId="{D69F1EBE-1601-4DE7-8686-74801CB734A0}" destId="{FD98C668-656F-4A55-9038-399FE6BF8ACD}" srcOrd="2" destOrd="0" presId="urn:microsoft.com/office/officeart/2018/2/layout/IconLabelList"/>
    <dgm:cxn modelId="{B493B168-AC2E-402D-9F2C-F524CC15358A}" type="presParOf" srcId="{E26FB894-43C6-45CA-9BF8-1425E3884C12}" destId="{AD3CBD82-20AB-4C82-A0B7-7091C88992AD}" srcOrd="3" destOrd="0" presId="urn:microsoft.com/office/officeart/2018/2/layout/IconLabelList"/>
    <dgm:cxn modelId="{F9F1D5BE-6171-45EE-85A9-772BBC2D3FA7}" type="presParOf" srcId="{E26FB894-43C6-45CA-9BF8-1425E3884C12}" destId="{680C9901-C6AA-4853-ABDF-284D19635BCE}" srcOrd="4" destOrd="0" presId="urn:microsoft.com/office/officeart/2018/2/layout/IconLabelList"/>
    <dgm:cxn modelId="{DD746E50-627E-4F8C-ACE7-EF808D4A617C}" type="presParOf" srcId="{680C9901-C6AA-4853-ABDF-284D19635BCE}" destId="{C707B37C-833B-491A-AAF2-C7D90BC7D024}" srcOrd="0" destOrd="0" presId="urn:microsoft.com/office/officeart/2018/2/layout/IconLabelList"/>
    <dgm:cxn modelId="{25C5DA54-2F09-4D48-87C1-850B86B48CCB}" type="presParOf" srcId="{680C9901-C6AA-4853-ABDF-284D19635BCE}" destId="{1CEF7194-DAD9-499C-A0CA-DC21DD63829E}" srcOrd="1" destOrd="0" presId="urn:microsoft.com/office/officeart/2018/2/layout/IconLabelList"/>
    <dgm:cxn modelId="{09F455A9-F5B8-45C1-BC5D-F44AE8E7F2FA}" type="presParOf" srcId="{680C9901-C6AA-4853-ABDF-284D19635BCE}" destId="{E952AFA2-80E0-473F-91A8-2CF4C722BDAE}" srcOrd="2" destOrd="0" presId="urn:microsoft.com/office/officeart/2018/2/layout/IconLabelList"/>
    <dgm:cxn modelId="{B718B3B4-4D4C-4B30-8E6F-687B05EF83A1}" type="presParOf" srcId="{E26FB894-43C6-45CA-9BF8-1425E3884C12}" destId="{EEBC4DC7-1FBE-4501-8BE7-3EE7B9B253D2}" srcOrd="5" destOrd="0" presId="urn:microsoft.com/office/officeart/2018/2/layout/IconLabelList"/>
    <dgm:cxn modelId="{048E3524-BA9B-4DE4-949C-5696735495FB}" type="presParOf" srcId="{E26FB894-43C6-45CA-9BF8-1425E3884C12}" destId="{2E193695-BF95-4B6F-86A7-3EDC33A4A7B5}" srcOrd="6" destOrd="0" presId="urn:microsoft.com/office/officeart/2018/2/layout/IconLabelList"/>
    <dgm:cxn modelId="{FB58138C-03FA-4EDB-B4BB-1BE88F10338A}" type="presParOf" srcId="{2E193695-BF95-4B6F-86A7-3EDC33A4A7B5}" destId="{25478B15-85D5-466D-BAB6-465B0C5A73F3}" srcOrd="0" destOrd="0" presId="urn:microsoft.com/office/officeart/2018/2/layout/IconLabelList"/>
    <dgm:cxn modelId="{46797915-188B-4753-8B43-E51A97E0F044}" type="presParOf" srcId="{2E193695-BF95-4B6F-86A7-3EDC33A4A7B5}" destId="{05691533-5DBC-4E20-B1DF-F4B99C6DE7C8}" srcOrd="1" destOrd="0" presId="urn:microsoft.com/office/officeart/2018/2/layout/IconLabelList"/>
    <dgm:cxn modelId="{ACA5C666-3C67-42A4-88D0-301BFFA89131}" type="presParOf" srcId="{2E193695-BF95-4B6F-86A7-3EDC33A4A7B5}" destId="{FDFBEF7A-07BD-4CDE-8AAD-1E552E72D0AB}" srcOrd="2" destOrd="0" presId="urn:microsoft.com/office/officeart/2018/2/layout/IconLabelList"/>
    <dgm:cxn modelId="{2ADB44C8-187A-4888-84F2-E75A1519D49F}" type="presParOf" srcId="{E26FB894-43C6-45CA-9BF8-1425E3884C12}" destId="{3C3D6F7B-5ADA-4E38-9F8A-19110DC8F6AA}" srcOrd="7" destOrd="0" presId="urn:microsoft.com/office/officeart/2018/2/layout/IconLabelList"/>
    <dgm:cxn modelId="{771CF3C7-AE7E-4E39-A972-DEBE72CE6943}" type="presParOf" srcId="{E26FB894-43C6-45CA-9BF8-1425E3884C12}" destId="{6A101F3A-DE58-4908-8111-DDDE7CB7A7E6}" srcOrd="8" destOrd="0" presId="urn:microsoft.com/office/officeart/2018/2/layout/IconLabelList"/>
    <dgm:cxn modelId="{6A0928E8-1608-48E1-A593-CC3D39B922CE}" type="presParOf" srcId="{6A101F3A-DE58-4908-8111-DDDE7CB7A7E6}" destId="{3537C1CE-7A8B-4C4D-B6FA-29A14BDAF130}" srcOrd="0" destOrd="0" presId="urn:microsoft.com/office/officeart/2018/2/layout/IconLabelList"/>
    <dgm:cxn modelId="{AEDEF68A-B6A0-425D-B26A-4A911444867E}" type="presParOf" srcId="{6A101F3A-DE58-4908-8111-DDDE7CB7A7E6}" destId="{D14A1F5D-5110-4083-8F0C-DBF88E5AD997}" srcOrd="1" destOrd="0" presId="urn:microsoft.com/office/officeart/2018/2/layout/IconLabelList"/>
    <dgm:cxn modelId="{1927E3C9-B48A-4612-98AB-8CD957235ADC}" type="presParOf" srcId="{6A101F3A-DE58-4908-8111-DDDE7CB7A7E6}" destId="{A302797B-CAA4-44CD-9805-A01DA03DF9E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15E62C-8E24-444A-961C-4D2B765DC4A5}"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63E3B3D8-FA92-401B-9413-C2BB726EF57C}">
      <dgm:prSet/>
      <dgm:spPr/>
      <dgm:t>
        <a:bodyPr/>
        <a:lstStyle/>
        <a:p>
          <a:r>
            <a:rPr lang="en-US" dirty="0"/>
            <a:t>Resident Commissioners are voting members.</a:t>
          </a:r>
        </a:p>
      </dgm:t>
    </dgm:pt>
    <dgm:pt modelId="{39CBFBB3-FD93-483E-9D51-650C7F2E423A}" type="parTrans" cxnId="{0A567DC9-D7FD-437B-B887-119B56BBB3D2}">
      <dgm:prSet/>
      <dgm:spPr/>
      <dgm:t>
        <a:bodyPr/>
        <a:lstStyle/>
        <a:p>
          <a:endParaRPr lang="en-US"/>
        </a:p>
      </dgm:t>
    </dgm:pt>
    <dgm:pt modelId="{30E4EF39-B5E5-48A9-9F9F-FAD55ADB4AA0}" type="sibTrans" cxnId="{0A567DC9-D7FD-437B-B887-119B56BBB3D2}">
      <dgm:prSet/>
      <dgm:spPr/>
      <dgm:t>
        <a:bodyPr/>
        <a:lstStyle/>
        <a:p>
          <a:endParaRPr lang="en-US"/>
        </a:p>
      </dgm:t>
    </dgm:pt>
    <dgm:pt modelId="{5B1608CF-1240-494F-9D8F-77D9615596D5}">
      <dgm:prSet/>
      <dgm:spPr/>
      <dgm:t>
        <a:bodyPr/>
        <a:lstStyle/>
        <a:p>
          <a:r>
            <a:rPr lang="en-US" dirty="0"/>
            <a:t>Precautions must be taken regarding sensitive information.</a:t>
          </a:r>
        </a:p>
      </dgm:t>
    </dgm:pt>
    <dgm:pt modelId="{99573C63-E77F-495C-B51D-A7A902A42B75}" type="parTrans" cxnId="{901BD0B8-68B9-4131-9C19-BC29D34C2009}">
      <dgm:prSet/>
      <dgm:spPr/>
      <dgm:t>
        <a:bodyPr/>
        <a:lstStyle/>
        <a:p>
          <a:endParaRPr lang="en-US"/>
        </a:p>
      </dgm:t>
    </dgm:pt>
    <dgm:pt modelId="{0AE7C8D4-9F82-4BA1-921D-B0DF496CBFE5}" type="sibTrans" cxnId="{901BD0B8-68B9-4131-9C19-BC29D34C2009}">
      <dgm:prSet/>
      <dgm:spPr/>
      <dgm:t>
        <a:bodyPr/>
        <a:lstStyle/>
        <a:p>
          <a:endParaRPr lang="en-US"/>
        </a:p>
      </dgm:t>
    </dgm:pt>
    <dgm:pt modelId="{65B2042F-2876-4204-8855-B79AE110A8E7}">
      <dgm:prSet/>
      <dgm:spPr/>
      <dgm:t>
        <a:bodyPr/>
        <a:lstStyle/>
        <a:p>
          <a:r>
            <a:rPr lang="en-US" dirty="0"/>
            <a:t>Resident Commissioner regulations can be found at 24 CFR part 964, subpart E.</a:t>
          </a:r>
        </a:p>
      </dgm:t>
    </dgm:pt>
    <dgm:pt modelId="{2633D3A6-A000-4CC5-8C96-6AA58FE88DC1}" type="parTrans" cxnId="{4D4C47C1-94D3-4874-BEFB-6B456145F591}">
      <dgm:prSet/>
      <dgm:spPr/>
      <dgm:t>
        <a:bodyPr/>
        <a:lstStyle/>
        <a:p>
          <a:endParaRPr lang="en-US"/>
        </a:p>
      </dgm:t>
    </dgm:pt>
    <dgm:pt modelId="{B5A0A58D-6637-4259-B037-422DBD5C48BA}" type="sibTrans" cxnId="{4D4C47C1-94D3-4874-BEFB-6B456145F591}">
      <dgm:prSet/>
      <dgm:spPr/>
      <dgm:t>
        <a:bodyPr/>
        <a:lstStyle/>
        <a:p>
          <a:endParaRPr lang="en-US"/>
        </a:p>
      </dgm:t>
    </dgm:pt>
    <dgm:pt modelId="{95486545-C3CF-438C-8F6D-AE793FA53904}" type="pres">
      <dgm:prSet presAssocID="{1715E62C-8E24-444A-961C-4D2B765DC4A5}" presName="hierChild1" presStyleCnt="0">
        <dgm:presLayoutVars>
          <dgm:chPref val="1"/>
          <dgm:dir/>
          <dgm:animOne val="branch"/>
          <dgm:animLvl val="lvl"/>
          <dgm:resizeHandles/>
        </dgm:presLayoutVars>
      </dgm:prSet>
      <dgm:spPr/>
    </dgm:pt>
    <dgm:pt modelId="{A9ABB6B9-18FB-4F93-AD8B-370E4D6BBAE8}" type="pres">
      <dgm:prSet presAssocID="{63E3B3D8-FA92-401B-9413-C2BB726EF57C}" presName="hierRoot1" presStyleCnt="0"/>
      <dgm:spPr/>
    </dgm:pt>
    <dgm:pt modelId="{194CE3F8-90AC-446C-983B-7A31A724D92E}" type="pres">
      <dgm:prSet presAssocID="{63E3B3D8-FA92-401B-9413-C2BB726EF57C}" presName="composite" presStyleCnt="0"/>
      <dgm:spPr/>
    </dgm:pt>
    <dgm:pt modelId="{56490F7D-CF71-49C8-B51E-80CEB9B960E6}" type="pres">
      <dgm:prSet presAssocID="{63E3B3D8-FA92-401B-9413-C2BB726EF57C}" presName="background" presStyleLbl="node0" presStyleIdx="0" presStyleCnt="3"/>
      <dgm:spPr/>
    </dgm:pt>
    <dgm:pt modelId="{47D028B0-D939-448A-AAB4-5E5F567F05BC}" type="pres">
      <dgm:prSet presAssocID="{63E3B3D8-FA92-401B-9413-C2BB726EF57C}" presName="text" presStyleLbl="fgAcc0" presStyleIdx="0" presStyleCnt="3">
        <dgm:presLayoutVars>
          <dgm:chPref val="3"/>
        </dgm:presLayoutVars>
      </dgm:prSet>
      <dgm:spPr/>
    </dgm:pt>
    <dgm:pt modelId="{D4DA5884-ECD9-4647-9F2D-DCBA390C6448}" type="pres">
      <dgm:prSet presAssocID="{63E3B3D8-FA92-401B-9413-C2BB726EF57C}" presName="hierChild2" presStyleCnt="0"/>
      <dgm:spPr/>
    </dgm:pt>
    <dgm:pt modelId="{F56236AA-74A3-4C44-B456-118B72183DF3}" type="pres">
      <dgm:prSet presAssocID="{5B1608CF-1240-494F-9D8F-77D9615596D5}" presName="hierRoot1" presStyleCnt="0"/>
      <dgm:spPr/>
    </dgm:pt>
    <dgm:pt modelId="{DFDE8A70-D57C-494C-B63A-157AA881ECEB}" type="pres">
      <dgm:prSet presAssocID="{5B1608CF-1240-494F-9D8F-77D9615596D5}" presName="composite" presStyleCnt="0"/>
      <dgm:spPr/>
    </dgm:pt>
    <dgm:pt modelId="{CB41C3CF-EFD7-442D-9F1B-4A421CCFE659}" type="pres">
      <dgm:prSet presAssocID="{5B1608CF-1240-494F-9D8F-77D9615596D5}" presName="background" presStyleLbl="node0" presStyleIdx="1" presStyleCnt="3"/>
      <dgm:spPr/>
    </dgm:pt>
    <dgm:pt modelId="{2D734683-E927-4500-BA9A-0DAEC368E85C}" type="pres">
      <dgm:prSet presAssocID="{5B1608CF-1240-494F-9D8F-77D9615596D5}" presName="text" presStyleLbl="fgAcc0" presStyleIdx="1" presStyleCnt="3">
        <dgm:presLayoutVars>
          <dgm:chPref val="3"/>
        </dgm:presLayoutVars>
      </dgm:prSet>
      <dgm:spPr/>
    </dgm:pt>
    <dgm:pt modelId="{43AEDF1D-52F9-4C0B-B97D-5855AB4EDF2C}" type="pres">
      <dgm:prSet presAssocID="{5B1608CF-1240-494F-9D8F-77D9615596D5}" presName="hierChild2" presStyleCnt="0"/>
      <dgm:spPr/>
    </dgm:pt>
    <dgm:pt modelId="{5FDB0A65-2891-44C5-9846-1364BB712A92}" type="pres">
      <dgm:prSet presAssocID="{65B2042F-2876-4204-8855-B79AE110A8E7}" presName="hierRoot1" presStyleCnt="0"/>
      <dgm:spPr/>
    </dgm:pt>
    <dgm:pt modelId="{C7BA143C-02D5-49DB-838F-34530F5231CF}" type="pres">
      <dgm:prSet presAssocID="{65B2042F-2876-4204-8855-B79AE110A8E7}" presName="composite" presStyleCnt="0"/>
      <dgm:spPr/>
    </dgm:pt>
    <dgm:pt modelId="{1B4F54C0-CAFF-4F2E-82F8-37EBFDD358BC}" type="pres">
      <dgm:prSet presAssocID="{65B2042F-2876-4204-8855-B79AE110A8E7}" presName="background" presStyleLbl="node0" presStyleIdx="2" presStyleCnt="3"/>
      <dgm:spPr/>
    </dgm:pt>
    <dgm:pt modelId="{0408CC86-E28C-4A30-B9F0-63784ADB8800}" type="pres">
      <dgm:prSet presAssocID="{65B2042F-2876-4204-8855-B79AE110A8E7}" presName="text" presStyleLbl="fgAcc0" presStyleIdx="2" presStyleCnt="3">
        <dgm:presLayoutVars>
          <dgm:chPref val="3"/>
        </dgm:presLayoutVars>
      </dgm:prSet>
      <dgm:spPr/>
    </dgm:pt>
    <dgm:pt modelId="{74F331A8-A16C-4F36-B1B4-C3A9B84B66EE}" type="pres">
      <dgm:prSet presAssocID="{65B2042F-2876-4204-8855-B79AE110A8E7}" presName="hierChild2" presStyleCnt="0"/>
      <dgm:spPr/>
    </dgm:pt>
  </dgm:ptLst>
  <dgm:cxnLst>
    <dgm:cxn modelId="{3E976D48-68B2-4AE9-A7E8-61CEC65AECB7}" type="presOf" srcId="{63E3B3D8-FA92-401B-9413-C2BB726EF57C}" destId="{47D028B0-D939-448A-AAB4-5E5F567F05BC}" srcOrd="0" destOrd="0" presId="urn:microsoft.com/office/officeart/2005/8/layout/hierarchy1"/>
    <dgm:cxn modelId="{05E8596E-28B0-4271-B576-872D5EC6B9FF}" type="presOf" srcId="{5B1608CF-1240-494F-9D8F-77D9615596D5}" destId="{2D734683-E927-4500-BA9A-0DAEC368E85C}" srcOrd="0" destOrd="0" presId="urn:microsoft.com/office/officeart/2005/8/layout/hierarchy1"/>
    <dgm:cxn modelId="{A4D12896-7376-439B-91E4-F5B056FDE6E0}" type="presOf" srcId="{1715E62C-8E24-444A-961C-4D2B765DC4A5}" destId="{95486545-C3CF-438C-8F6D-AE793FA53904}" srcOrd="0" destOrd="0" presId="urn:microsoft.com/office/officeart/2005/8/layout/hierarchy1"/>
    <dgm:cxn modelId="{2F35A2A6-1402-4301-81D4-5B036D42E43B}" type="presOf" srcId="{65B2042F-2876-4204-8855-B79AE110A8E7}" destId="{0408CC86-E28C-4A30-B9F0-63784ADB8800}" srcOrd="0" destOrd="0" presId="urn:microsoft.com/office/officeart/2005/8/layout/hierarchy1"/>
    <dgm:cxn modelId="{901BD0B8-68B9-4131-9C19-BC29D34C2009}" srcId="{1715E62C-8E24-444A-961C-4D2B765DC4A5}" destId="{5B1608CF-1240-494F-9D8F-77D9615596D5}" srcOrd="1" destOrd="0" parTransId="{99573C63-E77F-495C-B51D-A7A902A42B75}" sibTransId="{0AE7C8D4-9F82-4BA1-921D-B0DF496CBFE5}"/>
    <dgm:cxn modelId="{4D4C47C1-94D3-4874-BEFB-6B456145F591}" srcId="{1715E62C-8E24-444A-961C-4D2B765DC4A5}" destId="{65B2042F-2876-4204-8855-B79AE110A8E7}" srcOrd="2" destOrd="0" parTransId="{2633D3A6-A000-4CC5-8C96-6AA58FE88DC1}" sibTransId="{B5A0A58D-6637-4259-B037-422DBD5C48BA}"/>
    <dgm:cxn modelId="{0A567DC9-D7FD-437B-B887-119B56BBB3D2}" srcId="{1715E62C-8E24-444A-961C-4D2B765DC4A5}" destId="{63E3B3D8-FA92-401B-9413-C2BB726EF57C}" srcOrd="0" destOrd="0" parTransId="{39CBFBB3-FD93-483E-9D51-650C7F2E423A}" sibTransId="{30E4EF39-B5E5-48A9-9F9F-FAD55ADB4AA0}"/>
    <dgm:cxn modelId="{57AAC98B-97D9-44C6-83C0-06D2D128DAED}" type="presParOf" srcId="{95486545-C3CF-438C-8F6D-AE793FA53904}" destId="{A9ABB6B9-18FB-4F93-AD8B-370E4D6BBAE8}" srcOrd="0" destOrd="0" presId="urn:microsoft.com/office/officeart/2005/8/layout/hierarchy1"/>
    <dgm:cxn modelId="{6A51ECEE-101F-49D5-A1B3-9310C5AFCB73}" type="presParOf" srcId="{A9ABB6B9-18FB-4F93-AD8B-370E4D6BBAE8}" destId="{194CE3F8-90AC-446C-983B-7A31A724D92E}" srcOrd="0" destOrd="0" presId="urn:microsoft.com/office/officeart/2005/8/layout/hierarchy1"/>
    <dgm:cxn modelId="{17671704-E8EA-4B1F-8F40-3DC8C845746F}" type="presParOf" srcId="{194CE3F8-90AC-446C-983B-7A31A724D92E}" destId="{56490F7D-CF71-49C8-B51E-80CEB9B960E6}" srcOrd="0" destOrd="0" presId="urn:microsoft.com/office/officeart/2005/8/layout/hierarchy1"/>
    <dgm:cxn modelId="{18DF75C0-C3E5-4F19-AA42-E4C4CC1CAFB4}" type="presParOf" srcId="{194CE3F8-90AC-446C-983B-7A31A724D92E}" destId="{47D028B0-D939-448A-AAB4-5E5F567F05BC}" srcOrd="1" destOrd="0" presId="urn:microsoft.com/office/officeart/2005/8/layout/hierarchy1"/>
    <dgm:cxn modelId="{8B0A7739-2DB7-437A-892D-938594D456BF}" type="presParOf" srcId="{A9ABB6B9-18FB-4F93-AD8B-370E4D6BBAE8}" destId="{D4DA5884-ECD9-4647-9F2D-DCBA390C6448}" srcOrd="1" destOrd="0" presId="urn:microsoft.com/office/officeart/2005/8/layout/hierarchy1"/>
    <dgm:cxn modelId="{38F5FBB0-C23A-43AE-8801-18C83095CEB3}" type="presParOf" srcId="{95486545-C3CF-438C-8F6D-AE793FA53904}" destId="{F56236AA-74A3-4C44-B456-118B72183DF3}" srcOrd="1" destOrd="0" presId="urn:microsoft.com/office/officeart/2005/8/layout/hierarchy1"/>
    <dgm:cxn modelId="{7BE2C2FE-2D67-4BA8-9EEB-B8A472D9329C}" type="presParOf" srcId="{F56236AA-74A3-4C44-B456-118B72183DF3}" destId="{DFDE8A70-D57C-494C-B63A-157AA881ECEB}" srcOrd="0" destOrd="0" presId="urn:microsoft.com/office/officeart/2005/8/layout/hierarchy1"/>
    <dgm:cxn modelId="{50E5078A-C143-4822-AEA9-913444CC5808}" type="presParOf" srcId="{DFDE8A70-D57C-494C-B63A-157AA881ECEB}" destId="{CB41C3CF-EFD7-442D-9F1B-4A421CCFE659}" srcOrd="0" destOrd="0" presId="urn:microsoft.com/office/officeart/2005/8/layout/hierarchy1"/>
    <dgm:cxn modelId="{E02A2CFA-E645-4D90-8B59-2517A3DBDE75}" type="presParOf" srcId="{DFDE8A70-D57C-494C-B63A-157AA881ECEB}" destId="{2D734683-E927-4500-BA9A-0DAEC368E85C}" srcOrd="1" destOrd="0" presId="urn:microsoft.com/office/officeart/2005/8/layout/hierarchy1"/>
    <dgm:cxn modelId="{BBA289B5-D68B-4FCE-B708-3496141EFE24}" type="presParOf" srcId="{F56236AA-74A3-4C44-B456-118B72183DF3}" destId="{43AEDF1D-52F9-4C0B-B97D-5855AB4EDF2C}" srcOrd="1" destOrd="0" presId="urn:microsoft.com/office/officeart/2005/8/layout/hierarchy1"/>
    <dgm:cxn modelId="{5CBD6ED2-B8B8-4D91-A4FC-53AE04A969F2}" type="presParOf" srcId="{95486545-C3CF-438C-8F6D-AE793FA53904}" destId="{5FDB0A65-2891-44C5-9846-1364BB712A92}" srcOrd="2" destOrd="0" presId="urn:microsoft.com/office/officeart/2005/8/layout/hierarchy1"/>
    <dgm:cxn modelId="{F344E802-4A08-4A45-9160-BFA7CE327FE8}" type="presParOf" srcId="{5FDB0A65-2891-44C5-9846-1364BB712A92}" destId="{C7BA143C-02D5-49DB-838F-34530F5231CF}" srcOrd="0" destOrd="0" presId="urn:microsoft.com/office/officeart/2005/8/layout/hierarchy1"/>
    <dgm:cxn modelId="{E834910B-A108-4479-87F5-EE6AC794013F}" type="presParOf" srcId="{C7BA143C-02D5-49DB-838F-34530F5231CF}" destId="{1B4F54C0-CAFF-4F2E-82F8-37EBFDD358BC}" srcOrd="0" destOrd="0" presId="urn:microsoft.com/office/officeart/2005/8/layout/hierarchy1"/>
    <dgm:cxn modelId="{BF1CEDA8-BD9B-4020-93FC-C31D330108E5}" type="presParOf" srcId="{C7BA143C-02D5-49DB-838F-34530F5231CF}" destId="{0408CC86-E28C-4A30-B9F0-63784ADB8800}" srcOrd="1" destOrd="0" presId="urn:microsoft.com/office/officeart/2005/8/layout/hierarchy1"/>
    <dgm:cxn modelId="{A15180F7-F25B-48C4-A390-C688C10953F8}" type="presParOf" srcId="{5FDB0A65-2891-44C5-9846-1364BB712A92}" destId="{74F331A8-A16C-4F36-B1B4-C3A9B84B66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BF64D-FBFF-4546-A9F4-3653CEE9DE5A}"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n-US"/>
        </a:p>
      </dgm:t>
    </dgm:pt>
    <dgm:pt modelId="{393096A6-E1B7-4B7D-802C-9B58DB252DC4}">
      <dgm:prSet/>
      <dgm:spPr/>
      <dgm:t>
        <a:bodyPr/>
        <a:lstStyle/>
        <a:p>
          <a:r>
            <a:rPr lang="en-US"/>
            <a:t>The basic responsibilities of a PHA board:</a:t>
          </a:r>
        </a:p>
      </dgm:t>
    </dgm:pt>
    <dgm:pt modelId="{25F84A12-22A2-4C49-BC40-521C3BAF5249}" type="parTrans" cxnId="{E476626D-3202-490D-9EB4-CD213680A4C0}">
      <dgm:prSet/>
      <dgm:spPr/>
      <dgm:t>
        <a:bodyPr/>
        <a:lstStyle/>
        <a:p>
          <a:endParaRPr lang="en-US"/>
        </a:p>
      </dgm:t>
    </dgm:pt>
    <dgm:pt modelId="{351FFF6E-DF35-4374-9C11-2BCF53DC8435}" type="sibTrans" cxnId="{E476626D-3202-490D-9EB4-CD213680A4C0}">
      <dgm:prSet/>
      <dgm:spPr/>
      <dgm:t>
        <a:bodyPr/>
        <a:lstStyle/>
        <a:p>
          <a:endParaRPr lang="en-US"/>
        </a:p>
      </dgm:t>
    </dgm:pt>
    <dgm:pt modelId="{02305991-A5C0-4465-9805-E9565DFD3894}">
      <dgm:prSet custT="1"/>
      <dgm:spPr/>
      <dgm:t>
        <a:bodyPr/>
        <a:lstStyle/>
        <a:p>
          <a:r>
            <a:rPr lang="en-US" sz="1100" b="1" dirty="0"/>
            <a:t>Set and champion the mission of the PHA </a:t>
          </a:r>
        </a:p>
      </dgm:t>
    </dgm:pt>
    <dgm:pt modelId="{CF9E60B1-755B-4246-B268-0337B48E8602}" type="parTrans" cxnId="{908B9D1E-8E64-488D-BA36-3D76CBA65335}">
      <dgm:prSet/>
      <dgm:spPr/>
      <dgm:t>
        <a:bodyPr/>
        <a:lstStyle/>
        <a:p>
          <a:endParaRPr lang="en-US"/>
        </a:p>
      </dgm:t>
    </dgm:pt>
    <dgm:pt modelId="{7B565A4C-99CD-4629-89EC-9B7214F301E4}" type="sibTrans" cxnId="{908B9D1E-8E64-488D-BA36-3D76CBA65335}">
      <dgm:prSet/>
      <dgm:spPr/>
      <dgm:t>
        <a:bodyPr/>
        <a:lstStyle/>
        <a:p>
          <a:endParaRPr lang="en-US"/>
        </a:p>
      </dgm:t>
    </dgm:pt>
    <dgm:pt modelId="{A0AB9F01-B168-457F-B20F-1A361C0E1F3B}">
      <dgm:prSet custT="1"/>
      <dgm:spPr/>
      <dgm:t>
        <a:bodyPr/>
        <a:lstStyle/>
        <a:p>
          <a:r>
            <a:rPr lang="en-US" sz="1100" b="1" dirty="0"/>
            <a:t>Hire, support, and assess the performance of the executive director</a:t>
          </a:r>
        </a:p>
      </dgm:t>
    </dgm:pt>
    <dgm:pt modelId="{A4B2BE19-2EF9-42E8-B6D7-23EC41C8A568}" type="parTrans" cxnId="{C2859849-CFA7-48B9-9602-094DF215B0A3}">
      <dgm:prSet/>
      <dgm:spPr/>
      <dgm:t>
        <a:bodyPr/>
        <a:lstStyle/>
        <a:p>
          <a:endParaRPr lang="en-US"/>
        </a:p>
      </dgm:t>
    </dgm:pt>
    <dgm:pt modelId="{398BC614-9840-4E0A-9C63-4E6DEA221D85}" type="sibTrans" cxnId="{C2859849-CFA7-48B9-9602-094DF215B0A3}">
      <dgm:prSet/>
      <dgm:spPr/>
      <dgm:t>
        <a:bodyPr/>
        <a:lstStyle/>
        <a:p>
          <a:endParaRPr lang="en-US"/>
        </a:p>
      </dgm:t>
    </dgm:pt>
    <dgm:pt modelId="{A9BCB6A2-D2EB-4C19-B95D-C3E0E0A7ABDD}">
      <dgm:prSet custT="1"/>
      <dgm:spPr/>
      <dgm:t>
        <a:bodyPr/>
        <a:lstStyle/>
        <a:p>
          <a:r>
            <a:rPr lang="en-US" sz="1100" b="1" dirty="0"/>
            <a:t>Make strategic decisions to ensure the financial solvency of the agency </a:t>
          </a:r>
        </a:p>
      </dgm:t>
    </dgm:pt>
    <dgm:pt modelId="{76F43E05-5CCF-4547-93A8-C75275BC3AA2}" type="parTrans" cxnId="{8FF6DD09-C14E-4A88-A4DB-06472DB45440}">
      <dgm:prSet/>
      <dgm:spPr/>
      <dgm:t>
        <a:bodyPr/>
        <a:lstStyle/>
        <a:p>
          <a:endParaRPr lang="en-US"/>
        </a:p>
      </dgm:t>
    </dgm:pt>
    <dgm:pt modelId="{9FC46AB1-4E2B-4760-89F3-FA9D9F74D185}" type="sibTrans" cxnId="{8FF6DD09-C14E-4A88-A4DB-06472DB45440}">
      <dgm:prSet/>
      <dgm:spPr/>
      <dgm:t>
        <a:bodyPr/>
        <a:lstStyle/>
        <a:p>
          <a:endParaRPr lang="en-US"/>
        </a:p>
      </dgm:t>
    </dgm:pt>
    <dgm:pt modelId="{5BA48DEB-B7EF-49D2-B3FA-6D5DE42959EF}">
      <dgm:prSet custT="1"/>
      <dgm:spPr/>
      <dgm:t>
        <a:bodyPr/>
        <a:lstStyle/>
        <a:p>
          <a:r>
            <a:rPr lang="en-US" sz="1100" b="1" dirty="0"/>
            <a:t>Monitor the agency’s ability to meet statutory, regulatory, and contractual obligations </a:t>
          </a:r>
        </a:p>
      </dgm:t>
    </dgm:pt>
    <dgm:pt modelId="{DCEAA186-5027-47CE-81DC-808BB59680FC}" type="parTrans" cxnId="{C7534CAA-77CD-4B52-8E79-BEC45F2606F8}">
      <dgm:prSet/>
      <dgm:spPr/>
      <dgm:t>
        <a:bodyPr/>
        <a:lstStyle/>
        <a:p>
          <a:endParaRPr lang="en-US"/>
        </a:p>
      </dgm:t>
    </dgm:pt>
    <dgm:pt modelId="{B1CB21BD-A14C-4E61-ABD8-EF22DB86F270}" type="sibTrans" cxnId="{C7534CAA-77CD-4B52-8E79-BEC45F2606F8}">
      <dgm:prSet/>
      <dgm:spPr/>
      <dgm:t>
        <a:bodyPr/>
        <a:lstStyle/>
        <a:p>
          <a:endParaRPr lang="en-US"/>
        </a:p>
      </dgm:t>
    </dgm:pt>
    <dgm:pt modelId="{CE7919E1-EE74-42BE-B151-8F5FD79BDF19}">
      <dgm:prSet custT="1"/>
      <dgm:spPr/>
      <dgm:t>
        <a:bodyPr/>
        <a:lstStyle/>
        <a:p>
          <a:r>
            <a:rPr lang="en-US" sz="1100" dirty="0"/>
            <a:t>Keep informed of subsidized housing industry rules and regulations</a:t>
          </a:r>
        </a:p>
      </dgm:t>
    </dgm:pt>
    <dgm:pt modelId="{2072EEC1-B9F8-4746-AF6D-C983DFBEF775}" type="parTrans" cxnId="{5E4F5EE9-8A16-452B-BB61-789B9AEBFD96}">
      <dgm:prSet/>
      <dgm:spPr/>
      <dgm:t>
        <a:bodyPr/>
        <a:lstStyle/>
        <a:p>
          <a:endParaRPr lang="en-US"/>
        </a:p>
      </dgm:t>
    </dgm:pt>
    <dgm:pt modelId="{36ECB18F-36B9-4B18-8502-8CDC85FD75B7}" type="sibTrans" cxnId="{5E4F5EE9-8A16-452B-BB61-789B9AEBFD96}">
      <dgm:prSet/>
      <dgm:spPr/>
      <dgm:t>
        <a:bodyPr/>
        <a:lstStyle/>
        <a:p>
          <a:endParaRPr lang="en-US"/>
        </a:p>
      </dgm:t>
    </dgm:pt>
    <dgm:pt modelId="{5C7A5412-0DC0-4A83-A2CD-96D5C72E76F4}">
      <dgm:prSet custT="1"/>
      <dgm:spPr/>
      <dgm:t>
        <a:bodyPr/>
        <a:lstStyle/>
        <a:p>
          <a:r>
            <a:rPr lang="en-US" sz="1100" dirty="0"/>
            <a:t>Assure PHAs meet obligations on audit recommendations</a:t>
          </a:r>
        </a:p>
      </dgm:t>
    </dgm:pt>
    <dgm:pt modelId="{BFD3E9D1-3121-4EF2-90FB-18B3A4E1B8BD}" type="parTrans" cxnId="{0CE3D217-D08B-47EF-949D-99F1CECE9792}">
      <dgm:prSet/>
      <dgm:spPr/>
      <dgm:t>
        <a:bodyPr/>
        <a:lstStyle/>
        <a:p>
          <a:endParaRPr lang="en-US"/>
        </a:p>
      </dgm:t>
    </dgm:pt>
    <dgm:pt modelId="{BAC5ADFA-24F6-47F8-91ED-5881AE856C07}" type="sibTrans" cxnId="{0CE3D217-D08B-47EF-949D-99F1CECE9792}">
      <dgm:prSet/>
      <dgm:spPr/>
      <dgm:t>
        <a:bodyPr/>
        <a:lstStyle/>
        <a:p>
          <a:endParaRPr lang="en-US"/>
        </a:p>
      </dgm:t>
    </dgm:pt>
    <dgm:pt modelId="{83E0C643-E3A5-46B6-9D67-CC896FB3ECA2}">
      <dgm:prSet custT="1"/>
      <dgm:spPr/>
      <dgm:t>
        <a:bodyPr/>
        <a:lstStyle/>
        <a:p>
          <a:r>
            <a:rPr lang="en-US" sz="1100" dirty="0"/>
            <a:t>Approve internal controls to safeguard the agency’s assets</a:t>
          </a:r>
        </a:p>
      </dgm:t>
    </dgm:pt>
    <dgm:pt modelId="{A2FFC96F-6BBB-4977-BA6D-E2E08CE6A33D}" type="parTrans" cxnId="{E2599C4A-25D9-472E-8EB7-FA863CAEA2A6}">
      <dgm:prSet/>
      <dgm:spPr/>
      <dgm:t>
        <a:bodyPr/>
        <a:lstStyle/>
        <a:p>
          <a:endParaRPr lang="en-US"/>
        </a:p>
      </dgm:t>
    </dgm:pt>
    <dgm:pt modelId="{89C3EE06-D1DA-4DCB-B764-CA4E5ECEC8A5}" type="sibTrans" cxnId="{E2599C4A-25D9-472E-8EB7-FA863CAEA2A6}">
      <dgm:prSet/>
      <dgm:spPr/>
      <dgm:t>
        <a:bodyPr/>
        <a:lstStyle/>
        <a:p>
          <a:endParaRPr lang="en-US"/>
        </a:p>
      </dgm:t>
    </dgm:pt>
    <dgm:pt modelId="{1732E480-AFB0-406B-A3D4-2476856506C7}">
      <dgm:prSet custT="1"/>
      <dgm:spPr/>
      <dgm:t>
        <a:bodyPr/>
        <a:lstStyle/>
        <a:p>
          <a:r>
            <a:rPr lang="en-US" sz="1100" b="1" dirty="0"/>
            <a:t>Safeguard the financial integrity of the PHA, preventing fraud, waste, mismanagement, and abuse</a:t>
          </a:r>
        </a:p>
      </dgm:t>
    </dgm:pt>
    <dgm:pt modelId="{AFB93F66-E7BA-4787-ACF5-CA1E91068456}" type="parTrans" cxnId="{15F4A455-AAEC-43FA-BD95-4165F6216BEB}">
      <dgm:prSet/>
      <dgm:spPr/>
      <dgm:t>
        <a:bodyPr/>
        <a:lstStyle/>
        <a:p>
          <a:endParaRPr lang="en-US"/>
        </a:p>
      </dgm:t>
    </dgm:pt>
    <dgm:pt modelId="{F29E0B97-8986-4FB2-8228-B07148326CCD}" type="sibTrans" cxnId="{15F4A455-AAEC-43FA-BD95-4165F6216BEB}">
      <dgm:prSet/>
      <dgm:spPr/>
      <dgm:t>
        <a:bodyPr/>
        <a:lstStyle/>
        <a:p>
          <a:endParaRPr lang="en-US"/>
        </a:p>
      </dgm:t>
    </dgm:pt>
    <dgm:pt modelId="{D3F0B1A2-C3F0-48C2-9347-C07E5919CA15}">
      <dgm:prSet custT="1"/>
      <dgm:spPr/>
      <dgm:t>
        <a:bodyPr/>
        <a:lstStyle/>
        <a:p>
          <a:r>
            <a:rPr lang="en-US" sz="1100" b="1" dirty="0"/>
            <a:t>Approve, review, and monitor budgets, contracts, and other financial documents</a:t>
          </a:r>
        </a:p>
      </dgm:t>
    </dgm:pt>
    <dgm:pt modelId="{6D323A69-4E1C-48F9-B322-D7943E221705}" type="parTrans" cxnId="{E621F6FC-74E3-4E24-A1C8-A2AB83C6054B}">
      <dgm:prSet/>
      <dgm:spPr/>
      <dgm:t>
        <a:bodyPr/>
        <a:lstStyle/>
        <a:p>
          <a:endParaRPr lang="en-US"/>
        </a:p>
      </dgm:t>
    </dgm:pt>
    <dgm:pt modelId="{3B3C229D-054E-4DB3-95C9-286C34DAF3BA}" type="sibTrans" cxnId="{E621F6FC-74E3-4E24-A1C8-A2AB83C6054B}">
      <dgm:prSet/>
      <dgm:spPr/>
      <dgm:t>
        <a:bodyPr/>
        <a:lstStyle/>
        <a:p>
          <a:endParaRPr lang="en-US"/>
        </a:p>
      </dgm:t>
    </dgm:pt>
    <dgm:pt modelId="{CF5C98EF-D35F-4E93-9C3E-E72FB06822F8}">
      <dgm:prSet custT="1"/>
      <dgm:spPr/>
      <dgm:t>
        <a:bodyPr/>
        <a:lstStyle/>
        <a:p>
          <a:r>
            <a:rPr lang="en-US" sz="1100" dirty="0"/>
            <a:t>Ensure ethical, legal, and effective work performance</a:t>
          </a:r>
        </a:p>
      </dgm:t>
    </dgm:pt>
    <dgm:pt modelId="{DF8BDD59-629D-4A78-8BD8-8B14D5AF9643}" type="parTrans" cxnId="{BE4A9855-2CE5-4912-AE04-57C49ABF4E2E}">
      <dgm:prSet/>
      <dgm:spPr/>
      <dgm:t>
        <a:bodyPr/>
        <a:lstStyle/>
        <a:p>
          <a:endParaRPr lang="en-US"/>
        </a:p>
      </dgm:t>
    </dgm:pt>
    <dgm:pt modelId="{C90AA951-A6BD-4CA3-A965-4E7932DF5566}" type="sibTrans" cxnId="{BE4A9855-2CE5-4912-AE04-57C49ABF4E2E}">
      <dgm:prSet/>
      <dgm:spPr/>
      <dgm:t>
        <a:bodyPr/>
        <a:lstStyle/>
        <a:p>
          <a:endParaRPr lang="en-US"/>
        </a:p>
      </dgm:t>
    </dgm:pt>
    <dgm:pt modelId="{6C979070-BA72-4781-B0B2-C0339898757C}">
      <dgm:prSet custT="1"/>
      <dgm:spPr/>
      <dgm:t>
        <a:bodyPr/>
        <a:lstStyle/>
        <a:p>
          <a:r>
            <a:rPr lang="en-US" sz="1100" dirty="0"/>
            <a:t>Conduct and maintain an accurate record of board proceedings</a:t>
          </a:r>
        </a:p>
      </dgm:t>
    </dgm:pt>
    <dgm:pt modelId="{70D1375F-8D15-4E58-B79A-09940C20515B}" type="parTrans" cxnId="{0874869A-F3B5-45EF-94A4-B7FDEB32F94C}">
      <dgm:prSet/>
      <dgm:spPr/>
      <dgm:t>
        <a:bodyPr/>
        <a:lstStyle/>
        <a:p>
          <a:endParaRPr lang="en-US"/>
        </a:p>
      </dgm:t>
    </dgm:pt>
    <dgm:pt modelId="{902D2528-5645-423A-9EAC-1296E49CDC65}" type="sibTrans" cxnId="{0874869A-F3B5-45EF-94A4-B7FDEB32F94C}">
      <dgm:prSet/>
      <dgm:spPr/>
      <dgm:t>
        <a:bodyPr/>
        <a:lstStyle/>
        <a:p>
          <a:endParaRPr lang="en-US"/>
        </a:p>
      </dgm:t>
    </dgm:pt>
    <dgm:pt modelId="{DF0F1FE2-4558-4ABA-A5A6-DE11D5B935C4}">
      <dgm:prSet custT="1"/>
      <dgm:spPr/>
      <dgm:t>
        <a:bodyPr/>
        <a:lstStyle/>
        <a:p>
          <a:r>
            <a:rPr lang="en-US" sz="1100" b="1" dirty="0"/>
            <a:t>Follow open meeting requirements (WI </a:t>
          </a:r>
          <a:r>
            <a:rPr lang="fr-FR" sz="1100" b="1" dirty="0" err="1"/>
            <a:t>Statutes</a:t>
          </a:r>
          <a:r>
            <a:rPr lang="fr-FR" sz="1100" b="1" dirty="0"/>
            <a:t> </a:t>
          </a:r>
          <a:r>
            <a:rPr lang="fr-FR" sz="1100" b="1" dirty="0" err="1"/>
            <a:t>Chapter</a:t>
          </a:r>
          <a:r>
            <a:rPr lang="fr-FR" sz="1100" b="1" dirty="0"/>
            <a:t> 19, </a:t>
          </a:r>
          <a:r>
            <a:rPr lang="fr-FR" sz="1100" b="1" dirty="0" err="1"/>
            <a:t>Subchapter</a:t>
          </a:r>
          <a:r>
            <a:rPr lang="fr-FR" sz="1100" b="1" dirty="0"/>
            <a:t> V [19.81-19.98])</a:t>
          </a:r>
          <a:endParaRPr lang="en-US" sz="1100" b="1" dirty="0"/>
        </a:p>
      </dgm:t>
    </dgm:pt>
    <dgm:pt modelId="{1B2123C2-65FD-431E-BD38-2A043ABCD0E0}" type="parTrans" cxnId="{07CBB483-8224-4CFF-8B42-64478F8D18E9}">
      <dgm:prSet/>
      <dgm:spPr/>
      <dgm:t>
        <a:bodyPr/>
        <a:lstStyle/>
        <a:p>
          <a:endParaRPr lang="en-US"/>
        </a:p>
      </dgm:t>
    </dgm:pt>
    <dgm:pt modelId="{C8EED790-0254-4F48-998C-77B95DEDF1C9}" type="sibTrans" cxnId="{07CBB483-8224-4CFF-8B42-64478F8D18E9}">
      <dgm:prSet/>
      <dgm:spPr/>
      <dgm:t>
        <a:bodyPr/>
        <a:lstStyle/>
        <a:p>
          <a:endParaRPr lang="en-US"/>
        </a:p>
      </dgm:t>
    </dgm:pt>
    <dgm:pt modelId="{2F0B2EFC-4F3D-4A98-AD2E-D0418FA93AD7}">
      <dgm:prSet custT="1"/>
      <dgm:spPr/>
      <dgm:t>
        <a:bodyPr/>
        <a:lstStyle/>
        <a:p>
          <a:r>
            <a:rPr lang="en-US" sz="1100" dirty="0"/>
            <a:t>Recruit and orient new board members and assess board performance</a:t>
          </a:r>
        </a:p>
      </dgm:t>
    </dgm:pt>
    <dgm:pt modelId="{E3BDC13D-BF03-4732-9A46-71CF50FA988A}" type="parTrans" cxnId="{085779AF-FC17-4C5A-8E0E-5EFBBFBCEA2D}">
      <dgm:prSet/>
      <dgm:spPr/>
      <dgm:t>
        <a:bodyPr/>
        <a:lstStyle/>
        <a:p>
          <a:endParaRPr lang="en-US"/>
        </a:p>
      </dgm:t>
    </dgm:pt>
    <dgm:pt modelId="{B9F089C4-4AFC-43C3-AE2B-330A2D424B22}" type="sibTrans" cxnId="{085779AF-FC17-4C5A-8E0E-5EFBBFBCEA2D}">
      <dgm:prSet/>
      <dgm:spPr/>
      <dgm:t>
        <a:bodyPr/>
        <a:lstStyle/>
        <a:p>
          <a:endParaRPr lang="en-US"/>
        </a:p>
      </dgm:t>
    </dgm:pt>
    <dgm:pt modelId="{29D09FC2-DB0C-4078-81A0-B20B48B01CA1}" type="pres">
      <dgm:prSet presAssocID="{D75BF64D-FBFF-4546-A9F4-3653CEE9DE5A}" presName="Name0" presStyleCnt="0">
        <dgm:presLayoutVars>
          <dgm:dir/>
          <dgm:animLvl val="lvl"/>
          <dgm:resizeHandles val="exact"/>
        </dgm:presLayoutVars>
      </dgm:prSet>
      <dgm:spPr/>
    </dgm:pt>
    <dgm:pt modelId="{392E8125-F5F2-4822-B4B9-4F3109698151}" type="pres">
      <dgm:prSet presAssocID="{393096A6-E1B7-4B7D-802C-9B58DB252DC4}" presName="linNode" presStyleCnt="0"/>
      <dgm:spPr/>
    </dgm:pt>
    <dgm:pt modelId="{7A1F4B45-6EB9-4880-9150-6806A6B25065}" type="pres">
      <dgm:prSet presAssocID="{393096A6-E1B7-4B7D-802C-9B58DB252DC4}" presName="parentText" presStyleLbl="node1" presStyleIdx="0" presStyleCnt="1">
        <dgm:presLayoutVars>
          <dgm:chMax val="1"/>
          <dgm:bulletEnabled val="1"/>
        </dgm:presLayoutVars>
      </dgm:prSet>
      <dgm:spPr/>
    </dgm:pt>
    <dgm:pt modelId="{458024F2-0594-4511-90A7-5B77862D4098}" type="pres">
      <dgm:prSet presAssocID="{393096A6-E1B7-4B7D-802C-9B58DB252DC4}" presName="descendantText" presStyleLbl="alignAccFollowNode1" presStyleIdx="0" presStyleCnt="1" custScaleY="125122">
        <dgm:presLayoutVars>
          <dgm:bulletEnabled val="1"/>
        </dgm:presLayoutVars>
      </dgm:prSet>
      <dgm:spPr/>
    </dgm:pt>
  </dgm:ptLst>
  <dgm:cxnLst>
    <dgm:cxn modelId="{8FF6DD09-C14E-4A88-A4DB-06472DB45440}" srcId="{393096A6-E1B7-4B7D-802C-9B58DB252DC4}" destId="{A9BCB6A2-D2EB-4C19-B95D-C3E0E0A7ABDD}" srcOrd="2" destOrd="0" parTransId="{76F43E05-5CCF-4547-93A8-C75275BC3AA2}" sibTransId="{9FC46AB1-4E2B-4760-89F3-FA9D9F74D185}"/>
    <dgm:cxn modelId="{5B8D8F17-1EC6-4817-877B-C8931DFB02DE}" type="presOf" srcId="{D3F0B1A2-C3F0-48C2-9347-C07E5919CA15}" destId="{458024F2-0594-4511-90A7-5B77862D4098}" srcOrd="0" destOrd="8" presId="urn:microsoft.com/office/officeart/2005/8/layout/vList5"/>
    <dgm:cxn modelId="{0CE3D217-D08B-47EF-949D-99F1CECE9792}" srcId="{393096A6-E1B7-4B7D-802C-9B58DB252DC4}" destId="{5C7A5412-0DC0-4A83-A2CD-96D5C72E76F4}" srcOrd="5" destOrd="0" parTransId="{BFD3E9D1-3121-4EF2-90FB-18B3A4E1B8BD}" sibTransId="{BAC5ADFA-24F6-47F8-91ED-5881AE856C07}"/>
    <dgm:cxn modelId="{908B9D1E-8E64-488D-BA36-3D76CBA65335}" srcId="{393096A6-E1B7-4B7D-802C-9B58DB252DC4}" destId="{02305991-A5C0-4465-9805-E9565DFD3894}" srcOrd="0" destOrd="0" parTransId="{CF9E60B1-755B-4246-B268-0337B48E8602}" sibTransId="{7B565A4C-99CD-4629-89EC-9B7214F301E4}"/>
    <dgm:cxn modelId="{15D9A429-FC1E-4478-8270-AF35EDE0EE28}" type="presOf" srcId="{83E0C643-E3A5-46B6-9D67-CC896FB3ECA2}" destId="{458024F2-0594-4511-90A7-5B77862D4098}" srcOrd="0" destOrd="6" presId="urn:microsoft.com/office/officeart/2005/8/layout/vList5"/>
    <dgm:cxn modelId="{96E3F55B-029F-43FC-A2F1-72ABF97DFEFD}" type="presOf" srcId="{DF0F1FE2-4558-4ABA-A5A6-DE11D5B935C4}" destId="{458024F2-0594-4511-90A7-5B77862D4098}" srcOrd="0" destOrd="11" presId="urn:microsoft.com/office/officeart/2005/8/layout/vList5"/>
    <dgm:cxn modelId="{C2859849-CFA7-48B9-9602-094DF215B0A3}" srcId="{393096A6-E1B7-4B7D-802C-9B58DB252DC4}" destId="{A0AB9F01-B168-457F-B20F-1A361C0E1F3B}" srcOrd="1" destOrd="0" parTransId="{A4B2BE19-2EF9-42E8-B6D7-23EC41C8A568}" sibTransId="{398BC614-9840-4E0A-9C63-4E6DEA221D85}"/>
    <dgm:cxn modelId="{E2599C4A-25D9-472E-8EB7-FA863CAEA2A6}" srcId="{393096A6-E1B7-4B7D-802C-9B58DB252DC4}" destId="{83E0C643-E3A5-46B6-9D67-CC896FB3ECA2}" srcOrd="6" destOrd="0" parTransId="{A2FFC96F-6BBB-4977-BA6D-E2E08CE6A33D}" sibTransId="{89C3EE06-D1DA-4DCB-B764-CA4E5ECEC8A5}"/>
    <dgm:cxn modelId="{F5BF9E4A-9B80-4365-ABB7-AFC2303C37B3}" type="presOf" srcId="{02305991-A5C0-4465-9805-E9565DFD3894}" destId="{458024F2-0594-4511-90A7-5B77862D4098}" srcOrd="0" destOrd="0" presId="urn:microsoft.com/office/officeart/2005/8/layout/vList5"/>
    <dgm:cxn modelId="{E476626D-3202-490D-9EB4-CD213680A4C0}" srcId="{D75BF64D-FBFF-4546-A9F4-3653CEE9DE5A}" destId="{393096A6-E1B7-4B7D-802C-9B58DB252DC4}" srcOrd="0" destOrd="0" parTransId="{25F84A12-22A2-4C49-BC40-521C3BAF5249}" sibTransId="{351FFF6E-DF35-4374-9C11-2BCF53DC8435}"/>
    <dgm:cxn modelId="{B8ED464D-3154-4A66-A155-0D4D97EFFB37}" type="presOf" srcId="{5BA48DEB-B7EF-49D2-B3FA-6D5DE42959EF}" destId="{458024F2-0594-4511-90A7-5B77862D4098}" srcOrd="0" destOrd="3" presId="urn:microsoft.com/office/officeart/2005/8/layout/vList5"/>
    <dgm:cxn modelId="{66EB2B74-0701-4540-B801-95DE7A9D2DCA}" type="presOf" srcId="{1732E480-AFB0-406B-A3D4-2476856506C7}" destId="{458024F2-0594-4511-90A7-5B77862D4098}" srcOrd="0" destOrd="7" presId="urn:microsoft.com/office/officeart/2005/8/layout/vList5"/>
    <dgm:cxn modelId="{10F05554-116B-40EB-A7CB-47DBC654EB90}" type="presOf" srcId="{CE7919E1-EE74-42BE-B151-8F5FD79BDF19}" destId="{458024F2-0594-4511-90A7-5B77862D4098}" srcOrd="0" destOrd="4" presId="urn:microsoft.com/office/officeart/2005/8/layout/vList5"/>
    <dgm:cxn modelId="{BE4A9855-2CE5-4912-AE04-57C49ABF4E2E}" srcId="{393096A6-E1B7-4B7D-802C-9B58DB252DC4}" destId="{CF5C98EF-D35F-4E93-9C3E-E72FB06822F8}" srcOrd="9" destOrd="0" parTransId="{DF8BDD59-629D-4A78-8BD8-8B14D5AF9643}" sibTransId="{C90AA951-A6BD-4CA3-A965-4E7932DF5566}"/>
    <dgm:cxn modelId="{15F4A455-AAEC-43FA-BD95-4165F6216BEB}" srcId="{393096A6-E1B7-4B7D-802C-9B58DB252DC4}" destId="{1732E480-AFB0-406B-A3D4-2476856506C7}" srcOrd="7" destOrd="0" parTransId="{AFB93F66-E7BA-4787-ACF5-CA1E91068456}" sibTransId="{F29E0B97-8986-4FB2-8228-B07148326CCD}"/>
    <dgm:cxn modelId="{E954FF7A-501F-4C6E-9BDF-BEB3F43A20DD}" type="presOf" srcId="{6C979070-BA72-4781-B0B2-C0339898757C}" destId="{458024F2-0594-4511-90A7-5B77862D4098}" srcOrd="0" destOrd="10" presId="urn:microsoft.com/office/officeart/2005/8/layout/vList5"/>
    <dgm:cxn modelId="{5FD60083-4A50-4419-BF82-4571339E6E1F}" type="presOf" srcId="{393096A6-E1B7-4B7D-802C-9B58DB252DC4}" destId="{7A1F4B45-6EB9-4880-9150-6806A6B25065}" srcOrd="0" destOrd="0" presId="urn:microsoft.com/office/officeart/2005/8/layout/vList5"/>
    <dgm:cxn modelId="{07CBB483-8224-4CFF-8B42-64478F8D18E9}" srcId="{393096A6-E1B7-4B7D-802C-9B58DB252DC4}" destId="{DF0F1FE2-4558-4ABA-A5A6-DE11D5B935C4}" srcOrd="11" destOrd="0" parTransId="{1B2123C2-65FD-431E-BD38-2A043ABCD0E0}" sibTransId="{C8EED790-0254-4F48-998C-77B95DEDF1C9}"/>
    <dgm:cxn modelId="{0874869A-F3B5-45EF-94A4-B7FDEB32F94C}" srcId="{393096A6-E1B7-4B7D-802C-9B58DB252DC4}" destId="{6C979070-BA72-4781-B0B2-C0339898757C}" srcOrd="10" destOrd="0" parTransId="{70D1375F-8D15-4E58-B79A-09940C20515B}" sibTransId="{902D2528-5645-423A-9EAC-1296E49CDC65}"/>
    <dgm:cxn modelId="{E306BDA0-77A2-45BC-AD6E-ABA94BC79885}" type="presOf" srcId="{D75BF64D-FBFF-4546-A9F4-3653CEE9DE5A}" destId="{29D09FC2-DB0C-4078-81A0-B20B48B01CA1}" srcOrd="0" destOrd="0" presId="urn:microsoft.com/office/officeart/2005/8/layout/vList5"/>
    <dgm:cxn modelId="{2C860DA4-5AA3-4B61-B7F3-88F64CDFC59F}" type="presOf" srcId="{5C7A5412-0DC0-4A83-A2CD-96D5C72E76F4}" destId="{458024F2-0594-4511-90A7-5B77862D4098}" srcOrd="0" destOrd="5" presId="urn:microsoft.com/office/officeart/2005/8/layout/vList5"/>
    <dgm:cxn modelId="{C7534CAA-77CD-4B52-8E79-BEC45F2606F8}" srcId="{393096A6-E1B7-4B7D-802C-9B58DB252DC4}" destId="{5BA48DEB-B7EF-49D2-B3FA-6D5DE42959EF}" srcOrd="3" destOrd="0" parTransId="{DCEAA186-5027-47CE-81DC-808BB59680FC}" sibTransId="{B1CB21BD-A14C-4E61-ABD8-EF22DB86F270}"/>
    <dgm:cxn modelId="{085779AF-FC17-4C5A-8E0E-5EFBBFBCEA2D}" srcId="{393096A6-E1B7-4B7D-802C-9B58DB252DC4}" destId="{2F0B2EFC-4F3D-4A98-AD2E-D0418FA93AD7}" srcOrd="12" destOrd="0" parTransId="{E3BDC13D-BF03-4732-9A46-71CF50FA988A}" sibTransId="{B9F089C4-4AFC-43C3-AE2B-330A2D424B22}"/>
    <dgm:cxn modelId="{7E3182B6-D9C6-4B4D-8336-F66396CC7A79}" type="presOf" srcId="{A0AB9F01-B168-457F-B20F-1A361C0E1F3B}" destId="{458024F2-0594-4511-90A7-5B77862D4098}" srcOrd="0" destOrd="1" presId="urn:microsoft.com/office/officeart/2005/8/layout/vList5"/>
    <dgm:cxn modelId="{5B7B0BB7-027E-4AA6-9BC1-8AF480A65203}" type="presOf" srcId="{2F0B2EFC-4F3D-4A98-AD2E-D0418FA93AD7}" destId="{458024F2-0594-4511-90A7-5B77862D4098}" srcOrd="0" destOrd="12" presId="urn:microsoft.com/office/officeart/2005/8/layout/vList5"/>
    <dgm:cxn modelId="{C8423ABC-6D00-41E6-A2A6-1B258D2D5C97}" type="presOf" srcId="{A9BCB6A2-D2EB-4C19-B95D-C3E0E0A7ABDD}" destId="{458024F2-0594-4511-90A7-5B77862D4098}" srcOrd="0" destOrd="2" presId="urn:microsoft.com/office/officeart/2005/8/layout/vList5"/>
    <dgm:cxn modelId="{CB4979CB-C231-4583-B736-259D38E01FB0}" type="presOf" srcId="{CF5C98EF-D35F-4E93-9C3E-E72FB06822F8}" destId="{458024F2-0594-4511-90A7-5B77862D4098}" srcOrd="0" destOrd="9" presId="urn:microsoft.com/office/officeart/2005/8/layout/vList5"/>
    <dgm:cxn modelId="{5E4F5EE9-8A16-452B-BB61-789B9AEBFD96}" srcId="{393096A6-E1B7-4B7D-802C-9B58DB252DC4}" destId="{CE7919E1-EE74-42BE-B151-8F5FD79BDF19}" srcOrd="4" destOrd="0" parTransId="{2072EEC1-B9F8-4746-AF6D-C983DFBEF775}" sibTransId="{36ECB18F-36B9-4B18-8502-8CDC85FD75B7}"/>
    <dgm:cxn modelId="{E621F6FC-74E3-4E24-A1C8-A2AB83C6054B}" srcId="{393096A6-E1B7-4B7D-802C-9B58DB252DC4}" destId="{D3F0B1A2-C3F0-48C2-9347-C07E5919CA15}" srcOrd="8" destOrd="0" parTransId="{6D323A69-4E1C-48F9-B322-D7943E221705}" sibTransId="{3B3C229D-054E-4DB3-95C9-286C34DAF3BA}"/>
    <dgm:cxn modelId="{537510A9-227B-4F13-986E-780A53C09D2A}" type="presParOf" srcId="{29D09FC2-DB0C-4078-81A0-B20B48B01CA1}" destId="{392E8125-F5F2-4822-B4B9-4F3109698151}" srcOrd="0" destOrd="0" presId="urn:microsoft.com/office/officeart/2005/8/layout/vList5"/>
    <dgm:cxn modelId="{133F6D35-4A97-4D21-B4D9-1A48D2384233}" type="presParOf" srcId="{392E8125-F5F2-4822-B4B9-4F3109698151}" destId="{7A1F4B45-6EB9-4880-9150-6806A6B25065}" srcOrd="0" destOrd="0" presId="urn:microsoft.com/office/officeart/2005/8/layout/vList5"/>
    <dgm:cxn modelId="{5C7BB538-0818-4535-9E1A-98BF7AEFED2D}" type="presParOf" srcId="{392E8125-F5F2-4822-B4B9-4F3109698151}" destId="{458024F2-0594-4511-90A7-5B77862D40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A7C480-0096-4E68-94D8-CD7B997D8405}" type="doc">
      <dgm:prSet loTypeId="urn:microsoft.com/office/officeart/2005/8/layout/bProcess2" loCatId="process" qsTypeId="urn:microsoft.com/office/officeart/2005/8/quickstyle/simple3" qsCatId="simple" csTypeId="urn:microsoft.com/office/officeart/2005/8/colors/colorful2" csCatId="colorful"/>
      <dgm:spPr/>
      <dgm:t>
        <a:bodyPr/>
        <a:lstStyle/>
        <a:p>
          <a:endParaRPr lang="en-US"/>
        </a:p>
      </dgm:t>
    </dgm:pt>
    <dgm:pt modelId="{E5920368-279E-430B-95C8-FD72F0B2A813}">
      <dgm:prSet custT="1"/>
      <dgm:spPr/>
      <dgm:t>
        <a:bodyPr/>
        <a:lstStyle/>
        <a:p>
          <a:r>
            <a:rPr lang="en-US" sz="1600" b="1" dirty="0"/>
            <a:t>Confidentiality</a:t>
          </a:r>
          <a:r>
            <a:rPr lang="en-US" sz="1600" dirty="0"/>
            <a:t>  - Board members must avoid general discussion of issues and problems that should not be public information and that will negatively impact the HA.</a:t>
          </a:r>
        </a:p>
      </dgm:t>
    </dgm:pt>
    <dgm:pt modelId="{B9306DE7-0369-4096-8955-D201BEC22E9F}" type="parTrans" cxnId="{E3EBDD93-0ABB-4626-B5FD-3F95C18705EF}">
      <dgm:prSet/>
      <dgm:spPr/>
      <dgm:t>
        <a:bodyPr/>
        <a:lstStyle/>
        <a:p>
          <a:endParaRPr lang="en-US"/>
        </a:p>
      </dgm:t>
    </dgm:pt>
    <dgm:pt modelId="{A31CF632-FD38-4DF2-A480-71B193EBB993}" type="sibTrans" cxnId="{E3EBDD93-0ABB-4626-B5FD-3F95C18705EF}">
      <dgm:prSet/>
      <dgm:spPr/>
      <dgm:t>
        <a:bodyPr/>
        <a:lstStyle/>
        <a:p>
          <a:endParaRPr lang="en-US"/>
        </a:p>
      </dgm:t>
    </dgm:pt>
    <dgm:pt modelId="{A35717C4-BD91-4B70-BD00-5212BA03C1A9}">
      <dgm:prSet/>
      <dgm:spPr/>
      <dgm:t>
        <a:bodyPr/>
        <a:lstStyle/>
        <a:p>
          <a:r>
            <a:rPr lang="en-US" sz="1000" dirty="0"/>
            <a:t>Ex.  Personnel, bids and contracts, resident issues—should be discussed in closed/executive session</a:t>
          </a:r>
        </a:p>
      </dgm:t>
    </dgm:pt>
    <dgm:pt modelId="{0E87C0EC-A1EE-47BF-8BD9-ED0C1FC1A7B7}" type="parTrans" cxnId="{4EF45FC6-4EB3-4D71-BFE3-0D2EFF860083}">
      <dgm:prSet/>
      <dgm:spPr/>
      <dgm:t>
        <a:bodyPr/>
        <a:lstStyle/>
        <a:p>
          <a:endParaRPr lang="en-US"/>
        </a:p>
      </dgm:t>
    </dgm:pt>
    <dgm:pt modelId="{7453852B-38C0-4A41-8734-3C2D96689349}" type="sibTrans" cxnId="{4EF45FC6-4EB3-4D71-BFE3-0D2EFF860083}">
      <dgm:prSet/>
      <dgm:spPr/>
      <dgm:t>
        <a:bodyPr/>
        <a:lstStyle/>
        <a:p>
          <a:endParaRPr lang="en-US"/>
        </a:p>
      </dgm:t>
    </dgm:pt>
    <dgm:pt modelId="{7DCAEEB8-8B02-424B-A660-9992DC6246E3}">
      <dgm:prSet custT="1"/>
      <dgm:spPr/>
      <dgm:t>
        <a:bodyPr/>
        <a:lstStyle/>
        <a:p>
          <a:r>
            <a:rPr lang="en-US" sz="1600" b="1" dirty="0"/>
            <a:t>Credibility</a:t>
          </a:r>
          <a:r>
            <a:rPr lang="en-US" sz="1600" dirty="0"/>
            <a:t> –  Evaluations of your credibility and performance are directly related to:</a:t>
          </a:r>
        </a:p>
      </dgm:t>
    </dgm:pt>
    <dgm:pt modelId="{0C2F6003-519C-4436-895C-830EF811C87F}" type="parTrans" cxnId="{207C873D-DBF2-4707-88AC-02C2B0993D89}">
      <dgm:prSet/>
      <dgm:spPr/>
      <dgm:t>
        <a:bodyPr/>
        <a:lstStyle/>
        <a:p>
          <a:endParaRPr lang="en-US"/>
        </a:p>
      </dgm:t>
    </dgm:pt>
    <dgm:pt modelId="{1CB9B8D6-8F53-4F13-A377-B6BF71E1259A}" type="sibTrans" cxnId="{207C873D-DBF2-4707-88AC-02C2B0993D89}">
      <dgm:prSet/>
      <dgm:spPr/>
      <dgm:t>
        <a:bodyPr/>
        <a:lstStyle/>
        <a:p>
          <a:endParaRPr lang="en-US"/>
        </a:p>
      </dgm:t>
    </dgm:pt>
    <dgm:pt modelId="{430A60F6-63D9-4D70-97D2-81E91259A758}">
      <dgm:prSet/>
      <dgm:spPr/>
      <dgm:t>
        <a:bodyPr/>
        <a:lstStyle/>
        <a:p>
          <a:r>
            <a:rPr lang="en-US" sz="1100"/>
            <a:t>the quality of the decisions you make </a:t>
          </a:r>
        </a:p>
      </dgm:t>
    </dgm:pt>
    <dgm:pt modelId="{6553786E-90D2-4E9E-99E3-25687449AE95}" type="parTrans" cxnId="{6756323A-BF0A-4D03-9473-1BA360F519A1}">
      <dgm:prSet/>
      <dgm:spPr/>
      <dgm:t>
        <a:bodyPr/>
        <a:lstStyle/>
        <a:p>
          <a:endParaRPr lang="en-US"/>
        </a:p>
      </dgm:t>
    </dgm:pt>
    <dgm:pt modelId="{15C87586-21B2-4F15-B668-A3E8053AAFED}" type="sibTrans" cxnId="{6756323A-BF0A-4D03-9473-1BA360F519A1}">
      <dgm:prSet/>
      <dgm:spPr/>
      <dgm:t>
        <a:bodyPr/>
        <a:lstStyle/>
        <a:p>
          <a:endParaRPr lang="en-US"/>
        </a:p>
      </dgm:t>
    </dgm:pt>
    <dgm:pt modelId="{56D17626-287F-4A71-8F2F-509A8F84E119}">
      <dgm:prSet/>
      <dgm:spPr/>
      <dgm:t>
        <a:bodyPr/>
        <a:lstStyle/>
        <a:p>
          <a:r>
            <a:rPr lang="en-US" sz="1100"/>
            <a:t>your ability to keep appropriate information confidential</a:t>
          </a:r>
        </a:p>
      </dgm:t>
    </dgm:pt>
    <dgm:pt modelId="{7934F5AD-420D-4446-AB87-AE72ED29BA50}" type="parTrans" cxnId="{D3654D04-0CEF-4F4F-8A64-D9D3F0BECE50}">
      <dgm:prSet/>
      <dgm:spPr/>
      <dgm:t>
        <a:bodyPr/>
        <a:lstStyle/>
        <a:p>
          <a:endParaRPr lang="en-US"/>
        </a:p>
      </dgm:t>
    </dgm:pt>
    <dgm:pt modelId="{C179F64F-BFB4-4E47-B086-A673FEA3FB10}" type="sibTrans" cxnId="{D3654D04-0CEF-4F4F-8A64-D9D3F0BECE50}">
      <dgm:prSet/>
      <dgm:spPr/>
      <dgm:t>
        <a:bodyPr/>
        <a:lstStyle/>
        <a:p>
          <a:endParaRPr lang="en-US"/>
        </a:p>
      </dgm:t>
    </dgm:pt>
    <dgm:pt modelId="{B71C5CEF-29D6-476B-AA75-769691AF1441}">
      <dgm:prSet/>
      <dgm:spPr/>
      <dgm:t>
        <a:bodyPr/>
        <a:lstStyle/>
        <a:p>
          <a:r>
            <a:rPr lang="en-US" sz="1100"/>
            <a:t>your personal integrity and standards</a:t>
          </a:r>
        </a:p>
      </dgm:t>
    </dgm:pt>
    <dgm:pt modelId="{104E439E-2F9A-4F33-A79C-2CF4C0BA9D1D}" type="parTrans" cxnId="{9916E977-DFDE-4836-A02B-A3008FE938F1}">
      <dgm:prSet/>
      <dgm:spPr/>
      <dgm:t>
        <a:bodyPr/>
        <a:lstStyle/>
        <a:p>
          <a:endParaRPr lang="en-US"/>
        </a:p>
      </dgm:t>
    </dgm:pt>
    <dgm:pt modelId="{A7734D5D-861A-40E7-9397-5DCDAB1477CE}" type="sibTrans" cxnId="{9916E977-DFDE-4836-A02B-A3008FE938F1}">
      <dgm:prSet/>
      <dgm:spPr/>
      <dgm:t>
        <a:bodyPr/>
        <a:lstStyle/>
        <a:p>
          <a:endParaRPr lang="en-US"/>
        </a:p>
      </dgm:t>
    </dgm:pt>
    <dgm:pt modelId="{54A79CCB-B9A8-4E13-99A0-F7ABBDA5FF02}">
      <dgm:prSet/>
      <dgm:spPr/>
      <dgm:t>
        <a:bodyPr/>
        <a:lstStyle/>
        <a:p>
          <a:r>
            <a:rPr lang="en-US" sz="1100"/>
            <a:t>your ability to make sound business decisions</a:t>
          </a:r>
        </a:p>
      </dgm:t>
    </dgm:pt>
    <dgm:pt modelId="{E0601BB8-6118-48F7-8847-BCB7A6ABBD50}" type="parTrans" cxnId="{4F00858E-0FBC-4334-8797-5E972BC02850}">
      <dgm:prSet/>
      <dgm:spPr/>
      <dgm:t>
        <a:bodyPr/>
        <a:lstStyle/>
        <a:p>
          <a:endParaRPr lang="en-US"/>
        </a:p>
      </dgm:t>
    </dgm:pt>
    <dgm:pt modelId="{20BBA8C2-5DB2-495F-B25A-3E43617911BF}" type="sibTrans" cxnId="{4F00858E-0FBC-4334-8797-5E972BC02850}">
      <dgm:prSet/>
      <dgm:spPr/>
      <dgm:t>
        <a:bodyPr/>
        <a:lstStyle/>
        <a:p>
          <a:endParaRPr lang="en-US"/>
        </a:p>
      </dgm:t>
    </dgm:pt>
    <dgm:pt modelId="{854BCD50-0011-42DB-B0BD-1749A335B467}" type="pres">
      <dgm:prSet presAssocID="{DEA7C480-0096-4E68-94D8-CD7B997D8405}" presName="diagram" presStyleCnt="0">
        <dgm:presLayoutVars>
          <dgm:dir/>
          <dgm:resizeHandles/>
        </dgm:presLayoutVars>
      </dgm:prSet>
      <dgm:spPr/>
    </dgm:pt>
    <dgm:pt modelId="{D421585E-3DA6-47BD-8904-9E310462DFAE}" type="pres">
      <dgm:prSet presAssocID="{E5920368-279E-430B-95C8-FD72F0B2A813}" presName="firstNode" presStyleLbl="node1" presStyleIdx="0" presStyleCnt="2">
        <dgm:presLayoutVars>
          <dgm:bulletEnabled val="1"/>
        </dgm:presLayoutVars>
      </dgm:prSet>
      <dgm:spPr/>
    </dgm:pt>
    <dgm:pt modelId="{B9187CDD-654E-4F5A-B079-D9A19752E376}" type="pres">
      <dgm:prSet presAssocID="{A31CF632-FD38-4DF2-A480-71B193EBB993}" presName="sibTrans" presStyleLbl="sibTrans2D1" presStyleIdx="0" presStyleCnt="1"/>
      <dgm:spPr/>
    </dgm:pt>
    <dgm:pt modelId="{CA6BA68E-6F77-49B8-A34B-44177E07B9C9}" type="pres">
      <dgm:prSet presAssocID="{7DCAEEB8-8B02-424B-A660-9992DC6246E3}" presName="lastNode" presStyleLbl="node1" presStyleIdx="1" presStyleCnt="2">
        <dgm:presLayoutVars>
          <dgm:bulletEnabled val="1"/>
        </dgm:presLayoutVars>
      </dgm:prSet>
      <dgm:spPr/>
    </dgm:pt>
  </dgm:ptLst>
  <dgm:cxnLst>
    <dgm:cxn modelId="{D3654D04-0CEF-4F4F-8A64-D9D3F0BECE50}" srcId="{7DCAEEB8-8B02-424B-A660-9992DC6246E3}" destId="{56D17626-287F-4A71-8F2F-509A8F84E119}" srcOrd="1" destOrd="0" parTransId="{7934F5AD-420D-4446-AB87-AE72ED29BA50}" sibTransId="{C179F64F-BFB4-4E47-B086-A673FEA3FB10}"/>
    <dgm:cxn modelId="{2BA11A1C-D2E0-4A42-A46C-2E5D44718714}" type="presOf" srcId="{A31CF632-FD38-4DF2-A480-71B193EBB993}" destId="{B9187CDD-654E-4F5A-B079-D9A19752E376}" srcOrd="0" destOrd="0" presId="urn:microsoft.com/office/officeart/2005/8/layout/bProcess2"/>
    <dgm:cxn modelId="{AFC02429-F523-479E-9460-610C56711796}" type="presOf" srcId="{A35717C4-BD91-4B70-BD00-5212BA03C1A9}" destId="{D421585E-3DA6-47BD-8904-9E310462DFAE}" srcOrd="0" destOrd="1" presId="urn:microsoft.com/office/officeart/2005/8/layout/bProcess2"/>
    <dgm:cxn modelId="{6756323A-BF0A-4D03-9473-1BA360F519A1}" srcId="{7DCAEEB8-8B02-424B-A660-9992DC6246E3}" destId="{430A60F6-63D9-4D70-97D2-81E91259A758}" srcOrd="0" destOrd="0" parTransId="{6553786E-90D2-4E9E-99E3-25687449AE95}" sibTransId="{15C87586-21B2-4F15-B668-A3E8053AAFED}"/>
    <dgm:cxn modelId="{207C873D-DBF2-4707-88AC-02C2B0993D89}" srcId="{DEA7C480-0096-4E68-94D8-CD7B997D8405}" destId="{7DCAEEB8-8B02-424B-A660-9992DC6246E3}" srcOrd="1" destOrd="0" parTransId="{0C2F6003-519C-4436-895C-830EF811C87F}" sibTransId="{1CB9B8D6-8F53-4F13-A377-B6BF71E1259A}"/>
    <dgm:cxn modelId="{1F742A40-C87C-4B2C-AE56-6732DE7BB112}" type="presOf" srcId="{7DCAEEB8-8B02-424B-A660-9992DC6246E3}" destId="{CA6BA68E-6F77-49B8-A34B-44177E07B9C9}" srcOrd="0" destOrd="0" presId="urn:microsoft.com/office/officeart/2005/8/layout/bProcess2"/>
    <dgm:cxn modelId="{0F98E762-F167-4B57-AF87-7E5F19F80408}" type="presOf" srcId="{54A79CCB-B9A8-4E13-99A0-F7ABBDA5FF02}" destId="{CA6BA68E-6F77-49B8-A34B-44177E07B9C9}" srcOrd="0" destOrd="4" presId="urn:microsoft.com/office/officeart/2005/8/layout/bProcess2"/>
    <dgm:cxn modelId="{9916E977-DFDE-4836-A02B-A3008FE938F1}" srcId="{7DCAEEB8-8B02-424B-A660-9992DC6246E3}" destId="{B71C5CEF-29D6-476B-AA75-769691AF1441}" srcOrd="2" destOrd="0" parTransId="{104E439E-2F9A-4F33-A79C-2CF4C0BA9D1D}" sibTransId="{A7734D5D-861A-40E7-9397-5DCDAB1477CE}"/>
    <dgm:cxn modelId="{4F00858E-0FBC-4334-8797-5E972BC02850}" srcId="{7DCAEEB8-8B02-424B-A660-9992DC6246E3}" destId="{54A79CCB-B9A8-4E13-99A0-F7ABBDA5FF02}" srcOrd="3" destOrd="0" parTransId="{E0601BB8-6118-48F7-8847-BCB7A6ABBD50}" sibTransId="{20BBA8C2-5DB2-495F-B25A-3E43617911BF}"/>
    <dgm:cxn modelId="{E3EBDD93-0ABB-4626-B5FD-3F95C18705EF}" srcId="{DEA7C480-0096-4E68-94D8-CD7B997D8405}" destId="{E5920368-279E-430B-95C8-FD72F0B2A813}" srcOrd="0" destOrd="0" parTransId="{B9306DE7-0369-4096-8955-D201BEC22E9F}" sibTransId="{A31CF632-FD38-4DF2-A480-71B193EBB993}"/>
    <dgm:cxn modelId="{56C5FFA3-DD08-47D0-9604-226F0D82C5DF}" type="presOf" srcId="{56D17626-287F-4A71-8F2F-509A8F84E119}" destId="{CA6BA68E-6F77-49B8-A34B-44177E07B9C9}" srcOrd="0" destOrd="2" presId="urn:microsoft.com/office/officeart/2005/8/layout/bProcess2"/>
    <dgm:cxn modelId="{68F87FA9-D6F8-4685-92A2-97CB7E91F0F2}" type="presOf" srcId="{DEA7C480-0096-4E68-94D8-CD7B997D8405}" destId="{854BCD50-0011-42DB-B0BD-1749A335B467}" srcOrd="0" destOrd="0" presId="urn:microsoft.com/office/officeart/2005/8/layout/bProcess2"/>
    <dgm:cxn modelId="{E11931B2-4554-4AB2-AB2C-C6013D784084}" type="presOf" srcId="{E5920368-279E-430B-95C8-FD72F0B2A813}" destId="{D421585E-3DA6-47BD-8904-9E310462DFAE}" srcOrd="0" destOrd="0" presId="urn:microsoft.com/office/officeart/2005/8/layout/bProcess2"/>
    <dgm:cxn modelId="{4EF45FC6-4EB3-4D71-BFE3-0D2EFF860083}" srcId="{E5920368-279E-430B-95C8-FD72F0B2A813}" destId="{A35717C4-BD91-4B70-BD00-5212BA03C1A9}" srcOrd="0" destOrd="0" parTransId="{0E87C0EC-A1EE-47BF-8BD9-ED0C1FC1A7B7}" sibTransId="{7453852B-38C0-4A41-8734-3C2D96689349}"/>
    <dgm:cxn modelId="{AFB1FFD7-172D-4622-B9DB-C8F1474D5F17}" type="presOf" srcId="{B71C5CEF-29D6-476B-AA75-769691AF1441}" destId="{CA6BA68E-6F77-49B8-A34B-44177E07B9C9}" srcOrd="0" destOrd="3" presId="urn:microsoft.com/office/officeart/2005/8/layout/bProcess2"/>
    <dgm:cxn modelId="{C3B287E8-5DF8-4E7D-8CCF-263ED71FFD2A}" type="presOf" srcId="{430A60F6-63D9-4D70-97D2-81E91259A758}" destId="{CA6BA68E-6F77-49B8-A34B-44177E07B9C9}" srcOrd="0" destOrd="1" presId="urn:microsoft.com/office/officeart/2005/8/layout/bProcess2"/>
    <dgm:cxn modelId="{EE632938-D0F7-4CD9-B7DC-C65C5A95E875}" type="presParOf" srcId="{854BCD50-0011-42DB-B0BD-1749A335B467}" destId="{D421585E-3DA6-47BD-8904-9E310462DFAE}" srcOrd="0" destOrd="0" presId="urn:microsoft.com/office/officeart/2005/8/layout/bProcess2"/>
    <dgm:cxn modelId="{57620888-F58D-43EA-B438-3748ABFE1C97}" type="presParOf" srcId="{854BCD50-0011-42DB-B0BD-1749A335B467}" destId="{B9187CDD-654E-4F5A-B079-D9A19752E376}" srcOrd="1" destOrd="0" presId="urn:microsoft.com/office/officeart/2005/8/layout/bProcess2"/>
    <dgm:cxn modelId="{DA4F58B0-DB08-4F06-9809-555D0B33056D}" type="presParOf" srcId="{854BCD50-0011-42DB-B0BD-1749A335B467}" destId="{CA6BA68E-6F77-49B8-A34B-44177E07B9C9}"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121EBA-6F4F-43D1-BAB9-40B8A88868C4}"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F599046-EA5E-4164-840F-D8A48D5CD5BD}">
      <dgm:prSet/>
      <dgm:spPr/>
      <dgm:t>
        <a:bodyPr/>
        <a:lstStyle/>
        <a:p>
          <a:r>
            <a:rPr lang="en-US"/>
            <a:t>What type of decisions do EDs make?</a:t>
          </a:r>
        </a:p>
      </dgm:t>
    </dgm:pt>
    <dgm:pt modelId="{F0E8E630-3848-4DE5-A6EB-065028155762}" type="parTrans" cxnId="{525E4A92-D44A-494C-A518-125B991E1D31}">
      <dgm:prSet/>
      <dgm:spPr/>
      <dgm:t>
        <a:bodyPr/>
        <a:lstStyle/>
        <a:p>
          <a:endParaRPr lang="en-US"/>
        </a:p>
      </dgm:t>
    </dgm:pt>
    <dgm:pt modelId="{7190C5A4-FCEA-40D7-BAA2-BCA8A470A1B0}" type="sibTrans" cxnId="{525E4A92-D44A-494C-A518-125B991E1D31}">
      <dgm:prSet/>
      <dgm:spPr/>
      <dgm:t>
        <a:bodyPr/>
        <a:lstStyle/>
        <a:p>
          <a:endParaRPr lang="en-US"/>
        </a:p>
      </dgm:t>
    </dgm:pt>
    <dgm:pt modelId="{41439DC3-A3C7-4907-91EF-0AC68AF1E0C6}">
      <dgm:prSet/>
      <dgm:spPr/>
      <dgm:t>
        <a:bodyPr/>
        <a:lstStyle/>
        <a:p>
          <a:r>
            <a:rPr lang="en-US" dirty="0"/>
            <a:t>Formulate policies for board approval and executes board-approved polices</a:t>
          </a:r>
        </a:p>
      </dgm:t>
    </dgm:pt>
    <dgm:pt modelId="{BD2456A2-8380-45FC-83E0-27306D425492}" type="parTrans" cxnId="{4ED9AFBE-F389-4B85-AB7E-69E68A268487}">
      <dgm:prSet/>
      <dgm:spPr/>
      <dgm:t>
        <a:bodyPr/>
        <a:lstStyle/>
        <a:p>
          <a:endParaRPr lang="en-US"/>
        </a:p>
      </dgm:t>
    </dgm:pt>
    <dgm:pt modelId="{5EAC021E-5499-419D-BCB3-239D3C04E9AB}" type="sibTrans" cxnId="{4ED9AFBE-F389-4B85-AB7E-69E68A268487}">
      <dgm:prSet/>
      <dgm:spPr/>
      <dgm:t>
        <a:bodyPr/>
        <a:lstStyle/>
        <a:p>
          <a:endParaRPr lang="en-US"/>
        </a:p>
      </dgm:t>
    </dgm:pt>
    <dgm:pt modelId="{E6A53ABE-CE33-420D-A4C8-655AC6558255}">
      <dgm:prSet/>
      <dgm:spPr/>
      <dgm:t>
        <a:bodyPr/>
        <a:lstStyle/>
        <a:p>
          <a:r>
            <a:rPr lang="en-US"/>
            <a:t>Make planning recommendations</a:t>
          </a:r>
        </a:p>
      </dgm:t>
    </dgm:pt>
    <dgm:pt modelId="{41A901EA-133F-4E15-9461-9C61B3D93E59}" type="parTrans" cxnId="{66900A51-6C4F-455D-AC40-BB9A627606BA}">
      <dgm:prSet/>
      <dgm:spPr/>
      <dgm:t>
        <a:bodyPr/>
        <a:lstStyle/>
        <a:p>
          <a:endParaRPr lang="en-US"/>
        </a:p>
      </dgm:t>
    </dgm:pt>
    <dgm:pt modelId="{0202E35B-5C0B-4B06-9E68-71A0815CDC77}" type="sibTrans" cxnId="{66900A51-6C4F-455D-AC40-BB9A627606BA}">
      <dgm:prSet/>
      <dgm:spPr/>
      <dgm:t>
        <a:bodyPr/>
        <a:lstStyle/>
        <a:p>
          <a:endParaRPr lang="en-US"/>
        </a:p>
      </dgm:t>
    </dgm:pt>
    <dgm:pt modelId="{62228394-C758-45B6-B4F8-8B432556826B}">
      <dgm:prSet/>
      <dgm:spPr/>
      <dgm:t>
        <a:bodyPr/>
        <a:lstStyle/>
        <a:p>
          <a:r>
            <a:rPr lang="en-US"/>
            <a:t>Decides or guides courses of action in operations by staff</a:t>
          </a:r>
        </a:p>
      </dgm:t>
    </dgm:pt>
    <dgm:pt modelId="{EF9F7199-7713-494E-9033-CA7562793986}" type="parTrans" cxnId="{6FAB1487-5C6C-440F-ADDD-C6E96F1AD0BD}">
      <dgm:prSet/>
      <dgm:spPr/>
      <dgm:t>
        <a:bodyPr/>
        <a:lstStyle/>
        <a:p>
          <a:endParaRPr lang="en-US"/>
        </a:p>
      </dgm:t>
    </dgm:pt>
    <dgm:pt modelId="{1200A9D7-17DC-4F7C-B90E-1831E2D0C96A}" type="sibTrans" cxnId="{6FAB1487-5C6C-440F-ADDD-C6E96F1AD0BD}">
      <dgm:prSet/>
      <dgm:spPr/>
      <dgm:t>
        <a:bodyPr/>
        <a:lstStyle/>
        <a:p>
          <a:endParaRPr lang="en-US"/>
        </a:p>
      </dgm:t>
    </dgm:pt>
    <dgm:pt modelId="{AAE9E472-1223-4586-BBA9-C9B20837E6BE}">
      <dgm:prSet/>
      <dgm:spPr/>
      <dgm:t>
        <a:bodyPr/>
        <a:lstStyle/>
        <a:p>
          <a:r>
            <a:rPr lang="en-US"/>
            <a:t>The ED must be a good manager!</a:t>
          </a:r>
        </a:p>
      </dgm:t>
    </dgm:pt>
    <dgm:pt modelId="{0221C6CC-4230-4EDB-B97B-4BFACCF7E515}" type="parTrans" cxnId="{D8445CEF-5922-457F-BDE4-BF22C0929963}">
      <dgm:prSet/>
      <dgm:spPr/>
      <dgm:t>
        <a:bodyPr/>
        <a:lstStyle/>
        <a:p>
          <a:endParaRPr lang="en-US"/>
        </a:p>
      </dgm:t>
    </dgm:pt>
    <dgm:pt modelId="{51173A3F-7D60-447A-B136-58E35F6BD3DA}" type="sibTrans" cxnId="{D8445CEF-5922-457F-BDE4-BF22C0929963}">
      <dgm:prSet/>
      <dgm:spPr/>
      <dgm:t>
        <a:bodyPr/>
        <a:lstStyle/>
        <a:p>
          <a:endParaRPr lang="en-US"/>
        </a:p>
      </dgm:t>
    </dgm:pt>
    <dgm:pt modelId="{928CE6F2-1236-4782-9A6A-F88DDAF3112E}">
      <dgm:prSet/>
      <dgm:spPr/>
      <dgm:t>
        <a:bodyPr/>
        <a:lstStyle/>
        <a:p>
          <a:r>
            <a:rPr lang="en-US"/>
            <a:t>Carries out day-to-day operations in all PHA programs</a:t>
          </a:r>
        </a:p>
      </dgm:t>
    </dgm:pt>
    <dgm:pt modelId="{B30191E6-A29C-4E57-AE95-4A4F69E2318C}" type="parTrans" cxnId="{B92C4B19-11B4-4A5F-A8E4-5EB2BEFAD043}">
      <dgm:prSet/>
      <dgm:spPr/>
      <dgm:t>
        <a:bodyPr/>
        <a:lstStyle/>
        <a:p>
          <a:endParaRPr lang="en-US"/>
        </a:p>
      </dgm:t>
    </dgm:pt>
    <dgm:pt modelId="{C9E5643C-745A-4AA1-B10D-747190251BF4}" type="sibTrans" cxnId="{B92C4B19-11B4-4A5F-A8E4-5EB2BEFAD043}">
      <dgm:prSet/>
      <dgm:spPr/>
      <dgm:t>
        <a:bodyPr/>
        <a:lstStyle/>
        <a:p>
          <a:endParaRPr lang="en-US"/>
        </a:p>
      </dgm:t>
    </dgm:pt>
    <dgm:pt modelId="{41D4832F-8AC8-429B-B9C1-0AA9524B322D}">
      <dgm:prSet/>
      <dgm:spPr/>
      <dgm:t>
        <a:bodyPr/>
        <a:lstStyle/>
        <a:p>
          <a:r>
            <a:rPr lang="en-US"/>
            <a:t>Implements policies, plans and budgets</a:t>
          </a:r>
        </a:p>
      </dgm:t>
    </dgm:pt>
    <dgm:pt modelId="{93B64534-5DC8-4787-B84A-C2A5546085FF}" type="parTrans" cxnId="{1AF50044-A5C2-4C26-9AD4-89E0F23B1A14}">
      <dgm:prSet/>
      <dgm:spPr/>
      <dgm:t>
        <a:bodyPr/>
        <a:lstStyle/>
        <a:p>
          <a:endParaRPr lang="en-US"/>
        </a:p>
      </dgm:t>
    </dgm:pt>
    <dgm:pt modelId="{9EF4DA57-8913-450C-8E14-B12495843684}" type="sibTrans" cxnId="{1AF50044-A5C2-4C26-9AD4-89E0F23B1A14}">
      <dgm:prSet/>
      <dgm:spPr/>
      <dgm:t>
        <a:bodyPr/>
        <a:lstStyle/>
        <a:p>
          <a:endParaRPr lang="en-US"/>
        </a:p>
      </dgm:t>
    </dgm:pt>
    <dgm:pt modelId="{B7FD59E0-95F2-4B13-B08A-A0E53EA8B96B}">
      <dgm:prSet/>
      <dgm:spPr/>
      <dgm:t>
        <a:bodyPr/>
        <a:lstStyle/>
        <a:p>
          <a:r>
            <a:rPr lang="en-US"/>
            <a:t>Hires, evaluates, trains, and terminates staff</a:t>
          </a:r>
        </a:p>
      </dgm:t>
    </dgm:pt>
    <dgm:pt modelId="{5137C6BD-84BE-47D1-937C-7CCA410C1655}" type="parTrans" cxnId="{422EEBF3-38BD-4F30-9C33-C0517A926872}">
      <dgm:prSet/>
      <dgm:spPr/>
      <dgm:t>
        <a:bodyPr/>
        <a:lstStyle/>
        <a:p>
          <a:endParaRPr lang="en-US"/>
        </a:p>
      </dgm:t>
    </dgm:pt>
    <dgm:pt modelId="{45A29159-647E-47A4-AA7C-20D65235AA56}" type="sibTrans" cxnId="{422EEBF3-38BD-4F30-9C33-C0517A926872}">
      <dgm:prSet/>
      <dgm:spPr/>
      <dgm:t>
        <a:bodyPr/>
        <a:lstStyle/>
        <a:p>
          <a:endParaRPr lang="en-US"/>
        </a:p>
      </dgm:t>
    </dgm:pt>
    <dgm:pt modelId="{9A240516-FF22-4224-A6ED-BD7890694E0B}">
      <dgm:prSet/>
      <dgm:spPr/>
      <dgm:t>
        <a:bodyPr/>
        <a:lstStyle/>
        <a:p>
          <a:r>
            <a:rPr lang="en-US"/>
            <a:t>Manages financial and physical resources</a:t>
          </a:r>
        </a:p>
      </dgm:t>
    </dgm:pt>
    <dgm:pt modelId="{F276DD63-F530-4E63-9250-763A08D76EEE}" type="parTrans" cxnId="{DA24DBFD-A474-4637-9CCD-C44779241251}">
      <dgm:prSet/>
      <dgm:spPr/>
      <dgm:t>
        <a:bodyPr/>
        <a:lstStyle/>
        <a:p>
          <a:endParaRPr lang="en-US"/>
        </a:p>
      </dgm:t>
    </dgm:pt>
    <dgm:pt modelId="{79A80513-97F5-4694-B089-24310B7F4472}" type="sibTrans" cxnId="{DA24DBFD-A474-4637-9CCD-C44779241251}">
      <dgm:prSet/>
      <dgm:spPr/>
      <dgm:t>
        <a:bodyPr/>
        <a:lstStyle/>
        <a:p>
          <a:endParaRPr lang="en-US"/>
        </a:p>
      </dgm:t>
    </dgm:pt>
    <dgm:pt modelId="{5A991F9D-3A73-4A49-8208-F7BD94F6D326}" type="pres">
      <dgm:prSet presAssocID="{D4121EBA-6F4F-43D1-BAB9-40B8A88868C4}" presName="linear" presStyleCnt="0">
        <dgm:presLayoutVars>
          <dgm:dir/>
          <dgm:animLvl val="lvl"/>
          <dgm:resizeHandles val="exact"/>
        </dgm:presLayoutVars>
      </dgm:prSet>
      <dgm:spPr/>
    </dgm:pt>
    <dgm:pt modelId="{12C5D55E-85BE-424A-A3D2-487585C4A4E1}" type="pres">
      <dgm:prSet presAssocID="{3F599046-EA5E-4164-840F-D8A48D5CD5BD}" presName="parentLin" presStyleCnt="0"/>
      <dgm:spPr/>
    </dgm:pt>
    <dgm:pt modelId="{46BF8CEB-1C84-4ED8-876E-D905C22F6298}" type="pres">
      <dgm:prSet presAssocID="{3F599046-EA5E-4164-840F-D8A48D5CD5BD}" presName="parentLeftMargin" presStyleLbl="node1" presStyleIdx="0" presStyleCnt="2"/>
      <dgm:spPr/>
    </dgm:pt>
    <dgm:pt modelId="{228F5A28-3009-4AEB-97E5-1F7781FBF240}" type="pres">
      <dgm:prSet presAssocID="{3F599046-EA5E-4164-840F-D8A48D5CD5BD}" presName="parentText" presStyleLbl="node1" presStyleIdx="0" presStyleCnt="2">
        <dgm:presLayoutVars>
          <dgm:chMax val="0"/>
          <dgm:bulletEnabled val="1"/>
        </dgm:presLayoutVars>
      </dgm:prSet>
      <dgm:spPr/>
    </dgm:pt>
    <dgm:pt modelId="{7375165A-51E2-4E57-950E-670FEC4D88C6}" type="pres">
      <dgm:prSet presAssocID="{3F599046-EA5E-4164-840F-D8A48D5CD5BD}" presName="negativeSpace" presStyleCnt="0"/>
      <dgm:spPr/>
    </dgm:pt>
    <dgm:pt modelId="{0AC45957-1527-46B3-BF32-E43FBA859464}" type="pres">
      <dgm:prSet presAssocID="{3F599046-EA5E-4164-840F-D8A48D5CD5BD}" presName="childText" presStyleLbl="conFgAcc1" presStyleIdx="0" presStyleCnt="2">
        <dgm:presLayoutVars>
          <dgm:bulletEnabled val="1"/>
        </dgm:presLayoutVars>
      </dgm:prSet>
      <dgm:spPr/>
    </dgm:pt>
    <dgm:pt modelId="{43DEF252-4E20-4499-A0B8-4F610E5BD42B}" type="pres">
      <dgm:prSet presAssocID="{7190C5A4-FCEA-40D7-BAA2-BCA8A470A1B0}" presName="spaceBetweenRectangles" presStyleCnt="0"/>
      <dgm:spPr/>
    </dgm:pt>
    <dgm:pt modelId="{4539FB8C-7B7C-4BDA-ADF8-3BCE78A6EDDA}" type="pres">
      <dgm:prSet presAssocID="{AAE9E472-1223-4586-BBA9-C9B20837E6BE}" presName="parentLin" presStyleCnt="0"/>
      <dgm:spPr/>
    </dgm:pt>
    <dgm:pt modelId="{77FEFA09-29A3-4F22-AC14-928BC39D2B43}" type="pres">
      <dgm:prSet presAssocID="{AAE9E472-1223-4586-BBA9-C9B20837E6BE}" presName="parentLeftMargin" presStyleLbl="node1" presStyleIdx="0" presStyleCnt="2"/>
      <dgm:spPr/>
    </dgm:pt>
    <dgm:pt modelId="{05FD2516-3AA1-48AA-BC2E-694524D11668}" type="pres">
      <dgm:prSet presAssocID="{AAE9E472-1223-4586-BBA9-C9B20837E6BE}" presName="parentText" presStyleLbl="node1" presStyleIdx="1" presStyleCnt="2">
        <dgm:presLayoutVars>
          <dgm:chMax val="0"/>
          <dgm:bulletEnabled val="1"/>
        </dgm:presLayoutVars>
      </dgm:prSet>
      <dgm:spPr/>
    </dgm:pt>
    <dgm:pt modelId="{39CC5D43-9911-4C31-85E0-826833B1722E}" type="pres">
      <dgm:prSet presAssocID="{AAE9E472-1223-4586-BBA9-C9B20837E6BE}" presName="negativeSpace" presStyleCnt="0"/>
      <dgm:spPr/>
    </dgm:pt>
    <dgm:pt modelId="{1D927481-8B95-434D-BF9F-C6AE109D9818}" type="pres">
      <dgm:prSet presAssocID="{AAE9E472-1223-4586-BBA9-C9B20837E6BE}" presName="childText" presStyleLbl="conFgAcc1" presStyleIdx="1" presStyleCnt="2">
        <dgm:presLayoutVars>
          <dgm:bulletEnabled val="1"/>
        </dgm:presLayoutVars>
      </dgm:prSet>
      <dgm:spPr/>
    </dgm:pt>
  </dgm:ptLst>
  <dgm:cxnLst>
    <dgm:cxn modelId="{8BF4DC0D-D537-41B9-B817-534C7D1DD309}" type="presOf" srcId="{928CE6F2-1236-4782-9A6A-F88DDAF3112E}" destId="{1D927481-8B95-434D-BF9F-C6AE109D9818}" srcOrd="0" destOrd="0" presId="urn:microsoft.com/office/officeart/2005/8/layout/list1"/>
    <dgm:cxn modelId="{D9801814-9680-4169-AE48-C7B3C8DF106E}" type="presOf" srcId="{62228394-C758-45B6-B4F8-8B432556826B}" destId="{0AC45957-1527-46B3-BF32-E43FBA859464}" srcOrd="0" destOrd="2" presId="urn:microsoft.com/office/officeart/2005/8/layout/list1"/>
    <dgm:cxn modelId="{B92C4B19-11B4-4A5F-A8E4-5EB2BEFAD043}" srcId="{AAE9E472-1223-4586-BBA9-C9B20837E6BE}" destId="{928CE6F2-1236-4782-9A6A-F88DDAF3112E}" srcOrd="0" destOrd="0" parTransId="{B30191E6-A29C-4E57-AE95-4A4F69E2318C}" sibTransId="{C9E5643C-745A-4AA1-B10D-747190251BF4}"/>
    <dgm:cxn modelId="{BEC2732A-DF04-4398-9027-44F618936CAA}" type="presOf" srcId="{9A240516-FF22-4224-A6ED-BD7890694E0B}" destId="{1D927481-8B95-434D-BF9F-C6AE109D9818}" srcOrd="0" destOrd="3" presId="urn:microsoft.com/office/officeart/2005/8/layout/list1"/>
    <dgm:cxn modelId="{E30E272D-5C54-42C6-A4D5-8859D9C9DF0C}" type="presOf" srcId="{41439DC3-A3C7-4907-91EF-0AC68AF1E0C6}" destId="{0AC45957-1527-46B3-BF32-E43FBA859464}" srcOrd="0" destOrd="0" presId="urn:microsoft.com/office/officeart/2005/8/layout/list1"/>
    <dgm:cxn modelId="{C174AC62-381C-42AA-A988-D8241E3D6060}" type="presOf" srcId="{3F599046-EA5E-4164-840F-D8A48D5CD5BD}" destId="{46BF8CEB-1C84-4ED8-876E-D905C22F6298}" srcOrd="0" destOrd="0" presId="urn:microsoft.com/office/officeart/2005/8/layout/list1"/>
    <dgm:cxn modelId="{1AF50044-A5C2-4C26-9AD4-89E0F23B1A14}" srcId="{AAE9E472-1223-4586-BBA9-C9B20837E6BE}" destId="{41D4832F-8AC8-429B-B9C1-0AA9524B322D}" srcOrd="1" destOrd="0" parTransId="{93B64534-5DC8-4787-B84A-C2A5546085FF}" sibTransId="{9EF4DA57-8913-450C-8E14-B12495843684}"/>
    <dgm:cxn modelId="{A4071C6E-BE7A-4268-91D1-F18E4394A3EF}" type="presOf" srcId="{E6A53ABE-CE33-420D-A4C8-655AC6558255}" destId="{0AC45957-1527-46B3-BF32-E43FBA859464}" srcOrd="0" destOrd="1" presId="urn:microsoft.com/office/officeart/2005/8/layout/list1"/>
    <dgm:cxn modelId="{14CACC70-A0AA-4846-80D0-43D2F3AEC77C}" type="presOf" srcId="{B7FD59E0-95F2-4B13-B08A-A0E53EA8B96B}" destId="{1D927481-8B95-434D-BF9F-C6AE109D9818}" srcOrd="0" destOrd="2" presId="urn:microsoft.com/office/officeart/2005/8/layout/list1"/>
    <dgm:cxn modelId="{66900A51-6C4F-455D-AC40-BB9A627606BA}" srcId="{3F599046-EA5E-4164-840F-D8A48D5CD5BD}" destId="{E6A53ABE-CE33-420D-A4C8-655AC6558255}" srcOrd="1" destOrd="0" parTransId="{41A901EA-133F-4E15-9461-9C61B3D93E59}" sibTransId="{0202E35B-5C0B-4B06-9E68-71A0815CDC77}"/>
    <dgm:cxn modelId="{10029377-7ABF-47C7-88B9-E0E7BABCC3DD}" type="presOf" srcId="{3F599046-EA5E-4164-840F-D8A48D5CD5BD}" destId="{228F5A28-3009-4AEB-97E5-1F7781FBF240}" srcOrd="1" destOrd="0" presId="urn:microsoft.com/office/officeart/2005/8/layout/list1"/>
    <dgm:cxn modelId="{BF20E883-79FF-429D-98FC-9928CCF9AABA}" type="presOf" srcId="{AAE9E472-1223-4586-BBA9-C9B20837E6BE}" destId="{77FEFA09-29A3-4F22-AC14-928BC39D2B43}" srcOrd="0" destOrd="0" presId="urn:microsoft.com/office/officeart/2005/8/layout/list1"/>
    <dgm:cxn modelId="{6FAB1487-5C6C-440F-ADDD-C6E96F1AD0BD}" srcId="{3F599046-EA5E-4164-840F-D8A48D5CD5BD}" destId="{62228394-C758-45B6-B4F8-8B432556826B}" srcOrd="2" destOrd="0" parTransId="{EF9F7199-7713-494E-9033-CA7562793986}" sibTransId="{1200A9D7-17DC-4F7C-B90E-1831E2D0C96A}"/>
    <dgm:cxn modelId="{525E4A92-D44A-494C-A518-125B991E1D31}" srcId="{D4121EBA-6F4F-43D1-BAB9-40B8A88868C4}" destId="{3F599046-EA5E-4164-840F-D8A48D5CD5BD}" srcOrd="0" destOrd="0" parTransId="{F0E8E630-3848-4DE5-A6EB-065028155762}" sibTransId="{7190C5A4-FCEA-40D7-BAA2-BCA8A470A1B0}"/>
    <dgm:cxn modelId="{710AE096-D667-4BE7-B9CE-436D43810B40}" type="presOf" srcId="{AAE9E472-1223-4586-BBA9-C9B20837E6BE}" destId="{05FD2516-3AA1-48AA-BC2E-694524D11668}" srcOrd="1" destOrd="0" presId="urn:microsoft.com/office/officeart/2005/8/layout/list1"/>
    <dgm:cxn modelId="{4ED9AFBE-F389-4B85-AB7E-69E68A268487}" srcId="{3F599046-EA5E-4164-840F-D8A48D5CD5BD}" destId="{41439DC3-A3C7-4907-91EF-0AC68AF1E0C6}" srcOrd="0" destOrd="0" parTransId="{BD2456A2-8380-45FC-83E0-27306D425492}" sibTransId="{5EAC021E-5499-419D-BCB3-239D3C04E9AB}"/>
    <dgm:cxn modelId="{39DF38D6-AAE7-4B10-B96C-A4EA3DB47247}" type="presOf" srcId="{41D4832F-8AC8-429B-B9C1-0AA9524B322D}" destId="{1D927481-8B95-434D-BF9F-C6AE109D9818}" srcOrd="0" destOrd="1" presId="urn:microsoft.com/office/officeart/2005/8/layout/list1"/>
    <dgm:cxn modelId="{D8445CEF-5922-457F-BDE4-BF22C0929963}" srcId="{D4121EBA-6F4F-43D1-BAB9-40B8A88868C4}" destId="{AAE9E472-1223-4586-BBA9-C9B20837E6BE}" srcOrd="1" destOrd="0" parTransId="{0221C6CC-4230-4EDB-B97B-4BFACCF7E515}" sibTransId="{51173A3F-7D60-447A-B136-58E35F6BD3DA}"/>
    <dgm:cxn modelId="{422EEBF3-38BD-4F30-9C33-C0517A926872}" srcId="{AAE9E472-1223-4586-BBA9-C9B20837E6BE}" destId="{B7FD59E0-95F2-4B13-B08A-A0E53EA8B96B}" srcOrd="2" destOrd="0" parTransId="{5137C6BD-84BE-47D1-937C-7CCA410C1655}" sibTransId="{45A29159-647E-47A4-AA7C-20D65235AA56}"/>
    <dgm:cxn modelId="{8BF0F1F7-AF8C-4A9C-A51E-ACDFAAF2A4BD}" type="presOf" srcId="{D4121EBA-6F4F-43D1-BAB9-40B8A88868C4}" destId="{5A991F9D-3A73-4A49-8208-F7BD94F6D326}" srcOrd="0" destOrd="0" presId="urn:microsoft.com/office/officeart/2005/8/layout/list1"/>
    <dgm:cxn modelId="{DA24DBFD-A474-4637-9CCD-C44779241251}" srcId="{AAE9E472-1223-4586-BBA9-C9B20837E6BE}" destId="{9A240516-FF22-4224-A6ED-BD7890694E0B}" srcOrd="3" destOrd="0" parTransId="{F276DD63-F530-4E63-9250-763A08D76EEE}" sibTransId="{79A80513-97F5-4694-B089-24310B7F4472}"/>
    <dgm:cxn modelId="{6CB839C6-F664-4721-9D75-0B350AAA23B0}" type="presParOf" srcId="{5A991F9D-3A73-4A49-8208-F7BD94F6D326}" destId="{12C5D55E-85BE-424A-A3D2-487585C4A4E1}" srcOrd="0" destOrd="0" presId="urn:microsoft.com/office/officeart/2005/8/layout/list1"/>
    <dgm:cxn modelId="{6D7B3999-249F-4496-B815-D2EBDE96DE8B}" type="presParOf" srcId="{12C5D55E-85BE-424A-A3D2-487585C4A4E1}" destId="{46BF8CEB-1C84-4ED8-876E-D905C22F6298}" srcOrd="0" destOrd="0" presId="urn:microsoft.com/office/officeart/2005/8/layout/list1"/>
    <dgm:cxn modelId="{537F9DC2-7B97-4DD6-8A40-DF9D17BA1E14}" type="presParOf" srcId="{12C5D55E-85BE-424A-A3D2-487585C4A4E1}" destId="{228F5A28-3009-4AEB-97E5-1F7781FBF240}" srcOrd="1" destOrd="0" presId="urn:microsoft.com/office/officeart/2005/8/layout/list1"/>
    <dgm:cxn modelId="{A8492DAB-40B6-4763-84C8-179789E9A75E}" type="presParOf" srcId="{5A991F9D-3A73-4A49-8208-F7BD94F6D326}" destId="{7375165A-51E2-4E57-950E-670FEC4D88C6}" srcOrd="1" destOrd="0" presId="urn:microsoft.com/office/officeart/2005/8/layout/list1"/>
    <dgm:cxn modelId="{1400B2D1-C6BC-4DCC-9A01-81F736DE304D}" type="presParOf" srcId="{5A991F9D-3A73-4A49-8208-F7BD94F6D326}" destId="{0AC45957-1527-46B3-BF32-E43FBA859464}" srcOrd="2" destOrd="0" presId="urn:microsoft.com/office/officeart/2005/8/layout/list1"/>
    <dgm:cxn modelId="{AE96710D-42D6-4AAB-92AD-D539CE09D0AA}" type="presParOf" srcId="{5A991F9D-3A73-4A49-8208-F7BD94F6D326}" destId="{43DEF252-4E20-4499-A0B8-4F610E5BD42B}" srcOrd="3" destOrd="0" presId="urn:microsoft.com/office/officeart/2005/8/layout/list1"/>
    <dgm:cxn modelId="{AF142E8E-F203-4278-92B2-31698A1CE173}" type="presParOf" srcId="{5A991F9D-3A73-4A49-8208-F7BD94F6D326}" destId="{4539FB8C-7B7C-4BDA-ADF8-3BCE78A6EDDA}" srcOrd="4" destOrd="0" presId="urn:microsoft.com/office/officeart/2005/8/layout/list1"/>
    <dgm:cxn modelId="{95247DA8-E83C-4D05-9EC1-325990E8716B}" type="presParOf" srcId="{4539FB8C-7B7C-4BDA-ADF8-3BCE78A6EDDA}" destId="{77FEFA09-29A3-4F22-AC14-928BC39D2B43}" srcOrd="0" destOrd="0" presId="urn:microsoft.com/office/officeart/2005/8/layout/list1"/>
    <dgm:cxn modelId="{8303DDA5-E4EB-4FA8-930C-1F1BE172A567}" type="presParOf" srcId="{4539FB8C-7B7C-4BDA-ADF8-3BCE78A6EDDA}" destId="{05FD2516-3AA1-48AA-BC2E-694524D11668}" srcOrd="1" destOrd="0" presId="urn:microsoft.com/office/officeart/2005/8/layout/list1"/>
    <dgm:cxn modelId="{9D3BDD60-478E-45D2-8C59-85B13D640C74}" type="presParOf" srcId="{5A991F9D-3A73-4A49-8208-F7BD94F6D326}" destId="{39CC5D43-9911-4C31-85E0-826833B1722E}" srcOrd="5" destOrd="0" presId="urn:microsoft.com/office/officeart/2005/8/layout/list1"/>
    <dgm:cxn modelId="{6D6A4E3E-076C-4F7F-B172-98B1C13F2BA2}" type="presParOf" srcId="{5A991F9D-3A73-4A49-8208-F7BD94F6D326}" destId="{1D927481-8B95-434D-BF9F-C6AE109D981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B0D27-2B3D-42B0-B752-5A89E07C5237}"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F8FABC7C-AC66-4A7E-ABC8-64D92C6197E5}">
      <dgm:prSet/>
      <dgm:spPr/>
      <dgm:t>
        <a:bodyPr/>
        <a:lstStyle/>
        <a:p>
          <a:r>
            <a:rPr lang="en-US" dirty="0"/>
            <a:t>Notifies appointing official of board vacancies</a:t>
          </a:r>
        </a:p>
      </dgm:t>
    </dgm:pt>
    <dgm:pt modelId="{6EE7D903-9451-4CA2-8E54-A0DB19D9CAF7}" type="parTrans" cxnId="{D9BE0737-6127-49A9-AF59-36EAD9ADC557}">
      <dgm:prSet/>
      <dgm:spPr/>
      <dgm:t>
        <a:bodyPr/>
        <a:lstStyle/>
        <a:p>
          <a:endParaRPr lang="en-US"/>
        </a:p>
      </dgm:t>
    </dgm:pt>
    <dgm:pt modelId="{6BCB9A3F-11AB-4CE9-8DCE-2CF093FA7FBB}" type="sibTrans" cxnId="{D9BE0737-6127-49A9-AF59-36EAD9ADC557}">
      <dgm:prSet/>
      <dgm:spPr/>
      <dgm:t>
        <a:bodyPr/>
        <a:lstStyle/>
        <a:p>
          <a:endParaRPr lang="en-US"/>
        </a:p>
      </dgm:t>
    </dgm:pt>
    <dgm:pt modelId="{434C042D-A0A3-4CFF-BFA8-ADEADFA8D24A}">
      <dgm:prSet/>
      <dgm:spPr/>
      <dgm:t>
        <a:bodyPr/>
        <a:lstStyle/>
        <a:p>
          <a:r>
            <a:rPr lang="en-US" dirty="0"/>
            <a:t>Makes recommendations and supports the board during orientation and onboarding of new members; seeks ongoing training opportunities for the board</a:t>
          </a:r>
        </a:p>
      </dgm:t>
    </dgm:pt>
    <dgm:pt modelId="{F2C786EB-15E0-4F19-B9C2-4769199BA1EA}" type="parTrans" cxnId="{851B037F-310A-499C-823B-04ED341B8588}">
      <dgm:prSet/>
      <dgm:spPr/>
      <dgm:t>
        <a:bodyPr/>
        <a:lstStyle/>
        <a:p>
          <a:endParaRPr lang="en-US"/>
        </a:p>
      </dgm:t>
    </dgm:pt>
    <dgm:pt modelId="{2FCBB59E-C4CB-46F7-8AF2-1C0397E5B7C6}" type="sibTrans" cxnId="{851B037F-310A-499C-823B-04ED341B8588}">
      <dgm:prSet/>
      <dgm:spPr/>
      <dgm:t>
        <a:bodyPr/>
        <a:lstStyle/>
        <a:p>
          <a:endParaRPr lang="en-US"/>
        </a:p>
      </dgm:t>
    </dgm:pt>
    <dgm:pt modelId="{3F7D7892-81C7-49B8-A830-4AF1C797DCB6}">
      <dgm:prSet/>
      <dgm:spPr/>
      <dgm:t>
        <a:bodyPr/>
        <a:lstStyle/>
        <a:p>
          <a:r>
            <a:rPr lang="en-US" dirty="0"/>
            <a:t>Responsive to the board’s evaluation of his/her performance</a:t>
          </a:r>
        </a:p>
      </dgm:t>
    </dgm:pt>
    <dgm:pt modelId="{25B8F762-0F60-47DE-A4EF-F1C21D531A2C}" type="parTrans" cxnId="{2326AF80-7B86-42B5-8BF8-95BB7BA9FBEE}">
      <dgm:prSet/>
      <dgm:spPr/>
      <dgm:t>
        <a:bodyPr/>
        <a:lstStyle/>
        <a:p>
          <a:endParaRPr lang="en-US"/>
        </a:p>
      </dgm:t>
    </dgm:pt>
    <dgm:pt modelId="{89D637F2-37DF-4E14-B0E9-6A35A32BE488}" type="sibTrans" cxnId="{2326AF80-7B86-42B5-8BF8-95BB7BA9FBEE}">
      <dgm:prSet/>
      <dgm:spPr/>
      <dgm:t>
        <a:bodyPr/>
        <a:lstStyle/>
        <a:p>
          <a:endParaRPr lang="en-US"/>
        </a:p>
      </dgm:t>
    </dgm:pt>
    <dgm:pt modelId="{D91D4568-82A7-4566-9952-5BBF022BBCC7}" type="pres">
      <dgm:prSet presAssocID="{B43B0D27-2B3D-42B0-B752-5A89E07C5237}" presName="hierChild1" presStyleCnt="0">
        <dgm:presLayoutVars>
          <dgm:chPref val="1"/>
          <dgm:dir/>
          <dgm:animOne val="branch"/>
          <dgm:animLvl val="lvl"/>
          <dgm:resizeHandles/>
        </dgm:presLayoutVars>
      </dgm:prSet>
      <dgm:spPr/>
    </dgm:pt>
    <dgm:pt modelId="{9BA0C2B9-8F95-4D7C-8FAF-B7EA8959E1CE}" type="pres">
      <dgm:prSet presAssocID="{F8FABC7C-AC66-4A7E-ABC8-64D92C6197E5}" presName="hierRoot1" presStyleCnt="0"/>
      <dgm:spPr/>
    </dgm:pt>
    <dgm:pt modelId="{1EC4A167-154C-4D58-8627-BA068F85C9B5}" type="pres">
      <dgm:prSet presAssocID="{F8FABC7C-AC66-4A7E-ABC8-64D92C6197E5}" presName="composite" presStyleCnt="0"/>
      <dgm:spPr/>
    </dgm:pt>
    <dgm:pt modelId="{F7643E35-D102-4BC8-830C-68584574D0F0}" type="pres">
      <dgm:prSet presAssocID="{F8FABC7C-AC66-4A7E-ABC8-64D92C6197E5}" presName="background" presStyleLbl="node0" presStyleIdx="0" presStyleCnt="3"/>
      <dgm:spPr/>
    </dgm:pt>
    <dgm:pt modelId="{704711C8-8D2D-4F2F-A4B1-0E42026916BC}" type="pres">
      <dgm:prSet presAssocID="{F8FABC7C-AC66-4A7E-ABC8-64D92C6197E5}" presName="text" presStyleLbl="fgAcc0" presStyleIdx="0" presStyleCnt="3">
        <dgm:presLayoutVars>
          <dgm:chPref val="3"/>
        </dgm:presLayoutVars>
      </dgm:prSet>
      <dgm:spPr/>
    </dgm:pt>
    <dgm:pt modelId="{868EEBA5-5614-4697-9CDB-434DC93B4CEE}" type="pres">
      <dgm:prSet presAssocID="{F8FABC7C-AC66-4A7E-ABC8-64D92C6197E5}" presName="hierChild2" presStyleCnt="0"/>
      <dgm:spPr/>
    </dgm:pt>
    <dgm:pt modelId="{27880CAC-B783-4AFE-8FA2-9F14DFB957C6}" type="pres">
      <dgm:prSet presAssocID="{434C042D-A0A3-4CFF-BFA8-ADEADFA8D24A}" presName="hierRoot1" presStyleCnt="0"/>
      <dgm:spPr/>
    </dgm:pt>
    <dgm:pt modelId="{8BD9A2D4-011B-4132-9304-B685498DFE0C}" type="pres">
      <dgm:prSet presAssocID="{434C042D-A0A3-4CFF-BFA8-ADEADFA8D24A}" presName="composite" presStyleCnt="0"/>
      <dgm:spPr/>
    </dgm:pt>
    <dgm:pt modelId="{DCC3073D-E1DC-49AF-8AF6-975249260740}" type="pres">
      <dgm:prSet presAssocID="{434C042D-A0A3-4CFF-BFA8-ADEADFA8D24A}" presName="background" presStyleLbl="node0" presStyleIdx="1" presStyleCnt="3"/>
      <dgm:spPr/>
    </dgm:pt>
    <dgm:pt modelId="{67888CA0-F3AC-4FA6-8BFE-7F9AD2805AA3}" type="pres">
      <dgm:prSet presAssocID="{434C042D-A0A3-4CFF-BFA8-ADEADFA8D24A}" presName="text" presStyleLbl="fgAcc0" presStyleIdx="1" presStyleCnt="3">
        <dgm:presLayoutVars>
          <dgm:chPref val="3"/>
        </dgm:presLayoutVars>
      </dgm:prSet>
      <dgm:spPr/>
    </dgm:pt>
    <dgm:pt modelId="{388D5DA5-B1D7-4A83-89C6-A060CED13054}" type="pres">
      <dgm:prSet presAssocID="{434C042D-A0A3-4CFF-BFA8-ADEADFA8D24A}" presName="hierChild2" presStyleCnt="0"/>
      <dgm:spPr/>
    </dgm:pt>
    <dgm:pt modelId="{E83BC68E-0758-491B-8870-424D41B02F09}" type="pres">
      <dgm:prSet presAssocID="{3F7D7892-81C7-49B8-A830-4AF1C797DCB6}" presName="hierRoot1" presStyleCnt="0"/>
      <dgm:spPr/>
    </dgm:pt>
    <dgm:pt modelId="{63806F81-63B9-47B6-8739-EEE3372D0836}" type="pres">
      <dgm:prSet presAssocID="{3F7D7892-81C7-49B8-A830-4AF1C797DCB6}" presName="composite" presStyleCnt="0"/>
      <dgm:spPr/>
    </dgm:pt>
    <dgm:pt modelId="{0EC30206-4649-4D31-9DF5-1EA0E89277D0}" type="pres">
      <dgm:prSet presAssocID="{3F7D7892-81C7-49B8-A830-4AF1C797DCB6}" presName="background" presStyleLbl="node0" presStyleIdx="2" presStyleCnt="3"/>
      <dgm:spPr/>
    </dgm:pt>
    <dgm:pt modelId="{A1246F9B-B8B0-4854-9054-2FEE995778C3}" type="pres">
      <dgm:prSet presAssocID="{3F7D7892-81C7-49B8-A830-4AF1C797DCB6}" presName="text" presStyleLbl="fgAcc0" presStyleIdx="2" presStyleCnt="3">
        <dgm:presLayoutVars>
          <dgm:chPref val="3"/>
        </dgm:presLayoutVars>
      </dgm:prSet>
      <dgm:spPr/>
    </dgm:pt>
    <dgm:pt modelId="{2188AC30-3231-4447-930F-4199F430B515}" type="pres">
      <dgm:prSet presAssocID="{3F7D7892-81C7-49B8-A830-4AF1C797DCB6}" presName="hierChild2" presStyleCnt="0"/>
      <dgm:spPr/>
    </dgm:pt>
  </dgm:ptLst>
  <dgm:cxnLst>
    <dgm:cxn modelId="{D9BE0737-6127-49A9-AF59-36EAD9ADC557}" srcId="{B43B0D27-2B3D-42B0-B752-5A89E07C5237}" destId="{F8FABC7C-AC66-4A7E-ABC8-64D92C6197E5}" srcOrd="0" destOrd="0" parTransId="{6EE7D903-9451-4CA2-8E54-A0DB19D9CAF7}" sibTransId="{6BCB9A3F-11AB-4CE9-8DCE-2CF093FA7FBB}"/>
    <dgm:cxn modelId="{5BF5ED44-3263-426A-8405-7F8BAD377E5C}" type="presOf" srcId="{3F7D7892-81C7-49B8-A830-4AF1C797DCB6}" destId="{A1246F9B-B8B0-4854-9054-2FEE995778C3}" srcOrd="0" destOrd="0" presId="urn:microsoft.com/office/officeart/2005/8/layout/hierarchy1"/>
    <dgm:cxn modelId="{0625FC45-7B01-41FB-BFCC-7735E9D1081E}" type="presOf" srcId="{B43B0D27-2B3D-42B0-B752-5A89E07C5237}" destId="{D91D4568-82A7-4566-9952-5BBF022BBCC7}" srcOrd="0" destOrd="0" presId="urn:microsoft.com/office/officeart/2005/8/layout/hierarchy1"/>
    <dgm:cxn modelId="{E1C2AC79-A6D8-40FD-9572-F318537B1270}" type="presOf" srcId="{F8FABC7C-AC66-4A7E-ABC8-64D92C6197E5}" destId="{704711C8-8D2D-4F2F-A4B1-0E42026916BC}" srcOrd="0" destOrd="0" presId="urn:microsoft.com/office/officeart/2005/8/layout/hierarchy1"/>
    <dgm:cxn modelId="{851B037F-310A-499C-823B-04ED341B8588}" srcId="{B43B0D27-2B3D-42B0-B752-5A89E07C5237}" destId="{434C042D-A0A3-4CFF-BFA8-ADEADFA8D24A}" srcOrd="1" destOrd="0" parTransId="{F2C786EB-15E0-4F19-B9C2-4769199BA1EA}" sibTransId="{2FCBB59E-C4CB-46F7-8AF2-1C0397E5B7C6}"/>
    <dgm:cxn modelId="{2326AF80-7B86-42B5-8BF8-95BB7BA9FBEE}" srcId="{B43B0D27-2B3D-42B0-B752-5A89E07C5237}" destId="{3F7D7892-81C7-49B8-A830-4AF1C797DCB6}" srcOrd="2" destOrd="0" parTransId="{25B8F762-0F60-47DE-A4EF-F1C21D531A2C}" sibTransId="{89D637F2-37DF-4E14-B0E9-6A35A32BE488}"/>
    <dgm:cxn modelId="{F53353DB-4D9E-4431-AC61-2790BB6291C9}" type="presOf" srcId="{434C042D-A0A3-4CFF-BFA8-ADEADFA8D24A}" destId="{67888CA0-F3AC-4FA6-8BFE-7F9AD2805AA3}" srcOrd="0" destOrd="0" presId="urn:microsoft.com/office/officeart/2005/8/layout/hierarchy1"/>
    <dgm:cxn modelId="{A8E77904-EB8F-4637-A43F-859DCB6AF2E0}" type="presParOf" srcId="{D91D4568-82A7-4566-9952-5BBF022BBCC7}" destId="{9BA0C2B9-8F95-4D7C-8FAF-B7EA8959E1CE}" srcOrd="0" destOrd="0" presId="urn:microsoft.com/office/officeart/2005/8/layout/hierarchy1"/>
    <dgm:cxn modelId="{195737FB-6720-4AB2-8C5B-BB9F7EF19DAC}" type="presParOf" srcId="{9BA0C2B9-8F95-4D7C-8FAF-B7EA8959E1CE}" destId="{1EC4A167-154C-4D58-8627-BA068F85C9B5}" srcOrd="0" destOrd="0" presId="urn:microsoft.com/office/officeart/2005/8/layout/hierarchy1"/>
    <dgm:cxn modelId="{AF85AE21-FAB2-4432-AADF-7BF792D42EFE}" type="presParOf" srcId="{1EC4A167-154C-4D58-8627-BA068F85C9B5}" destId="{F7643E35-D102-4BC8-830C-68584574D0F0}" srcOrd="0" destOrd="0" presId="urn:microsoft.com/office/officeart/2005/8/layout/hierarchy1"/>
    <dgm:cxn modelId="{42505D31-DBD3-4AC6-9D05-FFBAC168CF34}" type="presParOf" srcId="{1EC4A167-154C-4D58-8627-BA068F85C9B5}" destId="{704711C8-8D2D-4F2F-A4B1-0E42026916BC}" srcOrd="1" destOrd="0" presId="urn:microsoft.com/office/officeart/2005/8/layout/hierarchy1"/>
    <dgm:cxn modelId="{EC5F7ED0-6774-4E46-8535-A104210D9ED7}" type="presParOf" srcId="{9BA0C2B9-8F95-4D7C-8FAF-B7EA8959E1CE}" destId="{868EEBA5-5614-4697-9CDB-434DC93B4CEE}" srcOrd="1" destOrd="0" presId="urn:microsoft.com/office/officeart/2005/8/layout/hierarchy1"/>
    <dgm:cxn modelId="{1C911C91-3DD1-4A55-8C65-F27A97AB6E12}" type="presParOf" srcId="{D91D4568-82A7-4566-9952-5BBF022BBCC7}" destId="{27880CAC-B783-4AFE-8FA2-9F14DFB957C6}" srcOrd="1" destOrd="0" presId="urn:microsoft.com/office/officeart/2005/8/layout/hierarchy1"/>
    <dgm:cxn modelId="{2F67F26A-BB97-45ED-9D5F-171EF53C4C45}" type="presParOf" srcId="{27880CAC-B783-4AFE-8FA2-9F14DFB957C6}" destId="{8BD9A2D4-011B-4132-9304-B685498DFE0C}" srcOrd="0" destOrd="0" presId="urn:microsoft.com/office/officeart/2005/8/layout/hierarchy1"/>
    <dgm:cxn modelId="{FBF49D30-877A-40AC-ACE8-964D92A8652B}" type="presParOf" srcId="{8BD9A2D4-011B-4132-9304-B685498DFE0C}" destId="{DCC3073D-E1DC-49AF-8AF6-975249260740}" srcOrd="0" destOrd="0" presId="urn:microsoft.com/office/officeart/2005/8/layout/hierarchy1"/>
    <dgm:cxn modelId="{FC45F918-8FD8-4C4B-B6A1-B70CA4744316}" type="presParOf" srcId="{8BD9A2D4-011B-4132-9304-B685498DFE0C}" destId="{67888CA0-F3AC-4FA6-8BFE-7F9AD2805AA3}" srcOrd="1" destOrd="0" presId="urn:microsoft.com/office/officeart/2005/8/layout/hierarchy1"/>
    <dgm:cxn modelId="{79796E3E-8315-4427-A021-DAE935860B8A}" type="presParOf" srcId="{27880CAC-B783-4AFE-8FA2-9F14DFB957C6}" destId="{388D5DA5-B1D7-4A83-89C6-A060CED13054}" srcOrd="1" destOrd="0" presId="urn:microsoft.com/office/officeart/2005/8/layout/hierarchy1"/>
    <dgm:cxn modelId="{25AE0C2F-EFDA-40D8-9C57-9B9A78D8BD42}" type="presParOf" srcId="{D91D4568-82A7-4566-9952-5BBF022BBCC7}" destId="{E83BC68E-0758-491B-8870-424D41B02F09}" srcOrd="2" destOrd="0" presId="urn:microsoft.com/office/officeart/2005/8/layout/hierarchy1"/>
    <dgm:cxn modelId="{B185B794-AA2A-42FD-BB4C-B286CF41090B}" type="presParOf" srcId="{E83BC68E-0758-491B-8870-424D41B02F09}" destId="{63806F81-63B9-47B6-8739-EEE3372D0836}" srcOrd="0" destOrd="0" presId="urn:microsoft.com/office/officeart/2005/8/layout/hierarchy1"/>
    <dgm:cxn modelId="{2BE926FF-772C-4968-9453-A76074E0F2AE}" type="presParOf" srcId="{63806F81-63B9-47B6-8739-EEE3372D0836}" destId="{0EC30206-4649-4D31-9DF5-1EA0E89277D0}" srcOrd="0" destOrd="0" presId="urn:microsoft.com/office/officeart/2005/8/layout/hierarchy1"/>
    <dgm:cxn modelId="{FE98CCE8-0BC6-4DF5-8C79-C7F58BEB7413}" type="presParOf" srcId="{63806F81-63B9-47B6-8739-EEE3372D0836}" destId="{A1246F9B-B8B0-4854-9054-2FEE995778C3}" srcOrd="1" destOrd="0" presId="urn:microsoft.com/office/officeart/2005/8/layout/hierarchy1"/>
    <dgm:cxn modelId="{E36794B6-19CD-4DFF-A911-0C873D0AF666}" type="presParOf" srcId="{E83BC68E-0758-491B-8870-424D41B02F09}" destId="{2188AC30-3231-4447-930F-4199F430B5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4860C-AB99-4EB5-965E-66235809F551}">
      <dsp:nvSpPr>
        <dsp:cNvPr id="0" name=""/>
        <dsp:cNvSpPr/>
      </dsp:nvSpPr>
      <dsp:spPr>
        <a:xfrm>
          <a:off x="0" y="116610"/>
          <a:ext cx="2536031" cy="152161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Introduction</a:t>
          </a:r>
        </a:p>
      </dsp:txBody>
      <dsp:txXfrm>
        <a:off x="0" y="116610"/>
        <a:ext cx="2536031" cy="1521618"/>
      </dsp:txXfrm>
    </dsp:sp>
    <dsp:sp modelId="{AE3D393A-2129-443F-BD5F-842BCD9E9609}">
      <dsp:nvSpPr>
        <dsp:cNvPr id="0" name=""/>
        <dsp:cNvSpPr/>
      </dsp:nvSpPr>
      <dsp:spPr>
        <a:xfrm>
          <a:off x="2789634" y="116610"/>
          <a:ext cx="2536031" cy="152161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Commissioner’s Role</a:t>
          </a:r>
        </a:p>
      </dsp:txBody>
      <dsp:txXfrm>
        <a:off x="2789634" y="116610"/>
        <a:ext cx="2536031" cy="1521618"/>
      </dsp:txXfrm>
    </dsp:sp>
    <dsp:sp modelId="{0AB4C18E-E17D-42AE-AA40-C69BB3B494D5}">
      <dsp:nvSpPr>
        <dsp:cNvPr id="0" name=""/>
        <dsp:cNvSpPr/>
      </dsp:nvSpPr>
      <dsp:spPr>
        <a:xfrm>
          <a:off x="5579268" y="116610"/>
          <a:ext cx="2536031" cy="1521618"/>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Executive Director’s Role</a:t>
          </a:r>
        </a:p>
      </dsp:txBody>
      <dsp:txXfrm>
        <a:off x="5579268" y="116610"/>
        <a:ext cx="2536031" cy="1521618"/>
      </dsp:txXfrm>
    </dsp:sp>
    <dsp:sp modelId="{1FE27A25-96BD-4356-B1F0-3CE41921CF51}">
      <dsp:nvSpPr>
        <dsp:cNvPr id="0" name=""/>
        <dsp:cNvSpPr/>
      </dsp:nvSpPr>
      <dsp:spPr>
        <a:xfrm>
          <a:off x="0" y="1891832"/>
          <a:ext cx="2536031" cy="1521618"/>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Overview of HUD Programs </a:t>
          </a:r>
        </a:p>
      </dsp:txBody>
      <dsp:txXfrm>
        <a:off x="0" y="1891832"/>
        <a:ext cx="2536031" cy="1521618"/>
      </dsp:txXfrm>
    </dsp:sp>
    <dsp:sp modelId="{89E125AA-F5A3-42BD-8635-87C30E53B6F5}">
      <dsp:nvSpPr>
        <dsp:cNvPr id="0" name=""/>
        <dsp:cNvSpPr/>
      </dsp:nvSpPr>
      <dsp:spPr>
        <a:xfrm>
          <a:off x="2789634" y="1891832"/>
          <a:ext cx="2536031" cy="1521618"/>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Facilities Management</a:t>
          </a:r>
        </a:p>
      </dsp:txBody>
      <dsp:txXfrm>
        <a:off x="2789634" y="1891832"/>
        <a:ext cx="2536031" cy="1521618"/>
      </dsp:txXfrm>
    </dsp:sp>
    <dsp:sp modelId="{1FCF9812-A2E5-4071-ABCD-4501949E38D8}">
      <dsp:nvSpPr>
        <dsp:cNvPr id="0" name=""/>
        <dsp:cNvSpPr/>
      </dsp:nvSpPr>
      <dsp:spPr>
        <a:xfrm>
          <a:off x="5579268" y="1891832"/>
          <a:ext cx="2536031" cy="152161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Disability Laws</a:t>
          </a:r>
        </a:p>
      </dsp:txBody>
      <dsp:txXfrm>
        <a:off x="5579268" y="1891832"/>
        <a:ext cx="2536031" cy="1521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C4A16-C1A7-4B9B-B376-55FB2B12DD78}">
      <dsp:nvSpPr>
        <dsp:cNvPr id="0" name=""/>
        <dsp:cNvSpPr/>
      </dsp:nvSpPr>
      <dsp:spPr>
        <a:xfrm>
          <a:off x="167639" y="0"/>
          <a:ext cx="7437120" cy="4648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32D52-BF21-4949-BAE9-FE46632B8F61}">
      <dsp:nvSpPr>
        <dsp:cNvPr id="0" name=""/>
        <dsp:cNvSpPr/>
      </dsp:nvSpPr>
      <dsp:spPr>
        <a:xfrm>
          <a:off x="1112154" y="3208187"/>
          <a:ext cx="193365" cy="1933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44FDC-179C-46EE-BF38-7F8C9248D1D9}">
      <dsp:nvSpPr>
        <dsp:cNvPr id="0" name=""/>
        <dsp:cNvSpPr/>
      </dsp:nvSpPr>
      <dsp:spPr>
        <a:xfrm>
          <a:off x="1208836" y="3304870"/>
          <a:ext cx="1732848" cy="134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Strong Governance</a:t>
          </a:r>
        </a:p>
      </dsp:txBody>
      <dsp:txXfrm>
        <a:off x="1208836" y="3304870"/>
        <a:ext cx="1732848" cy="1343329"/>
      </dsp:txXfrm>
    </dsp:sp>
    <dsp:sp modelId="{41D60F11-C35F-474A-B6F2-E268F1834EDD}">
      <dsp:nvSpPr>
        <dsp:cNvPr id="0" name=""/>
        <dsp:cNvSpPr/>
      </dsp:nvSpPr>
      <dsp:spPr>
        <a:xfrm>
          <a:off x="2818973" y="1944806"/>
          <a:ext cx="349544" cy="3495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3CD7B-1EB9-4725-9B2C-A792DD222C65}">
      <dsp:nvSpPr>
        <dsp:cNvPr id="0" name=""/>
        <dsp:cNvSpPr/>
      </dsp:nvSpPr>
      <dsp:spPr>
        <a:xfrm>
          <a:off x="2993745" y="2119579"/>
          <a:ext cx="1784908" cy="252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21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Sound Financial Oversight	</a:t>
          </a:r>
        </a:p>
      </dsp:txBody>
      <dsp:txXfrm>
        <a:off x="2993745" y="2119579"/>
        <a:ext cx="1784908" cy="2528620"/>
      </dsp:txXfrm>
    </dsp:sp>
    <dsp:sp modelId="{C60D76D4-97AC-4A94-8239-50E85DA7AE2B}">
      <dsp:nvSpPr>
        <dsp:cNvPr id="0" name=""/>
        <dsp:cNvSpPr/>
      </dsp:nvSpPr>
      <dsp:spPr>
        <a:xfrm>
          <a:off x="4871618" y="1175994"/>
          <a:ext cx="483412" cy="4834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8E247-A26F-4FFC-B2D1-48BF1FBFDFA0}">
      <dsp:nvSpPr>
        <dsp:cNvPr id="0" name=""/>
        <dsp:cNvSpPr/>
      </dsp:nvSpPr>
      <dsp:spPr>
        <a:xfrm>
          <a:off x="5113324" y="1417700"/>
          <a:ext cx="1784908" cy="323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5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Long Term Sustainable Performance</a:t>
          </a:r>
        </a:p>
      </dsp:txBody>
      <dsp:txXfrm>
        <a:off x="5113324" y="1417700"/>
        <a:ext cx="1784908" cy="3230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644CF-5E8F-4E05-936C-63DFB877C2F0}">
      <dsp:nvSpPr>
        <dsp:cNvPr id="0" name=""/>
        <dsp:cNvSpPr/>
      </dsp:nvSpPr>
      <dsp:spPr>
        <a:xfrm>
          <a:off x="365820" y="749274"/>
          <a:ext cx="596425" cy="596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4ADA32-215E-4A8F-B1CD-285DCA12E708}">
      <dsp:nvSpPr>
        <dsp:cNvPr id="0" name=""/>
        <dsp:cNvSpPr/>
      </dsp:nvSpPr>
      <dsp:spPr>
        <a:xfrm>
          <a:off x="1338" y="1650581"/>
          <a:ext cx="1325390" cy="113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Strong governance and financial oversight are the basis of any Public Housing Authority’s (PHA) success.</a:t>
          </a:r>
        </a:p>
      </dsp:txBody>
      <dsp:txXfrm>
        <a:off x="1338" y="1650581"/>
        <a:ext cx="1325390" cy="1130206"/>
      </dsp:txXfrm>
    </dsp:sp>
    <dsp:sp modelId="{0ED7FC21-7D98-4F26-8E64-0A0D0D8A8C83}">
      <dsp:nvSpPr>
        <dsp:cNvPr id="0" name=""/>
        <dsp:cNvSpPr/>
      </dsp:nvSpPr>
      <dsp:spPr>
        <a:xfrm>
          <a:off x="2039736" y="749274"/>
          <a:ext cx="596425" cy="596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8C668-656F-4A55-9038-399FE6BF8ACD}">
      <dsp:nvSpPr>
        <dsp:cNvPr id="0" name=""/>
        <dsp:cNvSpPr/>
      </dsp:nvSpPr>
      <dsp:spPr>
        <a:xfrm>
          <a:off x="1558672" y="1650581"/>
          <a:ext cx="1558553" cy="113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The Board of Commissioners has the ultimate responsibility for the PHA’s performance and is accountable to the community and HUD.</a:t>
          </a:r>
        </a:p>
      </dsp:txBody>
      <dsp:txXfrm>
        <a:off x="1558672" y="1650581"/>
        <a:ext cx="1558553" cy="1130206"/>
      </dsp:txXfrm>
    </dsp:sp>
    <dsp:sp modelId="{C707B37C-833B-491A-AAF2-C7D90BC7D024}">
      <dsp:nvSpPr>
        <dsp:cNvPr id="0" name=""/>
        <dsp:cNvSpPr/>
      </dsp:nvSpPr>
      <dsp:spPr>
        <a:xfrm>
          <a:off x="3713651" y="749274"/>
          <a:ext cx="596425" cy="596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52AFA2-80E0-473F-91A8-2CF4C722BDAE}">
      <dsp:nvSpPr>
        <dsp:cNvPr id="0" name=""/>
        <dsp:cNvSpPr/>
      </dsp:nvSpPr>
      <dsp:spPr>
        <a:xfrm>
          <a:off x="3349169" y="1650581"/>
          <a:ext cx="1325390" cy="113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The Board sets the operational norms, rules, and values of the PHA.</a:t>
          </a:r>
        </a:p>
      </dsp:txBody>
      <dsp:txXfrm>
        <a:off x="3349169" y="1650581"/>
        <a:ext cx="1325390" cy="1130206"/>
      </dsp:txXfrm>
    </dsp:sp>
    <dsp:sp modelId="{25478B15-85D5-466D-BAB6-465B0C5A73F3}">
      <dsp:nvSpPr>
        <dsp:cNvPr id="0" name=""/>
        <dsp:cNvSpPr/>
      </dsp:nvSpPr>
      <dsp:spPr>
        <a:xfrm>
          <a:off x="5270985" y="749274"/>
          <a:ext cx="596425" cy="5964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FBEF7A-07BD-4CDE-8AAD-1E552E72D0AB}">
      <dsp:nvSpPr>
        <dsp:cNvPr id="0" name=""/>
        <dsp:cNvSpPr/>
      </dsp:nvSpPr>
      <dsp:spPr>
        <a:xfrm>
          <a:off x="4906503" y="1650581"/>
          <a:ext cx="1325390" cy="113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The Board establishes policies and internal controls to implement programs and ensure integrity.</a:t>
          </a:r>
        </a:p>
      </dsp:txBody>
      <dsp:txXfrm>
        <a:off x="4906503" y="1650581"/>
        <a:ext cx="1325390" cy="1130206"/>
      </dsp:txXfrm>
    </dsp:sp>
    <dsp:sp modelId="{3537C1CE-7A8B-4C4D-B6FA-29A14BDAF130}">
      <dsp:nvSpPr>
        <dsp:cNvPr id="0" name=""/>
        <dsp:cNvSpPr/>
      </dsp:nvSpPr>
      <dsp:spPr>
        <a:xfrm>
          <a:off x="6990686" y="749274"/>
          <a:ext cx="596425" cy="5964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02797B-CAA4-44CD-9805-A01DA03DF9EB}">
      <dsp:nvSpPr>
        <dsp:cNvPr id="0" name=""/>
        <dsp:cNvSpPr/>
      </dsp:nvSpPr>
      <dsp:spPr>
        <a:xfrm>
          <a:off x="6463837" y="1650581"/>
          <a:ext cx="1650124" cy="113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The Board is responsible for hiring the Executive Director and evaluating his or her performance on a regular basis.</a:t>
          </a:r>
        </a:p>
      </dsp:txBody>
      <dsp:txXfrm>
        <a:off x="6463837" y="1650581"/>
        <a:ext cx="1650124" cy="1130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0F7D-CF71-49C8-B51E-80CEB9B960E6}">
      <dsp:nvSpPr>
        <dsp:cNvPr id="0" name=""/>
        <dsp:cNvSpPr/>
      </dsp:nvSpPr>
      <dsp:spPr>
        <a:xfrm>
          <a:off x="0" y="919898"/>
          <a:ext cx="2282428" cy="144934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7D028B0-D939-448A-AAB4-5E5F567F05BC}">
      <dsp:nvSpPr>
        <dsp:cNvPr id="0" name=""/>
        <dsp:cNvSpPr/>
      </dsp:nvSpPr>
      <dsp:spPr>
        <a:xfrm>
          <a:off x="253603" y="1160821"/>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Resident Commissioners are voting members.</a:t>
          </a:r>
        </a:p>
      </dsp:txBody>
      <dsp:txXfrm>
        <a:off x="296053" y="1203271"/>
        <a:ext cx="2197528" cy="1364441"/>
      </dsp:txXfrm>
    </dsp:sp>
    <dsp:sp modelId="{CB41C3CF-EFD7-442D-9F1B-4A421CCFE659}">
      <dsp:nvSpPr>
        <dsp:cNvPr id="0" name=""/>
        <dsp:cNvSpPr/>
      </dsp:nvSpPr>
      <dsp:spPr>
        <a:xfrm>
          <a:off x="2789634" y="919898"/>
          <a:ext cx="2282428" cy="144934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D734683-E927-4500-BA9A-0DAEC368E85C}">
      <dsp:nvSpPr>
        <dsp:cNvPr id="0" name=""/>
        <dsp:cNvSpPr/>
      </dsp:nvSpPr>
      <dsp:spPr>
        <a:xfrm>
          <a:off x="3043237" y="1160821"/>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Precautions must be taken regarding sensitive information.</a:t>
          </a:r>
        </a:p>
      </dsp:txBody>
      <dsp:txXfrm>
        <a:off x="3085687" y="1203271"/>
        <a:ext cx="2197528" cy="1364441"/>
      </dsp:txXfrm>
    </dsp:sp>
    <dsp:sp modelId="{1B4F54C0-CAFF-4F2E-82F8-37EBFDD358BC}">
      <dsp:nvSpPr>
        <dsp:cNvPr id="0" name=""/>
        <dsp:cNvSpPr/>
      </dsp:nvSpPr>
      <dsp:spPr>
        <a:xfrm>
          <a:off x="5579268" y="919898"/>
          <a:ext cx="2282428" cy="144934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0408CC86-E28C-4A30-B9F0-63784ADB8800}">
      <dsp:nvSpPr>
        <dsp:cNvPr id="0" name=""/>
        <dsp:cNvSpPr/>
      </dsp:nvSpPr>
      <dsp:spPr>
        <a:xfrm>
          <a:off x="5832871" y="1160821"/>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Resident Commissioner regulations can be found at 24 CFR part 964, subpart E.</a:t>
          </a:r>
        </a:p>
      </dsp:txBody>
      <dsp:txXfrm>
        <a:off x="5875321" y="1203271"/>
        <a:ext cx="2197528" cy="1364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024F2-0594-4511-90A7-5B77862D4098}">
      <dsp:nvSpPr>
        <dsp:cNvPr id="0" name=""/>
        <dsp:cNvSpPr/>
      </dsp:nvSpPr>
      <dsp:spPr>
        <a:xfrm rot="5400000">
          <a:off x="3627061" y="-704440"/>
          <a:ext cx="3779832" cy="518871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t>Set and champion the mission of the PHA </a:t>
          </a:r>
        </a:p>
        <a:p>
          <a:pPr marL="57150" lvl="1" indent="-57150" algn="l" defTabSz="488950">
            <a:lnSpc>
              <a:spcPct val="90000"/>
            </a:lnSpc>
            <a:spcBef>
              <a:spcPct val="0"/>
            </a:spcBef>
            <a:spcAft>
              <a:spcPct val="15000"/>
            </a:spcAft>
            <a:buChar char="•"/>
          </a:pPr>
          <a:r>
            <a:rPr lang="en-US" sz="1100" b="1" kern="1200" dirty="0"/>
            <a:t>Hire, support, and assess the performance of the executive director</a:t>
          </a:r>
        </a:p>
        <a:p>
          <a:pPr marL="57150" lvl="1" indent="-57150" algn="l" defTabSz="488950">
            <a:lnSpc>
              <a:spcPct val="90000"/>
            </a:lnSpc>
            <a:spcBef>
              <a:spcPct val="0"/>
            </a:spcBef>
            <a:spcAft>
              <a:spcPct val="15000"/>
            </a:spcAft>
            <a:buChar char="•"/>
          </a:pPr>
          <a:r>
            <a:rPr lang="en-US" sz="1100" b="1" kern="1200" dirty="0"/>
            <a:t>Make strategic decisions to ensure the financial solvency of the agency </a:t>
          </a:r>
        </a:p>
        <a:p>
          <a:pPr marL="57150" lvl="1" indent="-57150" algn="l" defTabSz="488950">
            <a:lnSpc>
              <a:spcPct val="90000"/>
            </a:lnSpc>
            <a:spcBef>
              <a:spcPct val="0"/>
            </a:spcBef>
            <a:spcAft>
              <a:spcPct val="15000"/>
            </a:spcAft>
            <a:buChar char="•"/>
          </a:pPr>
          <a:r>
            <a:rPr lang="en-US" sz="1100" b="1" kern="1200" dirty="0"/>
            <a:t>Monitor the agency’s ability to meet statutory, regulatory, and contractual obligations </a:t>
          </a:r>
        </a:p>
        <a:p>
          <a:pPr marL="57150" lvl="1" indent="-57150" algn="l" defTabSz="488950">
            <a:lnSpc>
              <a:spcPct val="90000"/>
            </a:lnSpc>
            <a:spcBef>
              <a:spcPct val="0"/>
            </a:spcBef>
            <a:spcAft>
              <a:spcPct val="15000"/>
            </a:spcAft>
            <a:buChar char="•"/>
          </a:pPr>
          <a:r>
            <a:rPr lang="en-US" sz="1100" kern="1200" dirty="0"/>
            <a:t>Keep informed of subsidized housing industry rules and regulations</a:t>
          </a:r>
        </a:p>
        <a:p>
          <a:pPr marL="57150" lvl="1" indent="-57150" algn="l" defTabSz="488950">
            <a:lnSpc>
              <a:spcPct val="90000"/>
            </a:lnSpc>
            <a:spcBef>
              <a:spcPct val="0"/>
            </a:spcBef>
            <a:spcAft>
              <a:spcPct val="15000"/>
            </a:spcAft>
            <a:buChar char="•"/>
          </a:pPr>
          <a:r>
            <a:rPr lang="en-US" sz="1100" kern="1200" dirty="0"/>
            <a:t>Assure PHAs meet obligations on audit recommendations</a:t>
          </a:r>
        </a:p>
        <a:p>
          <a:pPr marL="57150" lvl="1" indent="-57150" algn="l" defTabSz="488950">
            <a:lnSpc>
              <a:spcPct val="90000"/>
            </a:lnSpc>
            <a:spcBef>
              <a:spcPct val="0"/>
            </a:spcBef>
            <a:spcAft>
              <a:spcPct val="15000"/>
            </a:spcAft>
            <a:buChar char="•"/>
          </a:pPr>
          <a:r>
            <a:rPr lang="en-US" sz="1100" kern="1200" dirty="0"/>
            <a:t>Approve internal controls to safeguard the agency’s assets</a:t>
          </a:r>
        </a:p>
        <a:p>
          <a:pPr marL="57150" lvl="1" indent="-57150" algn="l" defTabSz="488950">
            <a:lnSpc>
              <a:spcPct val="90000"/>
            </a:lnSpc>
            <a:spcBef>
              <a:spcPct val="0"/>
            </a:spcBef>
            <a:spcAft>
              <a:spcPct val="15000"/>
            </a:spcAft>
            <a:buChar char="•"/>
          </a:pPr>
          <a:r>
            <a:rPr lang="en-US" sz="1100" b="1" kern="1200" dirty="0"/>
            <a:t>Safeguard the financial integrity of the PHA, preventing fraud, waste, mismanagement, and abuse</a:t>
          </a:r>
        </a:p>
        <a:p>
          <a:pPr marL="57150" lvl="1" indent="-57150" algn="l" defTabSz="488950">
            <a:lnSpc>
              <a:spcPct val="90000"/>
            </a:lnSpc>
            <a:spcBef>
              <a:spcPct val="0"/>
            </a:spcBef>
            <a:spcAft>
              <a:spcPct val="15000"/>
            </a:spcAft>
            <a:buChar char="•"/>
          </a:pPr>
          <a:r>
            <a:rPr lang="en-US" sz="1100" b="1" kern="1200" dirty="0"/>
            <a:t>Approve, review, and monitor budgets, contracts, and other financial documents</a:t>
          </a:r>
        </a:p>
        <a:p>
          <a:pPr marL="57150" lvl="1" indent="-57150" algn="l" defTabSz="488950">
            <a:lnSpc>
              <a:spcPct val="90000"/>
            </a:lnSpc>
            <a:spcBef>
              <a:spcPct val="0"/>
            </a:spcBef>
            <a:spcAft>
              <a:spcPct val="15000"/>
            </a:spcAft>
            <a:buChar char="•"/>
          </a:pPr>
          <a:r>
            <a:rPr lang="en-US" sz="1100" kern="1200" dirty="0"/>
            <a:t>Ensure ethical, legal, and effective work performance</a:t>
          </a:r>
        </a:p>
        <a:p>
          <a:pPr marL="57150" lvl="1" indent="-57150" algn="l" defTabSz="488950">
            <a:lnSpc>
              <a:spcPct val="90000"/>
            </a:lnSpc>
            <a:spcBef>
              <a:spcPct val="0"/>
            </a:spcBef>
            <a:spcAft>
              <a:spcPct val="15000"/>
            </a:spcAft>
            <a:buChar char="•"/>
          </a:pPr>
          <a:r>
            <a:rPr lang="en-US" sz="1100" kern="1200" dirty="0"/>
            <a:t>Conduct and maintain an accurate record of board proceedings</a:t>
          </a:r>
        </a:p>
        <a:p>
          <a:pPr marL="57150" lvl="1" indent="-57150" algn="l" defTabSz="488950">
            <a:lnSpc>
              <a:spcPct val="90000"/>
            </a:lnSpc>
            <a:spcBef>
              <a:spcPct val="0"/>
            </a:spcBef>
            <a:spcAft>
              <a:spcPct val="15000"/>
            </a:spcAft>
            <a:buChar char="•"/>
          </a:pPr>
          <a:r>
            <a:rPr lang="en-US" sz="1100" b="1" kern="1200" dirty="0"/>
            <a:t>Follow open meeting requirements (WI </a:t>
          </a:r>
          <a:r>
            <a:rPr lang="fr-FR" sz="1100" b="1" kern="1200" dirty="0" err="1"/>
            <a:t>Statutes</a:t>
          </a:r>
          <a:r>
            <a:rPr lang="fr-FR" sz="1100" b="1" kern="1200" dirty="0"/>
            <a:t> </a:t>
          </a:r>
          <a:r>
            <a:rPr lang="fr-FR" sz="1100" b="1" kern="1200" dirty="0" err="1"/>
            <a:t>Chapter</a:t>
          </a:r>
          <a:r>
            <a:rPr lang="fr-FR" sz="1100" b="1" kern="1200" dirty="0"/>
            <a:t> 19, </a:t>
          </a:r>
          <a:r>
            <a:rPr lang="fr-FR" sz="1100" b="1" kern="1200" dirty="0" err="1"/>
            <a:t>Subchapter</a:t>
          </a:r>
          <a:r>
            <a:rPr lang="fr-FR" sz="1100" b="1" kern="1200" dirty="0"/>
            <a:t> V [19.81-19.98])</a:t>
          </a:r>
          <a:endParaRPr lang="en-US" sz="1100" b="1" kern="1200" dirty="0"/>
        </a:p>
        <a:p>
          <a:pPr marL="57150" lvl="1" indent="-57150" algn="l" defTabSz="488950">
            <a:lnSpc>
              <a:spcPct val="90000"/>
            </a:lnSpc>
            <a:spcBef>
              <a:spcPct val="0"/>
            </a:spcBef>
            <a:spcAft>
              <a:spcPct val="15000"/>
            </a:spcAft>
            <a:buChar char="•"/>
          </a:pPr>
          <a:r>
            <a:rPr lang="en-US" sz="1100" kern="1200" dirty="0"/>
            <a:t>Recruit and orient new board members and assess board performance</a:t>
          </a:r>
        </a:p>
      </dsp:txBody>
      <dsp:txXfrm rot="-5400000">
        <a:off x="2922618" y="184519"/>
        <a:ext cx="5004203" cy="3410800"/>
      </dsp:txXfrm>
    </dsp:sp>
    <dsp:sp modelId="{7A1F4B45-6EB9-4880-9150-6806A6B25065}">
      <dsp:nvSpPr>
        <dsp:cNvPr id="0" name=""/>
        <dsp:cNvSpPr/>
      </dsp:nvSpPr>
      <dsp:spPr>
        <a:xfrm>
          <a:off x="3962" y="1845"/>
          <a:ext cx="2918654" cy="3776146"/>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The basic responsibilities of a PHA board:</a:t>
          </a:r>
        </a:p>
      </dsp:txBody>
      <dsp:txXfrm>
        <a:off x="146439" y="144322"/>
        <a:ext cx="2633700" cy="3491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1585E-3DA6-47BD-8904-9E310462DFAE}">
      <dsp:nvSpPr>
        <dsp:cNvPr id="0" name=""/>
        <dsp:cNvSpPr/>
      </dsp:nvSpPr>
      <dsp:spPr>
        <a:xfrm>
          <a:off x="990" y="47386"/>
          <a:ext cx="3245327" cy="3245327"/>
        </a:xfrm>
        <a:prstGeom prst="ellipse">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1" kern="1200" dirty="0"/>
            <a:t>Confidentiality</a:t>
          </a:r>
          <a:r>
            <a:rPr lang="en-US" sz="1600" kern="1200" dirty="0"/>
            <a:t>  - Board members must avoid general discussion of issues and problems that should not be public information and that will negatively impact the HA.</a:t>
          </a:r>
        </a:p>
        <a:p>
          <a:pPr marL="57150" lvl="1" indent="-57150" algn="l" defTabSz="444500">
            <a:lnSpc>
              <a:spcPct val="90000"/>
            </a:lnSpc>
            <a:spcBef>
              <a:spcPct val="0"/>
            </a:spcBef>
            <a:spcAft>
              <a:spcPct val="15000"/>
            </a:spcAft>
            <a:buChar char="•"/>
          </a:pPr>
          <a:r>
            <a:rPr lang="en-US" sz="1000" kern="1200" dirty="0"/>
            <a:t>Ex.  Personnel, bids and contracts, resident issues—should be discussed in closed/executive session</a:t>
          </a:r>
        </a:p>
      </dsp:txBody>
      <dsp:txXfrm>
        <a:off x="476257" y="522653"/>
        <a:ext cx="2294793" cy="2294793"/>
      </dsp:txXfrm>
    </dsp:sp>
    <dsp:sp modelId="{B9187CDD-654E-4F5A-B079-D9A19752E376}">
      <dsp:nvSpPr>
        <dsp:cNvPr id="0" name=""/>
        <dsp:cNvSpPr/>
      </dsp:nvSpPr>
      <dsp:spPr>
        <a:xfrm rot="5400000">
          <a:off x="3514057" y="1240044"/>
          <a:ext cx="1135864" cy="860011"/>
        </a:xfrm>
        <a:prstGeom prst="triangle">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A6BA68E-6F77-49B8-A34B-44177E07B9C9}">
      <dsp:nvSpPr>
        <dsp:cNvPr id="0" name=""/>
        <dsp:cNvSpPr/>
      </dsp:nvSpPr>
      <dsp:spPr>
        <a:xfrm>
          <a:off x="4868981" y="47386"/>
          <a:ext cx="3245327" cy="3245327"/>
        </a:xfrm>
        <a:prstGeom prst="ellipse">
          <a:avLst/>
        </a:prstGeom>
        <a:gradFill rotWithShape="0">
          <a:gsLst>
            <a:gs pos="0">
              <a:schemeClr val="accent2">
                <a:hueOff val="1019668"/>
                <a:satOff val="-2658"/>
                <a:lumOff val="6274"/>
                <a:alphaOff val="0"/>
                <a:tint val="69000"/>
                <a:alpha val="100000"/>
                <a:satMod val="109000"/>
                <a:lumMod val="110000"/>
              </a:schemeClr>
            </a:gs>
            <a:gs pos="52000">
              <a:schemeClr val="accent2">
                <a:hueOff val="1019668"/>
                <a:satOff val="-2658"/>
                <a:lumOff val="6274"/>
                <a:alphaOff val="0"/>
                <a:tint val="74000"/>
                <a:satMod val="100000"/>
                <a:lumMod val="104000"/>
              </a:schemeClr>
            </a:gs>
            <a:gs pos="100000">
              <a:schemeClr val="accent2">
                <a:hueOff val="1019668"/>
                <a:satOff val="-2658"/>
                <a:lumOff val="6274"/>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1" kern="1200" dirty="0"/>
            <a:t>Credibility</a:t>
          </a:r>
          <a:r>
            <a:rPr lang="en-US" sz="1600" kern="1200" dirty="0"/>
            <a:t> –  Evaluations of your credibility and performance are directly related to:</a:t>
          </a:r>
        </a:p>
        <a:p>
          <a:pPr marL="57150" lvl="1" indent="-57150" algn="l" defTabSz="488950">
            <a:lnSpc>
              <a:spcPct val="90000"/>
            </a:lnSpc>
            <a:spcBef>
              <a:spcPct val="0"/>
            </a:spcBef>
            <a:spcAft>
              <a:spcPct val="15000"/>
            </a:spcAft>
            <a:buChar char="•"/>
          </a:pPr>
          <a:r>
            <a:rPr lang="en-US" sz="1100" kern="1200"/>
            <a:t>the quality of the decisions you make </a:t>
          </a:r>
        </a:p>
        <a:p>
          <a:pPr marL="57150" lvl="1" indent="-57150" algn="l" defTabSz="488950">
            <a:lnSpc>
              <a:spcPct val="90000"/>
            </a:lnSpc>
            <a:spcBef>
              <a:spcPct val="0"/>
            </a:spcBef>
            <a:spcAft>
              <a:spcPct val="15000"/>
            </a:spcAft>
            <a:buChar char="•"/>
          </a:pPr>
          <a:r>
            <a:rPr lang="en-US" sz="1100" kern="1200"/>
            <a:t>your ability to keep appropriate information confidential</a:t>
          </a:r>
        </a:p>
        <a:p>
          <a:pPr marL="57150" lvl="1" indent="-57150" algn="l" defTabSz="488950">
            <a:lnSpc>
              <a:spcPct val="90000"/>
            </a:lnSpc>
            <a:spcBef>
              <a:spcPct val="0"/>
            </a:spcBef>
            <a:spcAft>
              <a:spcPct val="15000"/>
            </a:spcAft>
            <a:buChar char="•"/>
          </a:pPr>
          <a:r>
            <a:rPr lang="en-US" sz="1100" kern="1200"/>
            <a:t>your personal integrity and standards</a:t>
          </a:r>
        </a:p>
        <a:p>
          <a:pPr marL="57150" lvl="1" indent="-57150" algn="l" defTabSz="488950">
            <a:lnSpc>
              <a:spcPct val="90000"/>
            </a:lnSpc>
            <a:spcBef>
              <a:spcPct val="0"/>
            </a:spcBef>
            <a:spcAft>
              <a:spcPct val="15000"/>
            </a:spcAft>
            <a:buChar char="•"/>
          </a:pPr>
          <a:r>
            <a:rPr lang="en-US" sz="1100" kern="1200"/>
            <a:t>your ability to make sound business decisions</a:t>
          </a:r>
        </a:p>
      </dsp:txBody>
      <dsp:txXfrm>
        <a:off x="5344248" y="522653"/>
        <a:ext cx="2294793" cy="2294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5957-1527-46B3-BF32-E43FBA859464}">
      <dsp:nvSpPr>
        <dsp:cNvPr id="0" name=""/>
        <dsp:cNvSpPr/>
      </dsp:nvSpPr>
      <dsp:spPr>
        <a:xfrm>
          <a:off x="0" y="272830"/>
          <a:ext cx="8115300"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837" tIns="333248" rIns="62983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Formulate policies for board approval and executes board-approved polices</a:t>
          </a:r>
        </a:p>
        <a:p>
          <a:pPr marL="171450" lvl="1" indent="-171450" algn="l" defTabSz="711200">
            <a:lnSpc>
              <a:spcPct val="90000"/>
            </a:lnSpc>
            <a:spcBef>
              <a:spcPct val="0"/>
            </a:spcBef>
            <a:spcAft>
              <a:spcPct val="15000"/>
            </a:spcAft>
            <a:buChar char="•"/>
          </a:pPr>
          <a:r>
            <a:rPr lang="en-US" sz="1600" kern="1200"/>
            <a:t>Make planning recommendations</a:t>
          </a:r>
        </a:p>
        <a:p>
          <a:pPr marL="171450" lvl="1" indent="-171450" algn="l" defTabSz="711200">
            <a:lnSpc>
              <a:spcPct val="90000"/>
            </a:lnSpc>
            <a:spcBef>
              <a:spcPct val="0"/>
            </a:spcBef>
            <a:spcAft>
              <a:spcPct val="15000"/>
            </a:spcAft>
            <a:buChar char="•"/>
          </a:pPr>
          <a:r>
            <a:rPr lang="en-US" sz="1600" kern="1200"/>
            <a:t>Decides or guides courses of action in operations by staff</a:t>
          </a:r>
        </a:p>
      </dsp:txBody>
      <dsp:txXfrm>
        <a:off x="0" y="272830"/>
        <a:ext cx="8115300" cy="1436400"/>
      </dsp:txXfrm>
    </dsp:sp>
    <dsp:sp modelId="{228F5A28-3009-4AEB-97E5-1F7781FBF240}">
      <dsp:nvSpPr>
        <dsp:cNvPr id="0" name=""/>
        <dsp:cNvSpPr/>
      </dsp:nvSpPr>
      <dsp:spPr>
        <a:xfrm>
          <a:off x="405765" y="36670"/>
          <a:ext cx="568071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0" rIns="214717" bIns="0" numCol="1" spcCol="1270" anchor="ctr" anchorCtr="0">
          <a:noAutofit/>
        </a:bodyPr>
        <a:lstStyle/>
        <a:p>
          <a:pPr marL="0" lvl="0" indent="0" algn="l" defTabSz="711200">
            <a:lnSpc>
              <a:spcPct val="90000"/>
            </a:lnSpc>
            <a:spcBef>
              <a:spcPct val="0"/>
            </a:spcBef>
            <a:spcAft>
              <a:spcPct val="35000"/>
            </a:spcAft>
            <a:buNone/>
          </a:pPr>
          <a:r>
            <a:rPr lang="en-US" sz="1600" kern="1200"/>
            <a:t>What type of decisions do EDs make?</a:t>
          </a:r>
        </a:p>
      </dsp:txBody>
      <dsp:txXfrm>
        <a:off x="428822" y="59727"/>
        <a:ext cx="5634596" cy="426206"/>
      </dsp:txXfrm>
    </dsp:sp>
    <dsp:sp modelId="{1D927481-8B95-434D-BF9F-C6AE109D9818}">
      <dsp:nvSpPr>
        <dsp:cNvPr id="0" name=""/>
        <dsp:cNvSpPr/>
      </dsp:nvSpPr>
      <dsp:spPr>
        <a:xfrm>
          <a:off x="0" y="2031791"/>
          <a:ext cx="8115300" cy="1461600"/>
        </a:xfrm>
        <a:prstGeom prst="rect">
          <a:avLst/>
        </a:prstGeom>
        <a:solidFill>
          <a:schemeClr val="lt1">
            <a:alpha val="90000"/>
            <a:hueOff val="0"/>
            <a:satOff val="0"/>
            <a:lumOff val="0"/>
            <a:alphaOff val="0"/>
          </a:schemeClr>
        </a:solidFill>
        <a:ln w="12700" cap="flat" cmpd="sng" algn="ctr">
          <a:solidFill>
            <a:schemeClr val="accent2">
              <a:hueOff val="1019668"/>
              <a:satOff val="-2658"/>
              <a:lumOff val="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837" tIns="333248" rIns="62983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Carries out day-to-day operations in all PHA programs</a:t>
          </a:r>
        </a:p>
        <a:p>
          <a:pPr marL="171450" lvl="1" indent="-171450" algn="l" defTabSz="711200">
            <a:lnSpc>
              <a:spcPct val="90000"/>
            </a:lnSpc>
            <a:spcBef>
              <a:spcPct val="0"/>
            </a:spcBef>
            <a:spcAft>
              <a:spcPct val="15000"/>
            </a:spcAft>
            <a:buChar char="•"/>
          </a:pPr>
          <a:r>
            <a:rPr lang="en-US" sz="1600" kern="1200"/>
            <a:t>Implements policies, plans and budgets</a:t>
          </a:r>
        </a:p>
        <a:p>
          <a:pPr marL="171450" lvl="1" indent="-171450" algn="l" defTabSz="711200">
            <a:lnSpc>
              <a:spcPct val="90000"/>
            </a:lnSpc>
            <a:spcBef>
              <a:spcPct val="0"/>
            </a:spcBef>
            <a:spcAft>
              <a:spcPct val="15000"/>
            </a:spcAft>
            <a:buChar char="•"/>
          </a:pPr>
          <a:r>
            <a:rPr lang="en-US" sz="1600" kern="1200"/>
            <a:t>Hires, evaluates, trains, and terminates staff</a:t>
          </a:r>
        </a:p>
        <a:p>
          <a:pPr marL="171450" lvl="1" indent="-171450" algn="l" defTabSz="711200">
            <a:lnSpc>
              <a:spcPct val="90000"/>
            </a:lnSpc>
            <a:spcBef>
              <a:spcPct val="0"/>
            </a:spcBef>
            <a:spcAft>
              <a:spcPct val="15000"/>
            </a:spcAft>
            <a:buChar char="•"/>
          </a:pPr>
          <a:r>
            <a:rPr lang="en-US" sz="1600" kern="1200"/>
            <a:t>Manages financial and physical resources</a:t>
          </a:r>
        </a:p>
      </dsp:txBody>
      <dsp:txXfrm>
        <a:off x="0" y="2031791"/>
        <a:ext cx="8115300" cy="1461600"/>
      </dsp:txXfrm>
    </dsp:sp>
    <dsp:sp modelId="{05FD2516-3AA1-48AA-BC2E-694524D11668}">
      <dsp:nvSpPr>
        <dsp:cNvPr id="0" name=""/>
        <dsp:cNvSpPr/>
      </dsp:nvSpPr>
      <dsp:spPr>
        <a:xfrm>
          <a:off x="405765" y="1795631"/>
          <a:ext cx="5680710" cy="472320"/>
        </a:xfrm>
        <a:prstGeom prst="roundRect">
          <a:avLst/>
        </a:prstGeom>
        <a:solidFill>
          <a:schemeClr val="accent2">
            <a:hueOff val="1019668"/>
            <a:satOff val="-2658"/>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0" rIns="214717" bIns="0" numCol="1" spcCol="1270" anchor="ctr" anchorCtr="0">
          <a:noAutofit/>
        </a:bodyPr>
        <a:lstStyle/>
        <a:p>
          <a:pPr marL="0" lvl="0" indent="0" algn="l" defTabSz="711200">
            <a:lnSpc>
              <a:spcPct val="90000"/>
            </a:lnSpc>
            <a:spcBef>
              <a:spcPct val="0"/>
            </a:spcBef>
            <a:spcAft>
              <a:spcPct val="35000"/>
            </a:spcAft>
            <a:buNone/>
          </a:pPr>
          <a:r>
            <a:rPr lang="en-US" sz="1600" kern="1200"/>
            <a:t>The ED must be a good manager!</a:t>
          </a:r>
        </a:p>
      </dsp:txBody>
      <dsp:txXfrm>
        <a:off x="428822" y="1818688"/>
        <a:ext cx="563459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3E35-D102-4BC8-830C-68584574D0F0}">
      <dsp:nvSpPr>
        <dsp:cNvPr id="0" name=""/>
        <dsp:cNvSpPr/>
      </dsp:nvSpPr>
      <dsp:spPr>
        <a:xfrm>
          <a:off x="0" y="824917"/>
          <a:ext cx="2282428" cy="144934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704711C8-8D2D-4F2F-A4B1-0E42026916BC}">
      <dsp:nvSpPr>
        <dsp:cNvPr id="0" name=""/>
        <dsp:cNvSpPr/>
      </dsp:nvSpPr>
      <dsp:spPr>
        <a:xfrm>
          <a:off x="253603" y="1065840"/>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Notifies appointing official of board vacancies</a:t>
          </a:r>
        </a:p>
      </dsp:txBody>
      <dsp:txXfrm>
        <a:off x="296053" y="1108290"/>
        <a:ext cx="2197528" cy="1364441"/>
      </dsp:txXfrm>
    </dsp:sp>
    <dsp:sp modelId="{DCC3073D-E1DC-49AF-8AF6-975249260740}">
      <dsp:nvSpPr>
        <dsp:cNvPr id="0" name=""/>
        <dsp:cNvSpPr/>
      </dsp:nvSpPr>
      <dsp:spPr>
        <a:xfrm>
          <a:off x="2789634" y="824917"/>
          <a:ext cx="2282428" cy="144934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67888CA0-F3AC-4FA6-8BFE-7F9AD2805AA3}">
      <dsp:nvSpPr>
        <dsp:cNvPr id="0" name=""/>
        <dsp:cNvSpPr/>
      </dsp:nvSpPr>
      <dsp:spPr>
        <a:xfrm>
          <a:off x="3043237" y="1065840"/>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Makes recommendations and supports the board during orientation and onboarding of new members; seeks ongoing training opportunities for the board</a:t>
          </a:r>
        </a:p>
      </dsp:txBody>
      <dsp:txXfrm>
        <a:off x="3085687" y="1108290"/>
        <a:ext cx="2197528" cy="1364441"/>
      </dsp:txXfrm>
    </dsp:sp>
    <dsp:sp modelId="{0EC30206-4649-4D31-9DF5-1EA0E89277D0}">
      <dsp:nvSpPr>
        <dsp:cNvPr id="0" name=""/>
        <dsp:cNvSpPr/>
      </dsp:nvSpPr>
      <dsp:spPr>
        <a:xfrm>
          <a:off x="5579268" y="824917"/>
          <a:ext cx="2282428" cy="1449341"/>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sp>
    <dsp:sp modelId="{A1246F9B-B8B0-4854-9054-2FEE995778C3}">
      <dsp:nvSpPr>
        <dsp:cNvPr id="0" name=""/>
        <dsp:cNvSpPr/>
      </dsp:nvSpPr>
      <dsp:spPr>
        <a:xfrm>
          <a:off x="5832871" y="1065840"/>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Responsive to the board’s evaluation of his/her performance</a:t>
          </a:r>
        </a:p>
      </dsp:txBody>
      <dsp:txXfrm>
        <a:off x="5875321" y="1108290"/>
        <a:ext cx="2197528" cy="13644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050"/>
          <p:cNvSpPr>
            <a:spLocks noGrp="1" noChangeArrowheads="1"/>
          </p:cNvSpPr>
          <p:nvPr>
            <p:ph type="hdr" sz="quarter"/>
          </p:nvPr>
        </p:nvSpPr>
        <p:spPr bwMode="auto">
          <a:xfrm>
            <a:off x="2" y="0"/>
            <a:ext cx="3044969" cy="465858"/>
          </a:xfrm>
          <a:prstGeom prst="rect">
            <a:avLst/>
          </a:prstGeom>
          <a:noFill/>
          <a:ln w="9525">
            <a:noFill/>
            <a:miter lim="800000"/>
            <a:headEnd/>
            <a:tailEnd/>
          </a:ln>
          <a:effectLst/>
        </p:spPr>
        <p:txBody>
          <a:bodyPr vert="horz" wrap="square" lIns="93076" tIns="46538" rIns="93076" bIns="46538" numCol="1" anchor="t" anchorCtr="0" compatLnSpc="1">
            <a:prstTxWarp prst="textNoShape">
              <a:avLst/>
            </a:prstTxWarp>
          </a:bodyPr>
          <a:lstStyle>
            <a:lvl1pPr>
              <a:defRPr sz="1200">
                <a:latin typeface="Times New Roman" pitchFamily="18" charset="0"/>
              </a:defRPr>
            </a:lvl1pPr>
          </a:lstStyle>
          <a:p>
            <a:endParaRPr lang="en-US"/>
          </a:p>
        </p:txBody>
      </p:sp>
      <p:sp>
        <p:nvSpPr>
          <p:cNvPr id="88067" name="Rectangle 2051"/>
          <p:cNvSpPr>
            <a:spLocks noGrp="1" noChangeArrowheads="1"/>
          </p:cNvSpPr>
          <p:nvPr>
            <p:ph type="dt" sz="quarter" idx="1"/>
          </p:nvPr>
        </p:nvSpPr>
        <p:spPr bwMode="auto">
          <a:xfrm>
            <a:off x="3978133" y="0"/>
            <a:ext cx="3044968" cy="465858"/>
          </a:xfrm>
          <a:prstGeom prst="rect">
            <a:avLst/>
          </a:prstGeom>
          <a:noFill/>
          <a:ln w="9525">
            <a:noFill/>
            <a:miter lim="800000"/>
            <a:headEnd/>
            <a:tailEnd/>
          </a:ln>
          <a:effectLst/>
        </p:spPr>
        <p:txBody>
          <a:bodyPr vert="horz" wrap="square" lIns="93076" tIns="46538" rIns="93076" bIns="46538" numCol="1" anchor="t" anchorCtr="0" compatLnSpc="1">
            <a:prstTxWarp prst="textNoShape">
              <a:avLst/>
            </a:prstTxWarp>
          </a:bodyPr>
          <a:lstStyle>
            <a:lvl1pPr algn="r">
              <a:defRPr sz="1200">
                <a:latin typeface="Times New Roman" pitchFamily="18" charset="0"/>
              </a:defRPr>
            </a:lvl1pPr>
          </a:lstStyle>
          <a:p>
            <a:endParaRPr lang="en-US"/>
          </a:p>
        </p:txBody>
      </p:sp>
      <p:sp>
        <p:nvSpPr>
          <p:cNvPr id="88068" name="Rectangle 2052"/>
          <p:cNvSpPr>
            <a:spLocks noGrp="1" noChangeArrowheads="1"/>
          </p:cNvSpPr>
          <p:nvPr>
            <p:ph type="ftr" sz="quarter" idx="2"/>
          </p:nvPr>
        </p:nvSpPr>
        <p:spPr bwMode="auto">
          <a:xfrm>
            <a:off x="2" y="8843246"/>
            <a:ext cx="3044969" cy="465858"/>
          </a:xfrm>
          <a:prstGeom prst="rect">
            <a:avLst/>
          </a:prstGeom>
          <a:noFill/>
          <a:ln w="9525">
            <a:noFill/>
            <a:miter lim="800000"/>
            <a:headEnd/>
            <a:tailEnd/>
          </a:ln>
          <a:effectLst/>
        </p:spPr>
        <p:txBody>
          <a:bodyPr vert="horz" wrap="square" lIns="93076" tIns="46538" rIns="93076" bIns="46538" numCol="1" anchor="b" anchorCtr="0" compatLnSpc="1">
            <a:prstTxWarp prst="textNoShape">
              <a:avLst/>
            </a:prstTxWarp>
          </a:bodyPr>
          <a:lstStyle>
            <a:lvl1pPr>
              <a:defRPr sz="1200">
                <a:latin typeface="Times New Roman" pitchFamily="18" charset="0"/>
              </a:defRPr>
            </a:lvl1pPr>
          </a:lstStyle>
          <a:p>
            <a:endParaRPr lang="en-US"/>
          </a:p>
        </p:txBody>
      </p:sp>
      <p:sp>
        <p:nvSpPr>
          <p:cNvPr id="88069" name="Rectangle 2053"/>
          <p:cNvSpPr>
            <a:spLocks noGrp="1" noChangeArrowheads="1"/>
          </p:cNvSpPr>
          <p:nvPr>
            <p:ph type="sldNum" sz="quarter" idx="3"/>
          </p:nvPr>
        </p:nvSpPr>
        <p:spPr bwMode="auto">
          <a:xfrm>
            <a:off x="3978133" y="8843246"/>
            <a:ext cx="3044968" cy="465858"/>
          </a:xfrm>
          <a:prstGeom prst="rect">
            <a:avLst/>
          </a:prstGeom>
          <a:noFill/>
          <a:ln w="9525">
            <a:noFill/>
            <a:miter lim="800000"/>
            <a:headEnd/>
            <a:tailEnd/>
          </a:ln>
          <a:effectLst/>
        </p:spPr>
        <p:txBody>
          <a:bodyPr vert="horz" wrap="square" lIns="93076" tIns="46538" rIns="93076" bIns="46538" numCol="1" anchor="b" anchorCtr="0" compatLnSpc="1">
            <a:prstTxWarp prst="textNoShape">
              <a:avLst/>
            </a:prstTxWarp>
          </a:bodyPr>
          <a:lstStyle>
            <a:lvl1pPr algn="r">
              <a:defRPr sz="1200">
                <a:latin typeface="Times New Roman" pitchFamily="18" charset="0"/>
              </a:defRPr>
            </a:lvl1pPr>
          </a:lstStyle>
          <a:p>
            <a:fld id="{4673AFE3-6471-42D9-8DC4-921B65E2562A}" type="slidenum">
              <a:rPr lang="en-US"/>
              <a:pPr/>
              <a:t>‹#›</a:t>
            </a:fld>
            <a:endParaRPr lang="en-US"/>
          </a:p>
        </p:txBody>
      </p:sp>
    </p:spTree>
    <p:extLst>
      <p:ext uri="{BB962C8B-B14F-4D97-AF65-F5344CB8AC3E}">
        <p14:creationId xmlns:p14="http://schemas.microsoft.com/office/powerpoint/2010/main" val="740170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1"/>
            <a:ext cx="3043343" cy="462644"/>
          </a:xfrm>
          <a:prstGeom prst="rect">
            <a:avLst/>
          </a:prstGeom>
          <a:noFill/>
          <a:ln w="9525">
            <a:noFill/>
            <a:miter lim="800000"/>
            <a:headEnd/>
            <a:tailEnd/>
          </a:ln>
          <a:effectLst/>
        </p:spPr>
        <p:txBody>
          <a:bodyPr vert="horz" wrap="square" lIns="91776" tIns="45887" rIns="91776" bIns="45887" numCol="1" anchor="t" anchorCtr="0" compatLnSpc="1">
            <a:prstTxWarp prst="textNoShape">
              <a:avLst/>
            </a:prstTxWarp>
          </a:bodyPr>
          <a:lstStyle>
            <a:lvl1pPr defTabSz="918531">
              <a:defRPr sz="1200">
                <a:latin typeface="Times New Roman" pitchFamily="18" charset="0"/>
              </a:defRPr>
            </a:lvl1pPr>
          </a:lstStyle>
          <a:p>
            <a:endParaRPr lang="en-US"/>
          </a:p>
        </p:txBody>
      </p:sp>
      <p:sp>
        <p:nvSpPr>
          <p:cNvPr id="90115" name="Rectangle 3"/>
          <p:cNvSpPr>
            <a:spLocks noGrp="1" noChangeArrowheads="1"/>
          </p:cNvSpPr>
          <p:nvPr>
            <p:ph type="dt" idx="1"/>
          </p:nvPr>
        </p:nvSpPr>
        <p:spPr bwMode="auto">
          <a:xfrm>
            <a:off x="3953747" y="1"/>
            <a:ext cx="3043343" cy="462644"/>
          </a:xfrm>
          <a:prstGeom prst="rect">
            <a:avLst/>
          </a:prstGeom>
          <a:noFill/>
          <a:ln w="9525">
            <a:noFill/>
            <a:miter lim="800000"/>
            <a:headEnd/>
            <a:tailEnd/>
          </a:ln>
          <a:effectLst/>
        </p:spPr>
        <p:txBody>
          <a:bodyPr vert="horz" wrap="square" lIns="91776" tIns="45887" rIns="91776" bIns="45887" numCol="1" anchor="t" anchorCtr="0" compatLnSpc="1">
            <a:prstTxWarp prst="textNoShape">
              <a:avLst/>
            </a:prstTxWarp>
          </a:bodyPr>
          <a:lstStyle>
            <a:lvl1pPr algn="r" defTabSz="918531">
              <a:defRPr sz="1200">
                <a:latin typeface="Times New Roman" pitchFamily="18" charset="0"/>
              </a:defRPr>
            </a:lvl1pPr>
          </a:lstStyle>
          <a:p>
            <a:endParaRPr lang="en-US"/>
          </a:p>
        </p:txBody>
      </p:sp>
      <p:sp>
        <p:nvSpPr>
          <p:cNvPr id="90116" name="Rectangle 4"/>
          <p:cNvSpPr>
            <a:spLocks noGrp="1" noRot="1" noChangeAspect="1" noChangeArrowheads="1" noTextEdit="1"/>
          </p:cNvSpPr>
          <p:nvPr>
            <p:ph type="sldImg" idx="2"/>
          </p:nvPr>
        </p:nvSpPr>
        <p:spPr bwMode="auto">
          <a:xfrm>
            <a:off x="1184275" y="693738"/>
            <a:ext cx="4630738" cy="34734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3653" y="4398332"/>
            <a:ext cx="5171409" cy="4242508"/>
          </a:xfrm>
          <a:prstGeom prst="rect">
            <a:avLst/>
          </a:prstGeom>
          <a:noFill/>
          <a:ln w="9525">
            <a:noFill/>
            <a:miter lim="800000"/>
            <a:headEnd/>
            <a:tailEnd/>
          </a:ln>
          <a:effectLst/>
        </p:spPr>
        <p:txBody>
          <a:bodyPr vert="horz" wrap="square" lIns="91776" tIns="45887" rIns="91776" bIns="458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72159"/>
            <a:ext cx="3043343" cy="462644"/>
          </a:xfrm>
          <a:prstGeom prst="rect">
            <a:avLst/>
          </a:prstGeom>
          <a:noFill/>
          <a:ln w="9525">
            <a:noFill/>
            <a:miter lim="800000"/>
            <a:headEnd/>
            <a:tailEnd/>
          </a:ln>
          <a:effectLst/>
        </p:spPr>
        <p:txBody>
          <a:bodyPr vert="horz" wrap="square" lIns="91776" tIns="45887" rIns="91776" bIns="45887" numCol="1" anchor="b" anchorCtr="0" compatLnSpc="1">
            <a:prstTxWarp prst="textNoShape">
              <a:avLst/>
            </a:prstTxWarp>
          </a:bodyPr>
          <a:lstStyle>
            <a:lvl1pPr defTabSz="918531">
              <a:defRPr sz="1200">
                <a:latin typeface="Times New Roman" pitchFamily="18" charset="0"/>
              </a:defRPr>
            </a:lvl1pPr>
          </a:lstStyle>
          <a:p>
            <a:endParaRPr lang="en-US"/>
          </a:p>
        </p:txBody>
      </p:sp>
      <p:sp>
        <p:nvSpPr>
          <p:cNvPr id="90119" name="Rectangle 7"/>
          <p:cNvSpPr>
            <a:spLocks noGrp="1" noChangeArrowheads="1"/>
          </p:cNvSpPr>
          <p:nvPr>
            <p:ph type="sldNum" sz="quarter" idx="5"/>
          </p:nvPr>
        </p:nvSpPr>
        <p:spPr bwMode="auto">
          <a:xfrm>
            <a:off x="3953747" y="8872159"/>
            <a:ext cx="3043343" cy="462644"/>
          </a:xfrm>
          <a:prstGeom prst="rect">
            <a:avLst/>
          </a:prstGeom>
          <a:noFill/>
          <a:ln w="9525">
            <a:noFill/>
            <a:miter lim="800000"/>
            <a:headEnd/>
            <a:tailEnd/>
          </a:ln>
          <a:effectLst/>
        </p:spPr>
        <p:txBody>
          <a:bodyPr vert="horz" wrap="square" lIns="91776" tIns="45887" rIns="91776" bIns="45887" numCol="1" anchor="b" anchorCtr="0" compatLnSpc="1">
            <a:prstTxWarp prst="textNoShape">
              <a:avLst/>
            </a:prstTxWarp>
          </a:bodyPr>
          <a:lstStyle>
            <a:lvl1pPr algn="r" defTabSz="918531">
              <a:defRPr sz="1200">
                <a:latin typeface="Times New Roman" pitchFamily="18" charset="0"/>
              </a:defRPr>
            </a:lvl1pPr>
          </a:lstStyle>
          <a:p>
            <a:fld id="{66A59A6C-203D-48A4-9F2B-6FBCD405A9A7}" type="slidenum">
              <a:rPr lang="en-US"/>
              <a:pPr/>
              <a:t>‹#›</a:t>
            </a:fld>
            <a:endParaRPr lang="en-US"/>
          </a:p>
        </p:txBody>
      </p:sp>
    </p:spTree>
    <p:extLst>
      <p:ext uri="{BB962C8B-B14F-4D97-AF65-F5344CB8AC3E}">
        <p14:creationId xmlns:p14="http://schemas.microsoft.com/office/powerpoint/2010/main" val="2659567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4C9A4-3D12-48B7-8974-979E04CEBC91}" type="slidenum">
              <a:rPr lang="en-US"/>
              <a:pPr/>
              <a:t>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pPr defTabSz="91575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12</a:t>
            </a:fld>
            <a:endParaRPr lang="en-US"/>
          </a:p>
        </p:txBody>
      </p:sp>
    </p:spTree>
    <p:extLst>
      <p:ext uri="{BB962C8B-B14F-4D97-AF65-F5344CB8AC3E}">
        <p14:creationId xmlns:p14="http://schemas.microsoft.com/office/powerpoint/2010/main" val="60285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A532C-86A4-408F-8977-9A6077BDFD53}" type="slidenum">
              <a:rPr lang="en-US"/>
              <a:pPr/>
              <a:t>14</a:t>
            </a:fld>
            <a:endParaRPr lang="en-US"/>
          </a:p>
        </p:txBody>
      </p:sp>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F503B-8CD1-4690-9EAA-3FFDF1B58126}" type="slidenum">
              <a:rPr lang="en-US"/>
              <a:pPr/>
              <a:t>15</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0159F-1861-4725-B17A-7B2B86083BB8}" type="slidenum">
              <a:rPr lang="en-US"/>
              <a:pPr/>
              <a:t>16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DE3CE-64EA-48C8-B335-C3B06E23B72F}" type="slidenum">
              <a:rPr lang="en-US"/>
              <a:pPr/>
              <a:t>17</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45891-809C-4F54-AE14-4255F5899A2B}" type="slidenum">
              <a:rPr lang="en-US"/>
              <a:pPr/>
              <a:t>18</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B2168DA2-4B7B-4F1F-A523-BFE48357DA86}"/>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C8F4268D-1093-4C54-9F10-0661B14606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99FC08A5-5E5E-4AB3-A530-8107DD5CB0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defRPr>
            </a:lvl1pPr>
            <a:lvl2pPr marL="742950" indent="-285750" defTabSz="957263">
              <a:spcBef>
                <a:spcPct val="30000"/>
              </a:spcBef>
              <a:defRPr sz="1200">
                <a:solidFill>
                  <a:schemeClr val="tx1"/>
                </a:solidFill>
                <a:latin typeface="Times New Roman" panose="02020603050405020304" pitchFamily="18" charset="0"/>
              </a:defRPr>
            </a:lvl2pPr>
            <a:lvl3pPr marL="1143000" indent="-228600" defTabSz="957263">
              <a:spcBef>
                <a:spcPct val="30000"/>
              </a:spcBef>
              <a:defRPr sz="1200">
                <a:solidFill>
                  <a:schemeClr val="tx1"/>
                </a:solidFill>
                <a:latin typeface="Times New Roman" panose="02020603050405020304" pitchFamily="18" charset="0"/>
              </a:defRPr>
            </a:lvl3pPr>
            <a:lvl4pPr marL="1600200" indent="-228600" defTabSz="957263">
              <a:spcBef>
                <a:spcPct val="30000"/>
              </a:spcBef>
              <a:defRPr sz="1200">
                <a:solidFill>
                  <a:schemeClr val="tx1"/>
                </a:solidFill>
                <a:latin typeface="Times New Roman" panose="02020603050405020304" pitchFamily="18" charset="0"/>
              </a:defRPr>
            </a:lvl4pPr>
            <a:lvl5pPr marL="2057400" indent="-228600" defTabSz="957263">
              <a:spcBef>
                <a:spcPct val="30000"/>
              </a:spcBef>
              <a:defRPr sz="1200">
                <a:solidFill>
                  <a:schemeClr val="tx1"/>
                </a:solidFill>
                <a:latin typeface="Times New Roman" panose="02020603050405020304" pitchFamily="18" charset="0"/>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EF63AD-BB74-4336-81C4-E3FDD82DC18B}" type="slidenum">
              <a:rPr lang="en-US" altLang="en-US" sz="1000" smtClean="0">
                <a:latin typeface="Arial" panose="020B0604020202020204" pitchFamily="34" charset="0"/>
              </a:rPr>
              <a:pPr>
                <a:spcBef>
                  <a:spcPct val="0"/>
                </a:spcBef>
              </a:pPr>
              <a:t>19</a:t>
            </a:fld>
            <a:endParaRPr lang="en-US" altLang="en-US" sz="10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2F009-95CA-4A9A-9903-4E8607DF805A}" type="slidenum">
              <a:rPr lang="en-US"/>
              <a:pPr/>
              <a:t>20</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85F30-FE70-432E-B5EA-BCA02DA3401F}" type="slidenum">
              <a:rPr lang="en-US"/>
              <a:pPr/>
              <a:t>21</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C5866-99CC-456A-A483-C436FE3B6866}" type="slidenum">
              <a:rPr lang="en-US"/>
              <a:pPr/>
              <a:t>3</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marL="0" lvl="3" defTabSz="915751">
              <a:defRPr/>
            </a:pPr>
            <a:endParaRPr lang="en-US" sz="1800" dirty="0"/>
          </a:p>
          <a:p>
            <a:pPr marL="0" lvl="3" defTabSz="915751">
              <a:defRPr/>
            </a:pPr>
            <a:endParaRPr lang="en-US"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85F30-FE70-432E-B5EA-BCA02DA3401F}" type="slidenum">
              <a:rPr lang="en-US"/>
              <a:pPr/>
              <a:t>22</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245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4A861-8210-4CE2-8220-AF5B502DE8A2}" type="slidenum">
              <a:rPr lang="en-US"/>
              <a:pPr/>
              <a:t>23</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F7A0-4115-4A6A-B990-E327C724BFA7}" type="slidenum">
              <a:rPr lang="en-US"/>
              <a:pPr/>
              <a:t>24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30010-D9E0-4D39-AFA6-6428EB126A2A}" type="slidenum">
              <a:rPr lang="en-US"/>
              <a:pPr/>
              <a:t>25</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0FA26-DE53-4FEE-9770-7DC5CCAAFF65}" type="slidenum">
              <a:rPr lang="en-US"/>
              <a:pPr/>
              <a:t>26</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7ED86-B531-43DC-BF28-E1838AEBA049}" type="slidenum">
              <a:rPr lang="en-US"/>
              <a:pPr/>
              <a:t>27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2C890-F770-45C8-B828-4015C438AC16}" type="slidenum">
              <a:rPr lang="en-US"/>
              <a:pPr/>
              <a:t>28</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A532C-86A4-408F-8977-9A6077BDFD53}" type="slidenum">
              <a:rPr lang="en-US"/>
              <a:pPr/>
              <a:t>29</a:t>
            </a:fld>
            <a:endParaRPr lang="en-US"/>
          </a:p>
        </p:txBody>
      </p:sp>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3D677-3431-4994-81D6-E1FC8D4751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762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3A16FA4-FBA6-4A74-BBE2-C4D651BF12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defRPr>
            </a:lvl1pPr>
            <a:lvl2pPr marL="742950" indent="-285750" defTabSz="957263">
              <a:spcBef>
                <a:spcPct val="30000"/>
              </a:spcBef>
              <a:defRPr sz="1200">
                <a:solidFill>
                  <a:schemeClr val="tx1"/>
                </a:solidFill>
                <a:latin typeface="Times New Roman" panose="02020603050405020304" pitchFamily="18" charset="0"/>
              </a:defRPr>
            </a:lvl2pPr>
            <a:lvl3pPr marL="1143000" indent="-228600" defTabSz="957263">
              <a:spcBef>
                <a:spcPct val="30000"/>
              </a:spcBef>
              <a:defRPr sz="1200">
                <a:solidFill>
                  <a:schemeClr val="tx1"/>
                </a:solidFill>
                <a:latin typeface="Times New Roman" panose="02020603050405020304" pitchFamily="18" charset="0"/>
              </a:defRPr>
            </a:lvl3pPr>
            <a:lvl4pPr marL="1600200" indent="-228600" defTabSz="957263">
              <a:spcBef>
                <a:spcPct val="30000"/>
              </a:spcBef>
              <a:defRPr sz="1200">
                <a:solidFill>
                  <a:schemeClr val="tx1"/>
                </a:solidFill>
                <a:latin typeface="Times New Roman" panose="02020603050405020304" pitchFamily="18" charset="0"/>
              </a:defRPr>
            </a:lvl4pPr>
            <a:lvl5pPr marL="2057400" indent="-228600" defTabSz="957263">
              <a:spcBef>
                <a:spcPct val="30000"/>
              </a:spcBef>
              <a:defRPr sz="1200">
                <a:solidFill>
                  <a:schemeClr val="tx1"/>
                </a:solidFill>
                <a:latin typeface="Times New Roman" panose="02020603050405020304" pitchFamily="18" charset="0"/>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0B913C-F0C2-401F-B570-4BE85EC7A341}" type="slidenum">
              <a:rPr lang="en-US" altLang="en-US" sz="1000" smtClean="0">
                <a:latin typeface="Arial" panose="020B0604020202020204" pitchFamily="34" charset="0"/>
              </a:rPr>
              <a:pPr>
                <a:spcBef>
                  <a:spcPct val="0"/>
                </a:spcBef>
              </a:pPr>
              <a:t>37</a:t>
            </a:fld>
            <a:endParaRPr lang="en-US" altLang="en-US" sz="1000">
              <a:latin typeface="Arial" panose="020B0604020202020204" pitchFamily="34" charset="0"/>
            </a:endParaRPr>
          </a:p>
        </p:txBody>
      </p:sp>
      <p:sp>
        <p:nvSpPr>
          <p:cNvPr id="63491" name="Rectangle 2">
            <a:extLst>
              <a:ext uri="{FF2B5EF4-FFF2-40B4-BE49-F238E27FC236}">
                <a16:creationId xmlns:a16="http://schemas.microsoft.com/office/drawing/2014/main" id="{7B4F9385-4141-4AB8-8931-231D9A1F3A3C}"/>
              </a:ext>
            </a:extLst>
          </p:cNvPr>
          <p:cNvSpPr>
            <a:spLocks noGrp="1" noRot="1" noChangeAspect="1" noChangeArrowheads="1" noTextEdit="1"/>
          </p:cNvSpPr>
          <p:nvPr>
            <p:ph type="sldImg"/>
          </p:nvPr>
        </p:nvSpPr>
        <p:spPr>
          <a:ln cap="flat"/>
        </p:spPr>
      </p:sp>
      <p:sp>
        <p:nvSpPr>
          <p:cNvPr id="63492" name="Rectangle 3">
            <a:extLst>
              <a:ext uri="{FF2B5EF4-FFF2-40B4-BE49-F238E27FC236}">
                <a16:creationId xmlns:a16="http://schemas.microsoft.com/office/drawing/2014/main" id="{393CFA88-25D9-4CCA-8BF7-36AD64A04B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50000"/>
              </a:lnSpc>
              <a:buFont typeface="Monotype Sorts"/>
              <a:buNone/>
            </a:pPr>
            <a:r>
              <a:rPr lang="en-US" altLang="en-US" sz="2000" dirty="0"/>
              <a:t>Commissioners and Executive Directors need to be cognizant of one another’s “roles” without overstepping or undermining the other</a:t>
            </a:r>
          </a:p>
          <a:p>
            <a:pPr algn="just">
              <a:lnSpc>
                <a:spcPct val="150000"/>
              </a:lnSpc>
              <a:buFont typeface="Monotype Sorts"/>
              <a:buNone/>
            </a:pPr>
            <a:endParaRPr lang="en-US" altLang="en-US" sz="800" dirty="0"/>
          </a:p>
          <a:p>
            <a:pPr>
              <a:buClr>
                <a:schemeClr val="tx2"/>
              </a:buClr>
              <a:buFont typeface="Wingdings" panose="05000000000000000000" pitchFamily="2" charset="2"/>
              <a:buChar char="§"/>
            </a:pPr>
            <a:r>
              <a:rPr lang="en-US" altLang="en-US" sz="2000" dirty="0"/>
              <a:t> Commissioners’ role is Governance.</a:t>
            </a:r>
          </a:p>
          <a:p>
            <a:pPr>
              <a:buClr>
                <a:schemeClr val="tx2"/>
              </a:buClr>
              <a:buFont typeface="Wingdings" panose="05000000000000000000" pitchFamily="2" charset="2"/>
              <a:buChar char="§"/>
            </a:pPr>
            <a:r>
              <a:rPr lang="en-US" altLang="en-US" sz="2000" dirty="0"/>
              <a:t> Executive Director’s role is Management</a:t>
            </a:r>
          </a:p>
          <a:p>
            <a:r>
              <a:rPr lang="en-US" altLang="en-US" sz="1400" dirty="0"/>
              <a:t>Upon assuming the office of commissioner, one takes an oath to agree to uphold the constitution and the laws pertaining to the authority.</a:t>
            </a:r>
          </a:p>
          <a:p>
            <a:endParaRPr lang="en-US" altLang="en-US" sz="1400" dirty="0"/>
          </a:p>
          <a:p>
            <a:r>
              <a:rPr lang="en-US" altLang="en-US" sz="1400" dirty="0"/>
              <a:t>Acceptance of an appointment as a commissioner presupposes a willingness and ability to meet the leadership responsibilities implicit in the office of commissioner and to give time and energy required to carry out the demands made on a commissioner.</a:t>
            </a:r>
          </a:p>
          <a:p>
            <a:endParaRPr lang="en-US" altLang="en-US" sz="1400" dirty="0"/>
          </a:p>
          <a:p>
            <a:r>
              <a:rPr lang="en-US" altLang="en-US" sz="1400" dirty="0"/>
              <a:t>Copies will be maintained in the office of the Authority, and forward a copy to the local HUD office.</a:t>
            </a:r>
          </a:p>
          <a:p>
            <a:endParaRPr lang="en-US" altLang="en-US" sz="1400" dirty="0"/>
          </a:p>
          <a:p>
            <a:r>
              <a:rPr lang="en-US" altLang="en-US" sz="1800" b="1" dirty="0"/>
              <a:t>THE EXECUTIVE DIRECTOR</a:t>
            </a:r>
            <a:endParaRPr lang="en-US" altLang="en-US" sz="1400" dirty="0"/>
          </a:p>
          <a:p>
            <a:r>
              <a:rPr lang="en-US" altLang="en-US" sz="1600" b="1" i="1" dirty="0"/>
              <a:t>PERFORMS THOSE DUTIES as STATED in the JOB DESCRIPTION!</a:t>
            </a:r>
            <a:endParaRPr lang="en-US" altLang="en-US" sz="1400" dirty="0"/>
          </a:p>
          <a:p>
            <a:pPr>
              <a:spcAft>
                <a:spcPct val="50000"/>
              </a:spcAft>
              <a:buFontTx/>
              <a:buChar char="•"/>
            </a:pPr>
            <a:r>
              <a:rPr lang="en-US" altLang="en-US" sz="1400" dirty="0"/>
              <a:t> stands between the Board, HUD, PHA staff, residents and the community.  The Board delegates the authority and day-to-day responsibility for the overall operations of the Housing Authority.  All documentation from the PHA staff, residents, HUD, etc., goes to the executive director.  The executive director should disseminate information  to the Board.</a:t>
            </a:r>
          </a:p>
          <a:p>
            <a:pPr>
              <a:spcAft>
                <a:spcPct val="50000"/>
              </a:spcAft>
              <a:buFontTx/>
              <a:buChar char="•"/>
            </a:pPr>
            <a:r>
              <a:rPr lang="en-US" altLang="en-US" sz="1400" dirty="0"/>
              <a:t> keeps commissioners informed of any problems such as audit concerns, major resident issues, financial status, and changes in law.</a:t>
            </a:r>
          </a:p>
          <a:p>
            <a:pPr>
              <a:lnSpc>
                <a:spcPct val="120000"/>
              </a:lnSpc>
              <a:buFontTx/>
              <a:buChar char="•"/>
            </a:pPr>
            <a:r>
              <a:rPr lang="en-US" altLang="en-US" sz="1400" dirty="0"/>
              <a:t> maintains decent, safe and sanitary units.</a:t>
            </a:r>
          </a:p>
          <a:p>
            <a:pPr>
              <a:lnSpc>
                <a:spcPct val="120000"/>
              </a:lnSpc>
              <a:buFontTx/>
              <a:buChar char="•"/>
            </a:pPr>
            <a:r>
              <a:rPr lang="en-US" altLang="en-US" sz="1400" dirty="0"/>
              <a:t> develops, implements, and oversees the Operating Budgets and handles all fiscal functions for the Board of Commissioners</a:t>
            </a:r>
          </a:p>
          <a:p>
            <a:pPr>
              <a:lnSpc>
                <a:spcPct val="120000"/>
              </a:lnSpc>
              <a:buFontTx/>
              <a:buChar char="•"/>
            </a:pPr>
            <a:r>
              <a:rPr lang="en-US" altLang="en-US" sz="1400" dirty="0"/>
              <a:t> ensures compliance with all Federal Laws, HUD guidelines (regulations, handbooks, notices, circulars, etc.)</a:t>
            </a:r>
          </a:p>
          <a:p>
            <a:pPr>
              <a:lnSpc>
                <a:spcPct val="120000"/>
              </a:lnSpc>
              <a:buFontTx/>
              <a:buChar char="•"/>
            </a:pPr>
            <a:r>
              <a:rPr lang="en-US" altLang="en-US" sz="1400" dirty="0"/>
              <a:t> signs all financial reports, contracts, and other official correspondence submitted to the Board, HUD, or other appropriate agencies</a:t>
            </a:r>
          </a:p>
          <a:p>
            <a:endParaRPr lang="en-US" altLang="en-US" sz="1400" dirty="0"/>
          </a:p>
        </p:txBody>
      </p:sp>
    </p:spTree>
    <p:extLst>
      <p:ext uri="{BB962C8B-B14F-4D97-AF65-F5344CB8AC3E}">
        <p14:creationId xmlns:p14="http://schemas.microsoft.com/office/powerpoint/2010/main" val="776007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59A6C-203D-48A4-9F2B-6FBCD405A9A7}" type="slidenum">
              <a:rPr lang="en-US" smtClean="0"/>
              <a:pPr/>
              <a:t>38</a:t>
            </a:fld>
            <a:endParaRPr lang="en-US"/>
          </a:p>
        </p:txBody>
      </p:sp>
    </p:spTree>
    <p:extLst>
      <p:ext uri="{BB962C8B-B14F-4D97-AF65-F5344CB8AC3E}">
        <p14:creationId xmlns:p14="http://schemas.microsoft.com/office/powerpoint/2010/main" val="1340264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IBM Plex Serif" panose="020B0604020202020204" pitchFamily="18" charset="0"/>
              </a:rPr>
              <a:t>The HCV program is the federal government's major program for assisting low-income families, the elderly, and the disabled to afford decent, safe, and sanitary housing in the private market. Since housing assistance is provided on behalf of the family or individual, participants can find their own housing using the voucher. </a:t>
            </a:r>
            <a:r>
              <a:rPr lang="en-US" dirty="0"/>
              <a:t>52 out of 115 PHAs (45%) in WI administer the HCV program. </a:t>
            </a:r>
          </a:p>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39</a:t>
            </a:fld>
            <a:endParaRPr lang="en-US"/>
          </a:p>
        </p:txBody>
      </p:sp>
    </p:spTree>
    <p:extLst>
      <p:ext uri="{BB962C8B-B14F-4D97-AF65-F5344CB8AC3E}">
        <p14:creationId xmlns:p14="http://schemas.microsoft.com/office/powerpoint/2010/main" val="3645857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59A6C-203D-48A4-9F2B-6FBCD405A9A7}" type="slidenum">
              <a:rPr lang="en-US" smtClean="0"/>
              <a:pPr/>
              <a:t>40</a:t>
            </a:fld>
            <a:endParaRPr lang="en-US"/>
          </a:p>
        </p:txBody>
      </p:sp>
    </p:spTree>
    <p:extLst>
      <p:ext uri="{BB962C8B-B14F-4D97-AF65-F5344CB8AC3E}">
        <p14:creationId xmlns:p14="http://schemas.microsoft.com/office/powerpoint/2010/main" val="1482839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59A6C-203D-48A4-9F2B-6FBCD405A9A7}" type="slidenum">
              <a:rPr lang="en-US" smtClean="0"/>
              <a:pPr/>
              <a:t>42</a:t>
            </a:fld>
            <a:endParaRPr lang="en-US"/>
          </a:p>
        </p:txBody>
      </p:sp>
    </p:spTree>
    <p:extLst>
      <p:ext uri="{BB962C8B-B14F-4D97-AF65-F5344CB8AC3E}">
        <p14:creationId xmlns:p14="http://schemas.microsoft.com/office/powerpoint/2010/main" val="391490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C04209E-62A8-4EAE-BECD-E2F5D5E8B9FF}"/>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A940694-B182-4B22-8DD6-62ABC9A628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47724393-8271-4F96-A299-4743B781B0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defRPr>
            </a:lvl1pPr>
            <a:lvl2pPr marL="742950" indent="-285750" defTabSz="957263">
              <a:spcBef>
                <a:spcPct val="30000"/>
              </a:spcBef>
              <a:defRPr sz="1200">
                <a:solidFill>
                  <a:schemeClr val="tx1"/>
                </a:solidFill>
                <a:latin typeface="Times New Roman" panose="02020603050405020304" pitchFamily="18" charset="0"/>
              </a:defRPr>
            </a:lvl2pPr>
            <a:lvl3pPr marL="1143000" indent="-228600" defTabSz="957263">
              <a:spcBef>
                <a:spcPct val="30000"/>
              </a:spcBef>
              <a:defRPr sz="1200">
                <a:solidFill>
                  <a:schemeClr val="tx1"/>
                </a:solidFill>
                <a:latin typeface="Times New Roman" panose="02020603050405020304" pitchFamily="18" charset="0"/>
              </a:defRPr>
            </a:lvl3pPr>
            <a:lvl4pPr marL="1600200" indent="-228600" defTabSz="957263">
              <a:spcBef>
                <a:spcPct val="30000"/>
              </a:spcBef>
              <a:defRPr sz="1200">
                <a:solidFill>
                  <a:schemeClr val="tx1"/>
                </a:solidFill>
                <a:latin typeface="Times New Roman" panose="02020603050405020304" pitchFamily="18" charset="0"/>
              </a:defRPr>
            </a:lvl4pPr>
            <a:lvl5pPr marL="2057400" indent="-228600" defTabSz="957263">
              <a:spcBef>
                <a:spcPct val="30000"/>
              </a:spcBef>
              <a:defRPr sz="1200">
                <a:solidFill>
                  <a:schemeClr val="tx1"/>
                </a:solidFill>
                <a:latin typeface="Times New Roman" panose="02020603050405020304" pitchFamily="18" charset="0"/>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571297-61BB-406A-97D0-14379BFB413E}" type="slidenum">
              <a:rPr lang="en-US" altLang="en-US" sz="1000" smtClean="0">
                <a:latin typeface="Arial" panose="020B0604020202020204" pitchFamily="34" charset="0"/>
              </a:rPr>
              <a:pPr>
                <a:spcBef>
                  <a:spcPct val="0"/>
                </a:spcBef>
              </a:pPr>
              <a:t>5</a:t>
            </a:fld>
            <a:endParaRPr lang="en-US" altLang="en-US" sz="100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rPr>
              <a:t>The 14 key indicators of PHA performance are:</a:t>
            </a:r>
          </a:p>
          <a:p>
            <a:pPr marL="0" marR="0">
              <a:spcBef>
                <a:spcPts val="0"/>
              </a:spcBef>
              <a:spcAft>
                <a:spcPts val="0"/>
              </a:spcAft>
              <a:buFont typeface="Arial" panose="020B0604020202020204" pitchFamily="34" charset="0"/>
              <a:buChar char="•"/>
            </a:pPr>
            <a:r>
              <a:rPr lang="en-US" dirty="0">
                <a:effectLst/>
              </a:rPr>
              <a:t>Proper selection of applicants from the housing choice voucher waiting list</a:t>
            </a:r>
          </a:p>
          <a:p>
            <a:pPr marL="0" marR="0">
              <a:spcBef>
                <a:spcPts val="0"/>
              </a:spcBef>
              <a:spcAft>
                <a:spcPts val="0"/>
              </a:spcAft>
              <a:buFont typeface="Arial" panose="020B0604020202020204" pitchFamily="34" charset="0"/>
              <a:buChar char="•"/>
            </a:pPr>
            <a:r>
              <a:rPr lang="en-US" dirty="0">
                <a:effectLst/>
              </a:rPr>
              <a:t>Sound determination of reasonable rent for each unit leased</a:t>
            </a:r>
          </a:p>
          <a:p>
            <a:pPr marL="0" marR="0">
              <a:spcBef>
                <a:spcPts val="0"/>
              </a:spcBef>
              <a:spcAft>
                <a:spcPts val="0"/>
              </a:spcAft>
              <a:buFont typeface="Arial" panose="020B0604020202020204" pitchFamily="34" charset="0"/>
              <a:buChar char="•"/>
            </a:pPr>
            <a:r>
              <a:rPr lang="en-US" dirty="0">
                <a:effectLst/>
              </a:rPr>
              <a:t>Establishment of payment standards within the required range of the HUD fair market rent</a:t>
            </a:r>
          </a:p>
          <a:p>
            <a:pPr marL="0" marR="0">
              <a:spcBef>
                <a:spcPts val="0"/>
              </a:spcBef>
              <a:spcAft>
                <a:spcPts val="0"/>
              </a:spcAft>
              <a:buFont typeface="Arial" panose="020B0604020202020204" pitchFamily="34" charset="0"/>
              <a:buChar char="•"/>
            </a:pPr>
            <a:r>
              <a:rPr lang="en-US" dirty="0">
                <a:effectLst/>
              </a:rPr>
              <a:t>Accurate verification of family income</a:t>
            </a:r>
          </a:p>
          <a:p>
            <a:pPr marL="0" marR="0">
              <a:spcBef>
                <a:spcPts val="0"/>
              </a:spcBef>
              <a:spcAft>
                <a:spcPts val="0"/>
              </a:spcAft>
              <a:buFont typeface="Arial" panose="020B0604020202020204" pitchFamily="34" charset="0"/>
              <a:buChar char="•"/>
            </a:pPr>
            <a:r>
              <a:rPr lang="en-US" dirty="0">
                <a:effectLst/>
              </a:rPr>
              <a:t>Timely annual reexaminations of family income</a:t>
            </a:r>
          </a:p>
          <a:p>
            <a:pPr marL="0" marR="0">
              <a:spcBef>
                <a:spcPts val="0"/>
              </a:spcBef>
              <a:spcAft>
                <a:spcPts val="0"/>
              </a:spcAft>
              <a:buFont typeface="Arial" panose="020B0604020202020204" pitchFamily="34" charset="0"/>
              <a:buChar char="•"/>
            </a:pPr>
            <a:r>
              <a:rPr lang="en-US" dirty="0">
                <a:effectLst/>
              </a:rPr>
              <a:t>Correct calculation of the tenant share of the rent and the housing assistance payment</a:t>
            </a:r>
          </a:p>
          <a:p>
            <a:pPr marL="0" marR="0">
              <a:spcBef>
                <a:spcPts val="0"/>
              </a:spcBef>
              <a:spcAft>
                <a:spcPts val="0"/>
              </a:spcAft>
              <a:buFont typeface="Arial" panose="020B0604020202020204" pitchFamily="34" charset="0"/>
              <a:buChar char="•"/>
            </a:pPr>
            <a:r>
              <a:rPr lang="en-US" dirty="0">
                <a:effectLst/>
              </a:rPr>
              <a:t>Maintenance of a current schedule of allowances for tenant utility costs</a:t>
            </a:r>
          </a:p>
          <a:p>
            <a:pPr marL="0" marR="0">
              <a:spcBef>
                <a:spcPts val="0"/>
              </a:spcBef>
              <a:spcAft>
                <a:spcPts val="0"/>
              </a:spcAft>
              <a:buFont typeface="Arial" panose="020B0604020202020204" pitchFamily="34" charset="0"/>
              <a:buChar char="•"/>
            </a:pPr>
            <a:r>
              <a:rPr lang="en-US" dirty="0">
                <a:effectLst/>
              </a:rPr>
              <a:t>Ensure units comply with the housing quality standards before families enter into leases and PHAs enter into housing assistance contracts</a:t>
            </a:r>
          </a:p>
          <a:p>
            <a:pPr marL="0" marR="0">
              <a:spcBef>
                <a:spcPts val="0"/>
              </a:spcBef>
              <a:spcAft>
                <a:spcPts val="0"/>
              </a:spcAft>
              <a:buFont typeface="Arial" panose="020B0604020202020204" pitchFamily="34" charset="0"/>
              <a:buChar char="•"/>
            </a:pPr>
            <a:r>
              <a:rPr lang="en-US" dirty="0">
                <a:effectLst/>
              </a:rPr>
              <a:t>Timely annual housing quality inspections</a:t>
            </a:r>
          </a:p>
          <a:p>
            <a:pPr marL="0" marR="0">
              <a:spcBef>
                <a:spcPts val="0"/>
              </a:spcBef>
              <a:spcAft>
                <a:spcPts val="0"/>
              </a:spcAft>
              <a:buFont typeface="Arial" panose="020B0604020202020204" pitchFamily="34" charset="0"/>
              <a:buChar char="•"/>
            </a:pPr>
            <a:r>
              <a:rPr lang="en-US" dirty="0">
                <a:effectLst/>
              </a:rPr>
              <a:t>Performing of quality control inspections to ensure housing quality</a:t>
            </a:r>
          </a:p>
          <a:p>
            <a:pPr marL="0" marR="0">
              <a:spcBef>
                <a:spcPts val="0"/>
              </a:spcBef>
              <a:spcAft>
                <a:spcPts val="0"/>
              </a:spcAft>
              <a:buFont typeface="Arial" panose="020B0604020202020204" pitchFamily="34" charset="0"/>
              <a:buChar char="•"/>
            </a:pPr>
            <a:r>
              <a:rPr lang="en-US" dirty="0">
                <a:effectLst/>
              </a:rPr>
              <a:t>Ensure that landlords and tenants promptly correct housing quality deficiencies</a:t>
            </a:r>
          </a:p>
          <a:p>
            <a:pPr marL="0" marR="0">
              <a:spcBef>
                <a:spcPts val="0"/>
              </a:spcBef>
              <a:spcAft>
                <a:spcPts val="0"/>
              </a:spcAft>
              <a:buFont typeface="Arial" panose="020B0604020202020204" pitchFamily="34" charset="0"/>
              <a:buChar char="•"/>
            </a:pPr>
            <a:r>
              <a:rPr lang="en-US" dirty="0">
                <a:effectLst/>
              </a:rPr>
              <a:t>Ensure that all available housing choice vouchers are used</a:t>
            </a:r>
          </a:p>
          <a:p>
            <a:pPr marL="0" marR="0">
              <a:spcBef>
                <a:spcPts val="0"/>
              </a:spcBef>
              <a:spcAft>
                <a:spcPts val="0"/>
              </a:spcAft>
              <a:buFont typeface="Arial" panose="020B0604020202020204" pitchFamily="34" charset="0"/>
              <a:buChar char="•"/>
            </a:pPr>
            <a:r>
              <a:rPr lang="en-US" dirty="0">
                <a:effectLst/>
              </a:rPr>
              <a:t>Expand housing choice outside areas of poverty or minority concentration</a:t>
            </a:r>
          </a:p>
          <a:p>
            <a:pPr marL="0" marR="0">
              <a:spcBef>
                <a:spcPts val="0"/>
              </a:spcBef>
              <a:spcAft>
                <a:spcPts val="0"/>
              </a:spcAft>
              <a:buFont typeface="Arial" panose="020B0604020202020204" pitchFamily="34" charset="0"/>
              <a:buChar char="•"/>
            </a:pPr>
            <a:r>
              <a:rPr lang="en-US" dirty="0">
                <a:effectLst/>
              </a:rPr>
              <a:t>Enroll families in the family self-sufficiency (FSS) program as required and help FSS families achieve increases in employment income.</a:t>
            </a:r>
          </a:p>
          <a:p>
            <a:endParaRPr lang="en-US" dirty="0"/>
          </a:p>
        </p:txBody>
      </p:sp>
      <p:sp>
        <p:nvSpPr>
          <p:cNvPr id="4" name="Slide Number Placeholder 3"/>
          <p:cNvSpPr>
            <a:spLocks noGrp="1"/>
          </p:cNvSpPr>
          <p:nvPr>
            <p:ph type="sldNum" sz="quarter" idx="5"/>
          </p:nvPr>
        </p:nvSpPr>
        <p:spPr/>
        <p:txBody>
          <a:bodyPr/>
          <a:lstStyle/>
          <a:p>
            <a:fld id="{66A59A6C-203D-48A4-9F2B-6FBCD405A9A7}" type="slidenum">
              <a:rPr lang="en-US" smtClean="0"/>
              <a:pPr/>
              <a:t>43</a:t>
            </a:fld>
            <a:endParaRPr lang="en-US"/>
          </a:p>
        </p:txBody>
      </p:sp>
    </p:spTree>
    <p:extLst>
      <p:ext uri="{BB962C8B-B14F-4D97-AF65-F5344CB8AC3E}">
        <p14:creationId xmlns:p14="http://schemas.microsoft.com/office/powerpoint/2010/main" val="9433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000000"/>
                </a:solidFill>
                <a:effectLst/>
                <a:latin typeface="IBM Plex Serif" panose="02060503050406000203" pitchFamily="18" charset="0"/>
              </a:rPr>
              <a:t>Public housing was established to provide decent and safe rental housing for eligible low-income families, the elderly, and persons with disabilities. 96 out of 115 PHAs in WI operate public housing (83.%).</a:t>
            </a:r>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52</a:t>
            </a:fld>
            <a:endParaRPr lang="en-US"/>
          </a:p>
        </p:txBody>
      </p:sp>
    </p:spTree>
    <p:extLst>
      <p:ext uri="{BB962C8B-B14F-4D97-AF65-F5344CB8AC3E}">
        <p14:creationId xmlns:p14="http://schemas.microsoft.com/office/powerpoint/2010/main" val="3924316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53</a:t>
            </a:fld>
            <a:endParaRPr lang="en-US"/>
          </a:p>
        </p:txBody>
      </p:sp>
    </p:spTree>
    <p:extLst>
      <p:ext uri="{BB962C8B-B14F-4D97-AF65-F5344CB8AC3E}">
        <p14:creationId xmlns:p14="http://schemas.microsoft.com/office/powerpoint/2010/main" val="806615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54</a:t>
            </a:fld>
            <a:endParaRPr lang="en-US"/>
          </a:p>
        </p:txBody>
      </p:sp>
    </p:spTree>
    <p:extLst>
      <p:ext uri="{BB962C8B-B14F-4D97-AF65-F5344CB8AC3E}">
        <p14:creationId xmlns:p14="http://schemas.microsoft.com/office/powerpoint/2010/main" val="421464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55</a:t>
            </a:fld>
            <a:endParaRPr lang="en-US"/>
          </a:p>
        </p:txBody>
      </p:sp>
    </p:spTree>
    <p:extLst>
      <p:ext uri="{BB962C8B-B14F-4D97-AF65-F5344CB8AC3E}">
        <p14:creationId xmlns:p14="http://schemas.microsoft.com/office/powerpoint/2010/main" val="155986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6975C89-F065-4F1D-9F1E-28CCDA2CF7C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47AC32A7-99AA-41A1-AD45-ED417C2B6C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p>
        </p:txBody>
      </p:sp>
      <p:sp>
        <p:nvSpPr>
          <p:cNvPr id="16388" name="Slide Number Placeholder 3">
            <a:extLst>
              <a:ext uri="{FF2B5EF4-FFF2-40B4-BE49-F238E27FC236}">
                <a16:creationId xmlns:a16="http://schemas.microsoft.com/office/drawing/2014/main" id="{34701411-602F-49D1-A645-518F25AFAD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defRPr>
            </a:lvl1pPr>
            <a:lvl2pPr marL="742950" indent="-285750" defTabSz="957263">
              <a:spcBef>
                <a:spcPct val="30000"/>
              </a:spcBef>
              <a:defRPr sz="1200">
                <a:solidFill>
                  <a:schemeClr val="tx1"/>
                </a:solidFill>
                <a:latin typeface="Times New Roman" panose="02020603050405020304" pitchFamily="18" charset="0"/>
              </a:defRPr>
            </a:lvl2pPr>
            <a:lvl3pPr marL="1143000" indent="-228600" defTabSz="957263">
              <a:spcBef>
                <a:spcPct val="30000"/>
              </a:spcBef>
              <a:defRPr sz="1200">
                <a:solidFill>
                  <a:schemeClr val="tx1"/>
                </a:solidFill>
                <a:latin typeface="Times New Roman" panose="02020603050405020304" pitchFamily="18" charset="0"/>
              </a:defRPr>
            </a:lvl3pPr>
            <a:lvl4pPr marL="1600200" indent="-228600" defTabSz="957263">
              <a:spcBef>
                <a:spcPct val="30000"/>
              </a:spcBef>
              <a:defRPr sz="1200">
                <a:solidFill>
                  <a:schemeClr val="tx1"/>
                </a:solidFill>
                <a:latin typeface="Times New Roman" panose="02020603050405020304" pitchFamily="18" charset="0"/>
              </a:defRPr>
            </a:lvl4pPr>
            <a:lvl5pPr marL="2057400" indent="-228600" defTabSz="957263">
              <a:spcBef>
                <a:spcPct val="30000"/>
              </a:spcBef>
              <a:defRPr sz="1200">
                <a:solidFill>
                  <a:schemeClr val="tx1"/>
                </a:solidFill>
                <a:latin typeface="Times New Roman" panose="02020603050405020304" pitchFamily="18" charset="0"/>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CC8F1A-E301-40E5-A8C7-736CAD861E1F}" type="slidenum">
              <a:rPr lang="en-US" altLang="en-US" sz="1000" smtClean="0">
                <a:latin typeface="Arial" panose="020B0604020202020204" pitchFamily="34" charset="0"/>
              </a:rPr>
              <a:pPr>
                <a:spcBef>
                  <a:spcPct val="0"/>
                </a:spcBef>
              </a:pPr>
              <a:t>6</a:t>
            </a:fld>
            <a:endParaRPr lang="en-US" altLang="en-US" sz="100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56</a:t>
            </a:fld>
            <a:endParaRPr lang="en-US"/>
          </a:p>
        </p:txBody>
      </p:sp>
    </p:spTree>
    <p:extLst>
      <p:ext uri="{BB962C8B-B14F-4D97-AF65-F5344CB8AC3E}">
        <p14:creationId xmlns:p14="http://schemas.microsoft.com/office/powerpoint/2010/main" val="28360870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algn="l"/>
            <a:r>
              <a:rPr lang="en-US" b="0" i="0" dirty="0">
                <a:solidFill>
                  <a:srgbClr val="000000"/>
                </a:solidFill>
                <a:effectLst/>
                <a:latin typeface="IBM Plex Serif" panose="02060503050406000203" pitchFamily="18" charset="0"/>
              </a:rPr>
              <a:t>Section 504 of the Rehabilitation Act of 1973 is a federal law, codified at 29 U.S.C. § 794, Section 504 of the Rehabilitation Act provides that no qualified individual with disabilities should, solely by reason of his or her disability, be excluded from the participation in, be denied the benefits of, or be subjected to discrimination under any program or activity receiving federal financial assistance.</a:t>
            </a:r>
          </a:p>
          <a:p>
            <a:pPr marL="228600" algn="l"/>
            <a:r>
              <a:rPr lang="en-US" b="0" i="0" dirty="0">
                <a:solidFill>
                  <a:srgbClr val="000000"/>
                </a:solidFill>
                <a:effectLst/>
                <a:latin typeface="IBM Plex Serif" panose="02060503050406000203" pitchFamily="18" charset="0"/>
              </a:rPr>
              <a:t>Section 504 covers all programs and activities of recipients of HUD financial assistance, including, for example:</a:t>
            </a:r>
          </a:p>
          <a:p>
            <a:pPr marL="228600" algn="l"/>
            <a:r>
              <a:rPr lang="en-US" b="0" i="0" dirty="0">
                <a:solidFill>
                  <a:srgbClr val="000000"/>
                </a:solidFill>
                <a:effectLst/>
                <a:latin typeface="IBM Plex Serif" panose="02060503050406000203" pitchFamily="18" charset="0"/>
              </a:rPr>
              <a:t>•    Outreach and public contact, including contact with program applicants and participants</a:t>
            </a:r>
          </a:p>
          <a:p>
            <a:pPr marL="228600" algn="l"/>
            <a:r>
              <a:rPr lang="en-US" b="0" i="0" dirty="0">
                <a:solidFill>
                  <a:srgbClr val="000000"/>
                </a:solidFill>
                <a:effectLst/>
                <a:latin typeface="IBM Plex Serif" panose="02060503050406000203" pitchFamily="18" charset="0"/>
              </a:rPr>
              <a:t>•    Eligibility criteria</a:t>
            </a:r>
          </a:p>
          <a:p>
            <a:pPr marL="228600" algn="l"/>
            <a:r>
              <a:rPr lang="en-US" b="0" i="0" dirty="0">
                <a:solidFill>
                  <a:srgbClr val="000000"/>
                </a:solidFill>
                <a:effectLst/>
                <a:latin typeface="IBM Plex Serif" panose="02060503050406000203" pitchFamily="18" charset="0"/>
              </a:rPr>
              <a:t>•    Application process</a:t>
            </a:r>
          </a:p>
          <a:p>
            <a:pPr marL="228600" algn="l"/>
            <a:r>
              <a:rPr lang="en-US" b="0" i="0" dirty="0">
                <a:solidFill>
                  <a:srgbClr val="000000"/>
                </a:solidFill>
                <a:effectLst/>
                <a:latin typeface="IBM Plex Serif" panose="02060503050406000203" pitchFamily="18" charset="0"/>
              </a:rPr>
              <a:t>•    Admission to the program</a:t>
            </a:r>
          </a:p>
          <a:p>
            <a:pPr marL="228600" algn="l"/>
            <a:r>
              <a:rPr lang="en-US" b="0" i="0" dirty="0">
                <a:solidFill>
                  <a:srgbClr val="000000"/>
                </a:solidFill>
                <a:effectLst/>
                <a:latin typeface="IBM Plex Serif" panose="02060503050406000203" pitchFamily="18" charset="0"/>
              </a:rPr>
              <a:t>•    Tenancy, including eviction</a:t>
            </a:r>
          </a:p>
          <a:p>
            <a:pPr marL="228600" algn="l"/>
            <a:r>
              <a:rPr lang="en-US" b="0" i="0" dirty="0">
                <a:solidFill>
                  <a:srgbClr val="000000"/>
                </a:solidFill>
                <a:effectLst/>
                <a:latin typeface="IBM Plex Serif" panose="02060503050406000203" pitchFamily="18" charset="0"/>
              </a:rPr>
              <a:t>•    Service delivery</a:t>
            </a:r>
          </a:p>
          <a:p>
            <a:pPr marL="228600" algn="l"/>
            <a:r>
              <a:rPr lang="en-US" b="0" i="0" dirty="0">
                <a:solidFill>
                  <a:srgbClr val="000000"/>
                </a:solidFill>
                <a:effectLst/>
                <a:latin typeface="IBM Plex Serif" panose="02060503050406000203" pitchFamily="18" charset="0"/>
              </a:rPr>
              <a:t>•    Physical accessibility of facilities</a:t>
            </a:r>
          </a:p>
          <a:p>
            <a:pPr marL="228600" algn="l"/>
            <a:r>
              <a:rPr lang="en-US" b="0" i="0" dirty="0">
                <a:solidFill>
                  <a:srgbClr val="000000"/>
                </a:solidFill>
                <a:effectLst/>
                <a:latin typeface="IBM Plex Serif" panose="02060503050406000203" pitchFamily="18" charset="0"/>
              </a:rPr>
              <a:t>•    Employment policies and practices</a:t>
            </a:r>
          </a:p>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2B7DB-09BB-4F3F-A7C2-870043A73883}" type="slidenum">
              <a:rPr lang="en-US"/>
              <a:pPr/>
              <a:t>7</a:t>
            </a:fld>
            <a:endParaRPr lang="en-US"/>
          </a:p>
        </p:txBody>
      </p:sp>
      <p:sp>
        <p:nvSpPr>
          <p:cNvPr id="92162" name="Rectangle 1026"/>
          <p:cNvSpPr>
            <a:spLocks noGrp="1" noRot="1" noChangeAspect="1" noChangeArrowheads="1" noTextEdit="1"/>
          </p:cNvSpPr>
          <p:nvPr>
            <p:ph type="sldImg"/>
          </p:nvPr>
        </p:nvSpPr>
        <p:spPr>
          <a:ln/>
        </p:spPr>
      </p:sp>
      <p:sp>
        <p:nvSpPr>
          <p:cNvPr id="92163"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59A6C-203D-48A4-9F2B-6FBCD405A9A7}" type="slidenum">
              <a:rPr lang="en-US" smtClean="0"/>
              <a:pPr/>
              <a:t>69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85635-2E83-4C8E-8960-240468133CFE}" type="slidenum">
              <a:rPr lang="en-US"/>
              <a:pPr/>
              <a:t>70</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2B7DB-09BB-4F3F-A7C2-870043A73883}" type="slidenum">
              <a:rPr lang="en-US"/>
              <a:pPr/>
              <a:t>8</a:t>
            </a:fld>
            <a:endParaRPr lang="en-US"/>
          </a:p>
        </p:txBody>
      </p:sp>
      <p:sp>
        <p:nvSpPr>
          <p:cNvPr id="92162" name="Rectangle 1026"/>
          <p:cNvSpPr>
            <a:spLocks noGrp="1" noRot="1" noChangeAspect="1" noChangeArrowheads="1" noTextEdit="1"/>
          </p:cNvSpPr>
          <p:nvPr>
            <p:ph type="sldImg"/>
          </p:nvPr>
        </p:nvSpPr>
        <p:spPr>
          <a:ln/>
        </p:spPr>
      </p:sp>
      <p:sp>
        <p:nvSpPr>
          <p:cNvPr id="92163"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59A6C-203D-48A4-9F2B-6FBCD405A9A7}" type="slidenum">
              <a:rPr lang="en-US" smtClean="0"/>
              <a:pPr/>
              <a:t>11</a:t>
            </a:fld>
            <a:endParaRPr lang="en-US"/>
          </a:p>
        </p:txBody>
      </p:sp>
    </p:spTree>
    <p:extLst>
      <p:ext uri="{BB962C8B-B14F-4D97-AF65-F5344CB8AC3E}">
        <p14:creationId xmlns:p14="http://schemas.microsoft.com/office/powerpoint/2010/main" val="49052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5B63-3821-4C21-9A03-6C35E03A0A2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DBC99D1-8690-4C8A-8D0E-A5F32F0363A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BBD232-F6E1-4C7A-8B57-1FFD446AE35C}"/>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5" name="Footer Placeholder 4">
            <a:extLst>
              <a:ext uri="{FF2B5EF4-FFF2-40B4-BE49-F238E27FC236}">
                <a16:creationId xmlns:a16="http://schemas.microsoft.com/office/drawing/2014/main" id="{B7BA00D0-7DE5-49EB-BB50-E694A521D2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AEBC54-EA1A-4553-AD08-930043034E0B}"/>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62403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0B1D-433B-4791-A305-C7113E5233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492139-B74D-4ADA-A00D-8049C502E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F5DB0-6927-42A2-8498-63207832FA71}"/>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5" name="Footer Placeholder 4">
            <a:extLst>
              <a:ext uri="{FF2B5EF4-FFF2-40B4-BE49-F238E27FC236}">
                <a16:creationId xmlns:a16="http://schemas.microsoft.com/office/drawing/2014/main" id="{B40248FA-ABED-4001-BFB6-161C489292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F8C367-6595-4A42-A274-FBA1BF42460F}"/>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30844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A5EFAF-E9C1-4AF4-9A64-7626A29585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2D26B0-13B9-4CF8-827E-57B565E2347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E62BC-4513-4646-99FB-709BD4D4B03B}"/>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5" name="Footer Placeholder 4">
            <a:extLst>
              <a:ext uri="{FF2B5EF4-FFF2-40B4-BE49-F238E27FC236}">
                <a16:creationId xmlns:a16="http://schemas.microsoft.com/office/drawing/2014/main" id="{C4540435-73B8-4EEE-A8D4-52194D5697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920F13-6B16-4262-9919-1B251C2BB90E}"/>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173747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6DFC6E9-9A10-4FD2-84BA-BCB99D3B1AA8}" type="datetime1">
              <a:rPr lang="en-US" smtClean="0"/>
              <a:pPr/>
              <a:t>9/16/2021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E28386C8-5ABD-4F10-9EE4-9377E6A1FA49}" type="slidenum">
              <a:rPr lang="en-US" smtClean="0"/>
              <a:pPr/>
              <a:t>‹#›</a:t>
            </a:fld>
            <a:endParaRPr lang="en-US"/>
          </a:p>
        </p:txBody>
      </p:sp>
      <p:pic>
        <p:nvPicPr>
          <p:cNvPr id="9" name="Picture 8" descr="hud.jpg">
            <a:extLst>
              <a:ext uri="{FF2B5EF4-FFF2-40B4-BE49-F238E27FC236}">
                <a16:creationId xmlns:a16="http://schemas.microsoft.com/office/drawing/2014/main" id="{0CC27286-E103-4A5F-A9D9-471FED0F7580}"/>
              </a:ext>
            </a:extLst>
          </p:cNvPr>
          <p:cNvPicPr>
            <a:picLocks noChangeAspect="1"/>
          </p:cNvPicPr>
          <p:nvPr userDrawn="1"/>
        </p:nvPicPr>
        <p:blipFill>
          <a:blip r:embed="rId3" cstate="print"/>
          <a:stretch>
            <a:fillRect/>
          </a:stretch>
        </p:blipFill>
        <p:spPr>
          <a:xfrm>
            <a:off x="152400" y="152400"/>
            <a:ext cx="1066800" cy="762000"/>
          </a:xfrm>
          <a:prstGeom prst="rect">
            <a:avLst/>
          </a:prstGeom>
        </p:spPr>
      </p:pic>
    </p:spTree>
    <p:extLst>
      <p:ext uri="{BB962C8B-B14F-4D97-AF65-F5344CB8AC3E}">
        <p14:creationId xmlns:p14="http://schemas.microsoft.com/office/powerpoint/2010/main" val="1045397483"/>
      </p:ext>
    </p:extLst>
  </p:cSld>
  <p:clrMapOvr>
    <a:masterClrMapping/>
  </p:clrMapOvr>
  <p:transition>
    <p:zoom dir="in"/>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21684-64E2-4CC8-B9B6-612A6607E168}"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328400716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F5BE201-92D1-4B4D-B3F8-8A3966F70F14}" type="datetime1">
              <a:rPr lang="en-US" smtClean="0"/>
              <a:pPr/>
              <a:t>9/16/2021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ABF81F69-764B-42EB-A70D-EAABD590A411}" type="slidenum">
              <a:rPr lang="en-US" smtClean="0"/>
              <a:pPr/>
              <a:t>‹#›</a:t>
            </a:fld>
            <a:endParaRPr lang="en-US"/>
          </a:p>
        </p:txBody>
      </p:sp>
    </p:spTree>
    <p:extLst>
      <p:ext uri="{BB962C8B-B14F-4D97-AF65-F5344CB8AC3E}">
        <p14:creationId xmlns:p14="http://schemas.microsoft.com/office/powerpoint/2010/main" val="3821144776"/>
      </p:ext>
    </p:extLst>
  </p:cSld>
  <p:clrMapOvr>
    <a:masterClrMapping/>
  </p:clrMapOvr>
  <p:transition>
    <p:zoom dir="in"/>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2799338537"/>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821684-64E2-4CC8-B9B6-612A6607E168}" type="datetime1">
              <a:rPr lang="en-US" smtClean="0"/>
              <a:pPr/>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315263556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4AB215-2FDB-49D4-9700-305D81443AD7}" type="datetime1">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E76E3-8A7B-4262-854D-64008A227B3F}" type="slidenum">
              <a:rPr lang="en-US" smtClean="0"/>
              <a:pPr/>
              <a:t>‹#›</a:t>
            </a:fld>
            <a:endParaRPr lang="en-US"/>
          </a:p>
        </p:txBody>
      </p:sp>
    </p:spTree>
    <p:extLst>
      <p:ext uri="{BB962C8B-B14F-4D97-AF65-F5344CB8AC3E}">
        <p14:creationId xmlns:p14="http://schemas.microsoft.com/office/powerpoint/2010/main" val="2845422887"/>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C6341-67C9-4ACD-8941-5B9A69B4079C}" type="datetime1">
              <a:rPr lang="en-US" smtClean="0"/>
              <a:pPr/>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487F8-8209-422E-9CBC-442A2A730F46}" type="slidenum">
              <a:rPr lang="en-US" smtClean="0"/>
              <a:pPr/>
              <a:t>‹#›</a:t>
            </a:fld>
            <a:endParaRPr lang="en-US"/>
          </a:p>
        </p:txBody>
      </p:sp>
    </p:spTree>
    <p:extLst>
      <p:ext uri="{BB962C8B-B14F-4D97-AF65-F5344CB8AC3E}">
        <p14:creationId xmlns:p14="http://schemas.microsoft.com/office/powerpoint/2010/main" val="3737171491"/>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135175353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F99C-36B1-4F1F-9F33-7D23E4D35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A9D55-EF47-4CDD-A057-D658127892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EBDCD-480F-4F78-A648-2268943D912D}"/>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5" name="Footer Placeholder 4">
            <a:extLst>
              <a:ext uri="{FF2B5EF4-FFF2-40B4-BE49-F238E27FC236}">
                <a16:creationId xmlns:a16="http://schemas.microsoft.com/office/drawing/2014/main" id="{5774780E-78BE-4544-8D18-F43A532FBB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FB317A-D4F1-4882-BE6C-79DE386DE56B}"/>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1169217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3434408028"/>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3802556948"/>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888871087"/>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EE759E36-9BEE-43BB-9E79-B712F2F69B32}"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0151791"/>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F821684-64E2-4CC8-B9B6-612A6607E168}" type="datetime1">
              <a:rPr lang="en-US" smtClean="0"/>
              <a:pPr/>
              <a:t>9/16/2021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3127421275"/>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F821684-64E2-4CC8-B9B6-612A6607E168}" type="datetime1">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2873866388"/>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F821684-64E2-4CC8-B9B6-612A6607E168}" type="datetime1">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1084017490"/>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21684-64E2-4CC8-B9B6-612A6607E168}"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939291514"/>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F821684-64E2-4CC8-B9B6-612A6607E168}" type="datetime1">
              <a:rPr lang="en-US" smtClean="0"/>
              <a:pPr/>
              <a:t>9/16/2021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EE759E36-9BEE-43BB-9E79-B712F2F69B32}" type="slidenum">
              <a:rPr lang="en-US" smtClean="0"/>
              <a:pPr/>
              <a:t>‹#›</a:t>
            </a:fld>
            <a:endParaRPr lang="en-US"/>
          </a:p>
        </p:txBody>
      </p:sp>
    </p:spTree>
    <p:extLst>
      <p:ext uri="{BB962C8B-B14F-4D97-AF65-F5344CB8AC3E}">
        <p14:creationId xmlns:p14="http://schemas.microsoft.com/office/powerpoint/2010/main" val="4141158677"/>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fld id="{D174C9B4-6B40-4934-BE30-10C00D63E4EE}" type="datetime1">
              <a:rPr lang="en-US" smtClean="0"/>
              <a:pPr/>
              <a:t>9/16/2021</a:t>
            </a:fld>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56552F26-75F1-4EB2-B039-A2340D95D84D}" type="slidenum">
              <a:rPr lang="en-US"/>
              <a:pPr/>
              <a:t>‹#›</a:t>
            </a:fld>
            <a:endParaRPr lang="en-US"/>
          </a:p>
        </p:txBody>
      </p:sp>
    </p:spTree>
    <p:extLst>
      <p:ext uri="{BB962C8B-B14F-4D97-AF65-F5344CB8AC3E}">
        <p14:creationId xmlns:p14="http://schemas.microsoft.com/office/powerpoint/2010/main" val="2386832041"/>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B080-58FE-405B-B9AC-A4FB3C81B88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700823B-914D-4C09-A23C-D52992BE70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0F4F3-3DC4-44AD-8343-18C55AD1CCA6}"/>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5" name="Footer Placeholder 4">
            <a:extLst>
              <a:ext uri="{FF2B5EF4-FFF2-40B4-BE49-F238E27FC236}">
                <a16:creationId xmlns:a16="http://schemas.microsoft.com/office/drawing/2014/main" id="{23884595-E5EC-4CB9-A62F-EA1F3F3FB5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43AA1E-B74E-4D81-9D9D-D2E93D308093}"/>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341378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27F6-6C5F-4250-9F36-D0C11493D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C0BF9-F7BE-49A3-852C-66333BF4DC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FB9C3-7EB0-44EA-A69C-2EFEF50403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B963C-D611-4F92-BA96-C07EAE75A29F}"/>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6" name="Footer Placeholder 5">
            <a:extLst>
              <a:ext uri="{FF2B5EF4-FFF2-40B4-BE49-F238E27FC236}">
                <a16:creationId xmlns:a16="http://schemas.microsoft.com/office/drawing/2014/main" id="{73B3717F-B563-4E2D-B9CD-5398BA739D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6776FF-B9CE-44C9-87C2-48D4F800FC8A}"/>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299379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FD72-12BE-4F18-8B99-B08744AC1DD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BEBC74-629E-4A2A-BAD3-43DEC3291E8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456473-BE60-4ECA-9272-F6E3F4608E4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4646D-CC8D-48C5-8765-948857BD37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E122CD-5FAE-4685-AB41-4A6DB11CDD3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DA265-A209-41C7-9B04-150B4DEA8EAA}"/>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8" name="Footer Placeholder 7">
            <a:extLst>
              <a:ext uri="{FF2B5EF4-FFF2-40B4-BE49-F238E27FC236}">
                <a16:creationId xmlns:a16="http://schemas.microsoft.com/office/drawing/2014/main" id="{EBA16D10-DEA4-4EE3-B950-BB8EE1AF979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42D3FF-BEC0-4579-BDDF-4CC9979347F4}"/>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269141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5C9D-F2AB-482E-AE06-E84F773D59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A82B34-3E38-476A-A80D-414F8162A889}"/>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4" name="Footer Placeholder 3">
            <a:extLst>
              <a:ext uri="{FF2B5EF4-FFF2-40B4-BE49-F238E27FC236}">
                <a16:creationId xmlns:a16="http://schemas.microsoft.com/office/drawing/2014/main" id="{A472873D-3C60-44EE-B453-5CBCD4B930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667D59-CE83-4DE1-87D7-C68D0D2C0BCD}"/>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15928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E76F0-9C6B-437C-81F6-257EBF7E8DE1}"/>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3" name="Footer Placeholder 2">
            <a:extLst>
              <a:ext uri="{FF2B5EF4-FFF2-40B4-BE49-F238E27FC236}">
                <a16:creationId xmlns:a16="http://schemas.microsoft.com/office/drawing/2014/main" id="{193717BE-8B08-4A69-A47A-42852B124C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6942961-E5F1-41C3-8BED-1E87942AE8F8}"/>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218721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E65F-1C13-4EB1-A9A8-5DF5C13E9E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F577F68-107D-48BC-AFF1-2805355B2DD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78F95D-1864-4108-A0A7-D53E444141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F4F5E0-F245-4A10-860F-E8618FE722D4}"/>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6" name="Footer Placeholder 5">
            <a:extLst>
              <a:ext uri="{FF2B5EF4-FFF2-40B4-BE49-F238E27FC236}">
                <a16:creationId xmlns:a16="http://schemas.microsoft.com/office/drawing/2014/main" id="{EE58265B-3CB1-4530-9C3C-15E88B18C5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F4EE6D-A763-4549-8F61-B99351B0464A}"/>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332638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70C5-E37C-47DF-B8CB-00A071FC391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7C91D0-721A-43F8-8D35-DDB0246B1E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82BC8FA-15B8-4735-B4B5-F34F74A32F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6427D1-54AA-48C3-9DCC-332E5B5E26C6}"/>
              </a:ext>
            </a:extLst>
          </p:cNvPr>
          <p:cNvSpPr>
            <a:spLocks noGrp="1"/>
          </p:cNvSpPr>
          <p:nvPr>
            <p:ph type="dt" sz="half" idx="10"/>
          </p:nvPr>
        </p:nvSpPr>
        <p:spPr/>
        <p:txBody>
          <a:bodyPr/>
          <a:lstStyle/>
          <a:p>
            <a:fld id="{52AFE05B-B9BD-4792-A03B-47D783039126}" type="datetimeFigureOut">
              <a:rPr lang="en-US" smtClean="0"/>
              <a:t>9/16/2021</a:t>
            </a:fld>
            <a:endParaRPr lang="en-US" dirty="0"/>
          </a:p>
        </p:txBody>
      </p:sp>
      <p:sp>
        <p:nvSpPr>
          <p:cNvPr id="6" name="Footer Placeholder 5">
            <a:extLst>
              <a:ext uri="{FF2B5EF4-FFF2-40B4-BE49-F238E27FC236}">
                <a16:creationId xmlns:a16="http://schemas.microsoft.com/office/drawing/2014/main" id="{0E25FFD4-1B57-4FE8-8CD2-4F27EFDACB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33FC99-CE64-442E-8F71-536FC4977C76}"/>
              </a:ext>
            </a:extLst>
          </p:cNvPr>
          <p:cNvSpPr>
            <a:spLocks noGrp="1"/>
          </p:cNvSpPr>
          <p:nvPr>
            <p:ph type="sldNum" sz="quarter" idx="12"/>
          </p:nvPr>
        </p:nvSpPr>
        <p:spPr/>
        <p:txBody>
          <a:bodyPr/>
          <a:lstStyle/>
          <a:p>
            <a:fld id="{04E605BE-9302-4A1A-8B3F-749CA77D6BEF}" type="slidenum">
              <a:rPr lang="en-US" smtClean="0"/>
              <a:t>‹#›</a:t>
            </a:fld>
            <a:endParaRPr lang="en-US" dirty="0"/>
          </a:p>
        </p:txBody>
      </p:sp>
    </p:spTree>
    <p:extLst>
      <p:ext uri="{BB962C8B-B14F-4D97-AF65-F5344CB8AC3E}">
        <p14:creationId xmlns:p14="http://schemas.microsoft.com/office/powerpoint/2010/main" val="106730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AD6E6-455F-4FE9-A2CF-547FCF6A67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318AA8-A1F4-4F59-8759-B2BA2DFB70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922C6-127E-44EE-B9A6-CC73EAE4769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AFE05B-B9BD-4792-A03B-47D783039126}" type="datetimeFigureOut">
              <a:rPr lang="en-US" smtClean="0"/>
              <a:t>9/16/2021</a:t>
            </a:fld>
            <a:endParaRPr lang="en-US" dirty="0"/>
          </a:p>
        </p:txBody>
      </p:sp>
      <p:sp>
        <p:nvSpPr>
          <p:cNvPr id="5" name="Footer Placeholder 4">
            <a:extLst>
              <a:ext uri="{FF2B5EF4-FFF2-40B4-BE49-F238E27FC236}">
                <a16:creationId xmlns:a16="http://schemas.microsoft.com/office/drawing/2014/main" id="{A3857793-D380-4DB7-AFF5-FF1DE7AF5D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09D719-937A-4DA4-AB1D-C70DAC4EC2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E605BE-9302-4A1A-8B3F-749CA77D6BEF}" type="slidenum">
              <a:rPr lang="en-US" smtClean="0"/>
              <a:t>‹#›</a:t>
            </a:fld>
            <a:endParaRPr lang="en-US" dirty="0"/>
          </a:p>
        </p:txBody>
      </p:sp>
    </p:spTree>
    <p:extLst>
      <p:ext uri="{BB962C8B-B14F-4D97-AF65-F5344CB8AC3E}">
        <p14:creationId xmlns:p14="http://schemas.microsoft.com/office/powerpoint/2010/main" val="4247949321"/>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AFE05B-B9BD-4792-A03B-47D783039126}" type="datetimeFigureOut">
              <a:rPr lang="en-US" smtClean="0"/>
              <a:t>9/16/2021</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E605BE-9302-4A1A-8B3F-749CA77D6BEF}" type="slidenum">
              <a:rPr lang="en-US" smtClean="0"/>
              <a:t>‹#›</a:t>
            </a:fld>
            <a:endParaRPr lang="en-US" dirty="0"/>
          </a:p>
        </p:txBody>
      </p:sp>
      <p:pic>
        <p:nvPicPr>
          <p:cNvPr id="9" name="Picture 8" descr="hud.jpg">
            <a:extLst>
              <a:ext uri="{FF2B5EF4-FFF2-40B4-BE49-F238E27FC236}">
                <a16:creationId xmlns:a16="http://schemas.microsoft.com/office/drawing/2014/main" id="{548DF182-7045-4CD3-A66E-D2E340FE8665}"/>
              </a:ext>
            </a:extLst>
          </p:cNvPr>
          <p:cNvPicPr>
            <a:picLocks noChangeAspect="1"/>
          </p:cNvPicPr>
          <p:nvPr userDrawn="1"/>
        </p:nvPicPr>
        <p:blipFill>
          <a:blip r:embed="rId21" cstate="print"/>
          <a:stretch>
            <a:fillRect/>
          </a:stretch>
        </p:blipFill>
        <p:spPr>
          <a:xfrm>
            <a:off x="152400" y="152400"/>
            <a:ext cx="1066800" cy="762000"/>
          </a:xfrm>
          <a:prstGeom prst="rect">
            <a:avLst/>
          </a:prstGeom>
        </p:spPr>
      </p:pic>
    </p:spTree>
    <p:extLst>
      <p:ext uri="{BB962C8B-B14F-4D97-AF65-F5344CB8AC3E}">
        <p14:creationId xmlns:p14="http://schemas.microsoft.com/office/powerpoint/2010/main" val="3106036410"/>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Lst>
  <p:transition>
    <p:zoom dir="in"/>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hud.gov/"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www.hud.gov/program_offices/public_indian_housing/pos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gov.us/view?r=eyJrIjoiM2Y2OTQ2MTAtODVkNC00YmM2LThhOWEtZWY4MGU5YWFmZDFmIiwidCI6IjYxNTUyNGM1LTIyZTktNGJjZC1hODkzLTExODBhNTNmYzdiMiJ9"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2.sv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files.hudexchange.info/resources/documents/PHA-Lead-the-Way-Understanding-SEMAP.pdf"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app.powerbigov.us/view?r=eyJrIjoiM2Y2OTQ2MTAtODVkNC00YmM2LThhOWEtZWY4MGU5YWFmZDFmIiwidCI6IjYxNTUyNGM1LTIyZTktNGJjZC1hODkzLTExODBhNTNmYzdiMiJ9"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files.hudexchange.info/resources/documents/PHA-Lead-the-Way-Understanding-PHAS.pdf"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www.hud.gov/program_offices/public_indian_housing/reac/nspir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7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docs.legis.wisconsin.gov/statutes/statutes/66/XII/1201" TargetMode="External"/><Relationship Id="rId2" Type="http://schemas.openxmlformats.org/officeDocument/2006/relationships/hyperlink" Target="https://www.hudexchange.info/trainings/courses/lead-the-way-pha-governance-and-financial-management/resources/" TargetMode="External"/><Relationship Id="rId1" Type="http://schemas.openxmlformats.org/officeDocument/2006/relationships/slideLayout" Target="../slideLayouts/slideLayout13.xml"/><Relationship Id="rId5" Type="http://schemas.openxmlformats.org/officeDocument/2006/relationships/hyperlink" Target="https://www.doj.state.wi.us/sites/default/files/dls/open-meetings-law-compliance-guide-2010.pdf" TargetMode="External"/><Relationship Id="rId4" Type="http://schemas.openxmlformats.org/officeDocument/2006/relationships/hyperlink" Target="https://docs.legis.wisconsin.gov/statutes/statutes/19/V/81"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hud.gov/coronavirus/public_housing_agencies" TargetMode="External"/><Relationship Id="rId7" Type="http://schemas.openxmlformats.org/officeDocument/2006/relationships/hyperlink" Target="https://www.hud.gov/program_offices/fair_housing_equal_opp/reasonable_accommodations_and_modifications" TargetMode="External"/><Relationship Id="rId2" Type="http://schemas.openxmlformats.org/officeDocument/2006/relationships/hyperlink" Target="https://www.hud.gov/program_offices/public_indian_housing/post" TargetMode="External"/><Relationship Id="rId1" Type="http://schemas.openxmlformats.org/officeDocument/2006/relationships/slideLayout" Target="../slideLayouts/slideLayout13.xml"/><Relationship Id="rId6" Type="http://schemas.openxmlformats.org/officeDocument/2006/relationships/hyperlink" Target="https://www.hud.gov/program_offices/fair_housing_equal_opp/fair_housing_and_related_law" TargetMode="External"/><Relationship Id="rId5" Type="http://schemas.openxmlformats.org/officeDocument/2006/relationships/hyperlink" Target="https://www.hud.gov/sites/documents/CAPITALFUNDGUIDEBOOKFINAL.PDF" TargetMode="External"/><Relationship Id="rId4" Type="http://schemas.openxmlformats.org/officeDocument/2006/relationships/hyperlink" Target="https://www.hud.gov/program_offices/public_indian_housing/programs/ph/capfund"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ard-of-directors.jpg"/>
          <p:cNvPicPr>
            <a:picLocks noChangeAspect="1"/>
          </p:cNvPicPr>
          <p:nvPr/>
        </p:nvPicPr>
        <p:blipFill rotWithShape="1">
          <a:blip r:embed="rId3" cstate="print">
            <a:alphaModFix amt="30000"/>
            <a:extLst>
              <a:ext uri="{BEBA8EAE-BF5A-486C-A8C5-ECC9F3942E4B}">
                <a14:imgProps xmlns:a14="http://schemas.microsoft.com/office/drawing/2010/main">
                  <a14:imgLayer r:embed="rId4">
                    <a14:imgEffect>
                      <a14:artisticCement/>
                    </a14:imgEffect>
                    <a14:imgEffect>
                      <a14:saturation sat="66000"/>
                    </a14:imgEffect>
                  </a14:imgLayer>
                </a14:imgProps>
              </a:ext>
            </a:extLst>
          </a:blip>
          <a:srcRect r="-2" b="-2"/>
          <a:stretch/>
        </p:blipFill>
        <p:spPr>
          <a:xfrm>
            <a:off x="0" y="873"/>
            <a:ext cx="9143980" cy="6857990"/>
          </a:xfrm>
          <a:prstGeom prst="rect">
            <a:avLst/>
          </a:prstGeom>
        </p:spPr>
      </p:pic>
      <p:sp>
        <p:nvSpPr>
          <p:cNvPr id="14" name="Slide Number Placeholder 13"/>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1</a:t>
            </a:fld>
            <a:endParaRPr lang="en-US"/>
          </a:p>
        </p:txBody>
      </p:sp>
      <p:sp>
        <p:nvSpPr>
          <p:cNvPr id="178179" name="Rectangle 3"/>
          <p:cNvSpPr>
            <a:spLocks noGrp="1" noChangeArrowheads="1"/>
          </p:cNvSpPr>
          <p:nvPr>
            <p:ph idx="1"/>
          </p:nvPr>
        </p:nvSpPr>
        <p:spPr>
          <a:xfrm>
            <a:off x="914400" y="2452875"/>
            <a:ext cx="8115300" cy="4024125"/>
          </a:xfrm>
        </p:spPr>
        <p:txBody>
          <a:bodyPr>
            <a:normAutofit fontScale="92500" lnSpcReduction="10000"/>
          </a:bodyPr>
          <a:lstStyle/>
          <a:p>
            <a:pPr>
              <a:buFont typeface="Wingdings" pitchFamily="2" charset="2"/>
              <a:buNone/>
            </a:pPr>
            <a:endParaRPr lang="en-US" sz="2000" b="1" dirty="0"/>
          </a:p>
          <a:p>
            <a:pPr>
              <a:buFont typeface="Wingdings" pitchFamily="2" charset="2"/>
              <a:buNone/>
            </a:pPr>
            <a:r>
              <a:rPr lang="en-US" sz="2000" b="1" dirty="0"/>
              <a:t>BOARD OF COMMISSIONERS TRAINING</a:t>
            </a:r>
            <a:endParaRPr lang="en-US" sz="2000" dirty="0"/>
          </a:p>
          <a:p>
            <a:pPr>
              <a:buFont typeface="Wingdings" pitchFamily="2" charset="2"/>
              <a:buNone/>
            </a:pPr>
            <a:r>
              <a:rPr lang="en-US" sz="2000" dirty="0"/>
              <a:t>U. S. DEPT OF HOUSING AND URBAN DEVELOPMENT (HUD)</a:t>
            </a:r>
            <a:endParaRPr lang="en-US" sz="2000" b="1" dirty="0"/>
          </a:p>
          <a:p>
            <a:pPr>
              <a:buFont typeface="Wingdings" pitchFamily="2" charset="2"/>
              <a:buNone/>
            </a:pPr>
            <a:endParaRPr lang="en-US" sz="2000" b="1" dirty="0"/>
          </a:p>
          <a:p>
            <a:pPr>
              <a:buFont typeface="Wingdings" pitchFamily="2" charset="2"/>
              <a:buNone/>
            </a:pPr>
            <a:endParaRPr lang="en-US" sz="2000" b="1" dirty="0"/>
          </a:p>
          <a:p>
            <a:pPr>
              <a:buFont typeface="Wingdings" pitchFamily="2" charset="2"/>
              <a:buNone/>
            </a:pPr>
            <a:endParaRPr lang="en-US" sz="2000" b="1" dirty="0"/>
          </a:p>
          <a:p>
            <a:pPr>
              <a:buFont typeface="Wingdings" pitchFamily="2" charset="2"/>
              <a:buNone/>
            </a:pPr>
            <a:r>
              <a:rPr lang="en-US" sz="2000" b="1" dirty="0"/>
              <a:t>Fall WAHA Conference 2021</a:t>
            </a:r>
          </a:p>
          <a:p>
            <a:pPr>
              <a:buFont typeface="Wingdings" pitchFamily="2" charset="2"/>
              <a:buNone/>
            </a:pPr>
            <a:r>
              <a:rPr lang="en-US" sz="2000" dirty="0"/>
              <a:t>September 15</a:t>
            </a:r>
            <a:r>
              <a:rPr lang="en-US" sz="2000" baseline="30000" dirty="0"/>
              <a:t>th</a:t>
            </a:r>
            <a:r>
              <a:rPr lang="en-US" sz="2000" dirty="0"/>
              <a:t>, 2021</a:t>
            </a:r>
          </a:p>
          <a:p>
            <a:pPr>
              <a:buFont typeface="Wingdings" pitchFamily="2" charset="2"/>
              <a:buNone/>
            </a:pPr>
            <a:r>
              <a:rPr lang="en-US" sz="2000" dirty="0"/>
              <a:t>Presented by: </a:t>
            </a:r>
          </a:p>
          <a:p>
            <a:pPr>
              <a:buFont typeface="Wingdings" pitchFamily="2" charset="2"/>
              <a:buNone/>
            </a:pPr>
            <a:r>
              <a:rPr lang="en-US" sz="2000" dirty="0"/>
              <a:t>Shirley Wong, PIH Director</a:t>
            </a:r>
          </a:p>
          <a:p>
            <a:pPr>
              <a:buFont typeface="Wingdings" pitchFamily="2" charset="2"/>
              <a:buNone/>
            </a:pPr>
            <a:r>
              <a:rPr lang="en-US" sz="2000" b="1" dirty="0"/>
              <a:t>						</a:t>
            </a:r>
            <a:endParaRPr lang="en-US" sz="2000" dirty="0"/>
          </a:p>
        </p:txBody>
      </p:sp>
      <p:sp>
        <p:nvSpPr>
          <p:cNvPr id="13" name="Date Placeholder 12"/>
          <p:cNvSpPr>
            <a:spLocks noGrp="1"/>
          </p:cNvSpPr>
          <p:nvPr>
            <p:ph type="dt" sz="half" idx="10"/>
          </p:nvPr>
        </p:nvSpPr>
        <p:spPr>
          <a:xfrm>
            <a:off x="6446520" y="6356350"/>
            <a:ext cx="2183130" cy="365125"/>
          </a:xfrm>
        </p:spPr>
        <p:txBody>
          <a:bodyPr>
            <a:normAutofit/>
          </a:bodyPr>
          <a:lstStyle/>
          <a:p>
            <a:pPr>
              <a:spcAft>
                <a:spcPts val="600"/>
              </a:spcAft>
            </a:pPr>
            <a:fld id="{37C064E2-A255-4E37-8F88-0993BAA84D5F}" type="datetime1">
              <a:rPr lang="en-US" smtClean="0"/>
              <a:pPr>
                <a:spcAft>
                  <a:spcPts val="600"/>
                </a:spcAft>
              </a:pPr>
              <a:t>9/16/2021</a:t>
            </a:fld>
            <a:endParaRPr lang="en-US"/>
          </a:p>
        </p:txBody>
      </p:sp>
    </p:spTree>
  </p:cSld>
  <p:clrMapOvr>
    <a:overrideClrMapping bg1="dk1" tx1="lt1" bg2="dk2" tx2="lt2" accent1="accent1" accent2="accent2" accent3="accent3" accent4="accent4" accent5="accent5" accent6="accent6" hlink="hlink" folHlink="folHlink"/>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62F4-D2F6-4C1A-A91E-A2D87438E618}"/>
              </a:ext>
            </a:extLst>
          </p:cNvPr>
          <p:cNvSpPr>
            <a:spLocks noGrp="1"/>
          </p:cNvSpPr>
          <p:nvPr>
            <p:ph type="title"/>
          </p:nvPr>
        </p:nvSpPr>
        <p:spPr>
          <a:xfrm>
            <a:off x="2438400" y="705700"/>
            <a:ext cx="6191250" cy="1293028"/>
          </a:xfrm>
        </p:spPr>
        <p:txBody>
          <a:bodyPr>
            <a:normAutofit/>
          </a:bodyPr>
          <a:lstStyle/>
          <a:p>
            <a:r>
              <a:rPr lang="en-US" dirty="0"/>
              <a:t>CONFLICTS OF INTEREST</a:t>
            </a:r>
          </a:p>
        </p:txBody>
      </p:sp>
      <p:sp>
        <p:nvSpPr>
          <p:cNvPr id="39" name="Content Placeholder 2">
            <a:extLst>
              <a:ext uri="{FF2B5EF4-FFF2-40B4-BE49-F238E27FC236}">
                <a16:creationId xmlns:a16="http://schemas.microsoft.com/office/drawing/2014/main" id="{FDA4738B-7CFB-41BD-A8B3-A88250DA675A}"/>
              </a:ext>
            </a:extLst>
          </p:cNvPr>
          <p:cNvSpPr>
            <a:spLocks noGrp="1"/>
          </p:cNvSpPr>
          <p:nvPr>
            <p:ph idx="1"/>
          </p:nvPr>
        </p:nvSpPr>
        <p:spPr>
          <a:xfrm>
            <a:off x="3233789" y="1828800"/>
            <a:ext cx="5300612" cy="4024125"/>
          </a:xfrm>
        </p:spPr>
        <p:txBody>
          <a:bodyPr>
            <a:noAutofit/>
          </a:bodyPr>
          <a:lstStyle/>
          <a:p>
            <a:r>
              <a:rPr lang="en-US" sz="1700" dirty="0"/>
              <a:t>WI Statute 66.1201(7) prohibits interested commissioners or employees and requires disclosure:</a:t>
            </a:r>
          </a:p>
          <a:p>
            <a:pPr marL="457200" lvl="1" indent="0">
              <a:buNone/>
            </a:pPr>
            <a:r>
              <a:rPr lang="en-US" sz="1400" i="1" dirty="0"/>
              <a:t>“No commissioner or employee of an authority may acquire </a:t>
            </a:r>
            <a:r>
              <a:rPr lang="en-US" sz="1400" b="1" i="1" dirty="0"/>
              <a:t>any direct or indirect interest </a:t>
            </a:r>
            <a:r>
              <a:rPr lang="en-US" sz="1400" i="1" dirty="0"/>
              <a:t>in any housing project or in any property included in any project or have any direct or indirect interest in any contract for insurance, materials or services to be furnished or used in connection with any housing project. If a commissioner or employee of an authority owns or controls a direct or indirect interest in any property included in any housing project, that person shall </a:t>
            </a:r>
            <a:r>
              <a:rPr lang="en-US" sz="1400" b="1" i="1" dirty="0"/>
              <a:t>immediately disclose the interest in writing </a:t>
            </a:r>
            <a:r>
              <a:rPr lang="en-US" sz="1400" i="1" dirty="0"/>
              <a:t>to the authority and the disclosure shall be entered upon the minutes of the authority. Failure to so disclose the interest constitutes misconduct in office.”</a:t>
            </a:r>
          </a:p>
          <a:p>
            <a:r>
              <a:rPr lang="en-US" sz="1700" dirty="0"/>
              <a:t>Also detailed in Section 19 of the consolidated ACC</a:t>
            </a:r>
          </a:p>
          <a:p>
            <a:endParaRPr lang="en-US" sz="1600" i="1" dirty="0"/>
          </a:p>
        </p:txBody>
      </p:sp>
      <p:sp>
        <p:nvSpPr>
          <p:cNvPr id="4" name="Date Placeholder 3">
            <a:extLst>
              <a:ext uri="{FF2B5EF4-FFF2-40B4-BE49-F238E27FC236}">
                <a16:creationId xmlns:a16="http://schemas.microsoft.com/office/drawing/2014/main" id="{D71B06C6-AA20-4F87-943B-7F80E458B502}"/>
              </a:ext>
            </a:extLst>
          </p:cNvPr>
          <p:cNvSpPr>
            <a:spLocks noGrp="1"/>
          </p:cNvSpPr>
          <p:nvPr>
            <p:ph type="dt" sz="half" idx="10"/>
          </p:nvPr>
        </p:nvSpPr>
        <p:spPr>
          <a:xfrm>
            <a:off x="6446520" y="6356350"/>
            <a:ext cx="2183130" cy="365125"/>
          </a:xfrm>
        </p:spPr>
        <p:txBody>
          <a:bodyPr>
            <a:normAutofit/>
          </a:bodyPr>
          <a:lstStyle/>
          <a:p>
            <a:pPr>
              <a:spcAft>
                <a:spcPts val="600"/>
              </a:spcAft>
            </a:pPr>
            <a:fld id="{FF821684-64E2-4CC8-B9B6-612A6607E168}" type="datetime1">
              <a:rPr lang="en-US" smtClean="0"/>
              <a:pPr>
                <a:spcAft>
                  <a:spcPts val="600"/>
                </a:spcAft>
              </a:pPr>
              <a:t>9/16/2021</a:t>
            </a:fld>
            <a:endParaRPr lang="en-US"/>
          </a:p>
        </p:txBody>
      </p:sp>
      <p:sp>
        <p:nvSpPr>
          <p:cNvPr id="5" name="Slide Number Placeholder 4">
            <a:extLst>
              <a:ext uri="{FF2B5EF4-FFF2-40B4-BE49-F238E27FC236}">
                <a16:creationId xmlns:a16="http://schemas.microsoft.com/office/drawing/2014/main" id="{5A5033F2-3013-4CB4-929F-1B000EE8B301}"/>
              </a:ext>
            </a:extLst>
          </p:cNvPr>
          <p:cNvSpPr>
            <a:spLocks noGrp="1"/>
          </p:cNvSpPr>
          <p:nvPr>
            <p:ph type="sldNum" sz="quarter" idx="12"/>
          </p:nvPr>
        </p:nvSpPr>
        <p:spPr>
          <a:xfrm>
            <a:off x="6572250" y="381000"/>
            <a:ext cx="2057400" cy="365125"/>
          </a:xfrm>
        </p:spPr>
        <p:txBody>
          <a:bodyPr>
            <a:normAutofit/>
          </a:bodyPr>
          <a:lstStyle/>
          <a:p>
            <a:pPr>
              <a:spcAft>
                <a:spcPts val="600"/>
              </a:spcAft>
            </a:pPr>
            <a:fld id="{EE759E36-9BEE-43BB-9E79-B712F2F69B32}" type="slidenum">
              <a:rPr lang="en-US" smtClean="0"/>
              <a:pPr>
                <a:spcAft>
                  <a:spcPts val="600"/>
                </a:spcAft>
              </a:pPr>
              <a:t>10</a:t>
            </a:fld>
            <a:endParaRPr lang="en-US"/>
          </a:p>
        </p:txBody>
      </p:sp>
      <p:pic>
        <p:nvPicPr>
          <p:cNvPr id="38" name="Graphic 8" descr="Head with Gears">
            <a:extLst>
              <a:ext uri="{FF2B5EF4-FFF2-40B4-BE49-F238E27FC236}">
                <a16:creationId xmlns:a16="http://schemas.microsoft.com/office/drawing/2014/main" id="{09794EFB-2E77-414B-B0B7-27919293A2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028" y="2115542"/>
            <a:ext cx="2733722" cy="2733722"/>
          </a:xfrm>
          <a:prstGeom prst="rect">
            <a:avLst/>
          </a:prstGeom>
        </p:spPr>
      </p:pic>
    </p:spTree>
    <p:extLst>
      <p:ext uri="{BB962C8B-B14F-4D97-AF65-F5344CB8AC3E}">
        <p14:creationId xmlns:p14="http://schemas.microsoft.com/office/powerpoint/2010/main" val="303031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764373"/>
            <a:ext cx="5124450" cy="1293028"/>
          </a:xfrm>
        </p:spPr>
        <p:txBody>
          <a:bodyPr>
            <a:normAutofit/>
          </a:bodyPr>
          <a:lstStyle/>
          <a:p>
            <a:r>
              <a:rPr lang="en-US" altLang="en-US" dirty="0"/>
              <a:t>Resident Commissioners</a:t>
            </a:r>
            <a:endParaRPr kumimoji="1" lang="en-US" b="1" kern="1200" dirty="0">
              <a:latin typeface="Arial" charset="0"/>
            </a:endParaRPr>
          </a:p>
        </p:txBody>
      </p:sp>
      <p:sp>
        <p:nvSpPr>
          <p:cNvPr id="3" name="Content Placeholder 2"/>
          <p:cNvSpPr>
            <a:spLocks noGrp="1"/>
          </p:cNvSpPr>
          <p:nvPr>
            <p:ph idx="1"/>
          </p:nvPr>
        </p:nvSpPr>
        <p:spPr>
          <a:xfrm>
            <a:off x="3505200" y="2194560"/>
            <a:ext cx="5124450" cy="4024125"/>
          </a:xfrm>
        </p:spPr>
        <p:txBody>
          <a:bodyPr>
            <a:normAutofit/>
          </a:bodyPr>
          <a:lstStyle/>
          <a:p>
            <a:r>
              <a:rPr lang="en-US" sz="1700" dirty="0"/>
              <a:t>Required by Quality Housing and Responsibility Act of 1998 (QHWRA)</a:t>
            </a:r>
          </a:p>
          <a:p>
            <a:r>
              <a:rPr lang="en-US" sz="1700" dirty="0"/>
              <a:t>HA Boards must contain at least one eligible resident Board member.</a:t>
            </a:r>
          </a:p>
          <a:p>
            <a:r>
              <a:rPr lang="en-US" sz="1700" dirty="0"/>
              <a:t>Eligible = Directly assisted by HA.</a:t>
            </a:r>
          </a:p>
          <a:p>
            <a:r>
              <a:rPr lang="en-US" sz="1700" i="1" dirty="0"/>
              <a:t>Exceptions</a:t>
            </a:r>
            <a:r>
              <a:rPr lang="en-US" sz="1700" dirty="0"/>
              <a:t>: </a:t>
            </a:r>
          </a:p>
          <a:p>
            <a:pPr lvl="1"/>
            <a:r>
              <a:rPr lang="en-US" sz="1700" dirty="0"/>
              <a:t>Less than 300 PH units</a:t>
            </a:r>
          </a:p>
          <a:p>
            <a:pPr lvl="1"/>
            <a:r>
              <a:rPr lang="en-US" sz="1700" dirty="0"/>
              <a:t>All Section 8 only HAs</a:t>
            </a:r>
          </a:p>
          <a:p>
            <a:pPr lvl="1"/>
            <a:r>
              <a:rPr lang="en-US" sz="1700" dirty="0"/>
              <a:t>Annual recruitment attempts made with no interest from residents</a:t>
            </a:r>
          </a:p>
        </p:txBody>
      </p:sp>
      <p:sp>
        <p:nvSpPr>
          <p:cNvPr id="10" name="Date Placeholder 9"/>
          <p:cNvSpPr>
            <a:spLocks noGrp="1"/>
          </p:cNvSpPr>
          <p:nvPr>
            <p:ph type="dt" sz="half" idx="10"/>
          </p:nvPr>
        </p:nvSpPr>
        <p:spPr>
          <a:xfrm>
            <a:off x="6446520" y="6356350"/>
            <a:ext cx="2183130" cy="365125"/>
          </a:xfrm>
        </p:spPr>
        <p:txBody>
          <a:bodyPr>
            <a:normAutofit/>
          </a:bodyPr>
          <a:lstStyle/>
          <a:p>
            <a:pPr>
              <a:spcAft>
                <a:spcPts val="600"/>
              </a:spcAft>
            </a:pPr>
            <a:fld id="{0CC74E2F-1384-499D-B1A8-63705C40F5E5}" type="datetime1">
              <a:rPr lang="en-US" smtClean="0"/>
              <a:pPr>
                <a:spcAft>
                  <a:spcPts val="600"/>
                </a:spcAft>
              </a:pPr>
              <a:t>9/16/2021</a:t>
            </a:fld>
            <a:endParaRPr lang="en-US"/>
          </a:p>
        </p:txBody>
      </p:sp>
      <p:sp>
        <p:nvSpPr>
          <p:cNvPr id="11" name="Slide Number Placeholder 10"/>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11</a:t>
            </a:fld>
            <a:endParaRPr lang="en-US"/>
          </a:p>
        </p:txBody>
      </p:sp>
      <p:pic>
        <p:nvPicPr>
          <p:cNvPr id="16" name="Graphic 14" descr="Family with two children">
            <a:extLst>
              <a:ext uri="{FF2B5EF4-FFF2-40B4-BE49-F238E27FC236}">
                <a16:creationId xmlns:a16="http://schemas.microsoft.com/office/drawing/2014/main" id="{72F7913C-E619-41A6-867A-AF33F9B82E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2115542"/>
            <a:ext cx="2733722" cy="2733722"/>
          </a:xfrm>
          <a:prstGeom prst="rect">
            <a:avLst/>
          </a:prstGeom>
        </p:spPr>
      </p:pic>
    </p:spTree>
    <p:extLst>
      <p:ext uri="{BB962C8B-B14F-4D97-AF65-F5344CB8AC3E}">
        <p14:creationId xmlns:p14="http://schemas.microsoft.com/office/powerpoint/2010/main" val="1569190050"/>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131362"/>
            <a:ext cx="6457950" cy="1293028"/>
          </a:xfrm>
        </p:spPr>
        <p:txBody>
          <a:bodyPr>
            <a:normAutofit/>
          </a:bodyPr>
          <a:lstStyle/>
          <a:p>
            <a:r>
              <a:rPr lang="en-US" altLang="en-US" dirty="0"/>
              <a:t>Resident Commissioners</a:t>
            </a:r>
            <a:endParaRPr kumimoji="1" lang="en-US" b="1" kern="1200" dirty="0">
              <a:latin typeface="Arial" charset="0"/>
            </a:endParaRPr>
          </a:p>
        </p:txBody>
      </p:sp>
      <p:graphicFrame>
        <p:nvGraphicFramePr>
          <p:cNvPr id="19" name="Content Placeholder 2">
            <a:extLst>
              <a:ext uri="{FF2B5EF4-FFF2-40B4-BE49-F238E27FC236}">
                <a16:creationId xmlns:a16="http://schemas.microsoft.com/office/drawing/2014/main" id="{B703A7E9-9F04-4DCF-B062-3AEE6D0AC512}"/>
              </a:ext>
            </a:extLst>
          </p:cNvPr>
          <p:cNvGraphicFramePr>
            <a:graphicFrameLocks noGrp="1"/>
          </p:cNvGraphicFramePr>
          <p:nvPr>
            <p:ph idx="1"/>
            <p:extLst>
              <p:ext uri="{D42A27DB-BD31-4B8C-83A1-F6EECF244321}">
                <p14:modId xmlns:p14="http://schemas.microsoft.com/office/powerpoint/2010/main" val="168363550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9"/>
          <p:cNvSpPr>
            <a:spLocks noGrp="1"/>
          </p:cNvSpPr>
          <p:nvPr>
            <p:ph type="dt" sz="half" idx="10"/>
          </p:nvPr>
        </p:nvSpPr>
        <p:spPr>
          <a:xfrm>
            <a:off x="6446520" y="6356350"/>
            <a:ext cx="2183130" cy="365125"/>
          </a:xfrm>
        </p:spPr>
        <p:txBody>
          <a:bodyPr>
            <a:normAutofit/>
          </a:bodyPr>
          <a:lstStyle/>
          <a:p>
            <a:pPr>
              <a:spcAft>
                <a:spcPts val="600"/>
              </a:spcAft>
            </a:pPr>
            <a:fld id="{0CC74E2F-1384-499D-B1A8-63705C40F5E5}" type="datetime1">
              <a:rPr lang="en-US" smtClean="0"/>
              <a:pPr>
                <a:spcAft>
                  <a:spcPts val="600"/>
                </a:spcAft>
              </a:pPr>
              <a:t>9/16/2021</a:t>
            </a:fld>
            <a:endParaRPr lang="en-US"/>
          </a:p>
        </p:txBody>
      </p:sp>
      <p:sp>
        <p:nvSpPr>
          <p:cNvPr id="11" name="Slide Number Placeholder 10"/>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12</a:t>
            </a:fld>
            <a:endParaRPr lang="en-US"/>
          </a:p>
        </p:txBody>
      </p:sp>
    </p:spTree>
    <p:extLst>
      <p:ext uri="{BB962C8B-B14F-4D97-AF65-F5344CB8AC3E}">
        <p14:creationId xmlns:p14="http://schemas.microsoft.com/office/powerpoint/2010/main" val="3224124274"/>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dirty="0"/>
              <a:t>Removal of Commissioners</a:t>
            </a:r>
          </a:p>
        </p:txBody>
      </p:sp>
      <p:sp>
        <p:nvSpPr>
          <p:cNvPr id="3" name="Content Placeholder 2"/>
          <p:cNvSpPr>
            <a:spLocks noGrp="1"/>
          </p:cNvSpPr>
          <p:nvPr>
            <p:ph idx="1"/>
          </p:nvPr>
        </p:nvSpPr>
        <p:spPr>
          <a:xfrm>
            <a:off x="514350" y="2194559"/>
            <a:ext cx="4362450" cy="4024125"/>
          </a:xfrm>
        </p:spPr>
        <p:txBody>
          <a:bodyPr>
            <a:normAutofit/>
          </a:bodyPr>
          <a:lstStyle/>
          <a:p>
            <a:pPr>
              <a:buClr>
                <a:schemeClr val="tx1"/>
              </a:buClr>
            </a:pPr>
            <a:r>
              <a:rPr lang="en-US" sz="1700" dirty="0"/>
              <a:t>Who can remove a Commissioner?</a:t>
            </a:r>
          </a:p>
          <a:p>
            <a:pPr lvl="1">
              <a:buClr>
                <a:schemeClr val="tx1"/>
              </a:buClr>
              <a:buFont typeface="Courier New" panose="02070309020205020404" pitchFamily="49" charset="0"/>
              <a:buChar char="o"/>
            </a:pPr>
            <a:r>
              <a:rPr lang="en-US" sz="1700" dirty="0"/>
              <a:t>The appointing official (mayor, county board, or other governmental body under state law)</a:t>
            </a:r>
          </a:p>
          <a:p>
            <a:pPr marL="57150" lvl="1" indent="-285750">
              <a:buClr>
                <a:schemeClr val="tx1"/>
              </a:buClr>
              <a:buSzPct val="60000"/>
            </a:pPr>
            <a:r>
              <a:rPr lang="en-US" sz="1700" dirty="0"/>
              <a:t>Reasons for Removal:</a:t>
            </a:r>
          </a:p>
          <a:p>
            <a:pPr marL="797814" lvl="2" indent="-285750">
              <a:buClr>
                <a:schemeClr val="tx1"/>
              </a:buClr>
              <a:buSzPct val="60000"/>
            </a:pPr>
            <a:r>
              <a:rPr lang="en-US" sz="1700" dirty="0"/>
              <a:t>Inefficiency, neglect of duty, or misconduct in office</a:t>
            </a:r>
          </a:p>
          <a:p>
            <a:pPr marL="1255014" lvl="3" indent="-285750">
              <a:buClr>
                <a:schemeClr val="tx1"/>
              </a:buClr>
              <a:buSzPct val="60000"/>
            </a:pPr>
            <a:r>
              <a:rPr lang="en-US" sz="1700" dirty="0"/>
              <a:t>The commissioner must be given a copy of charges 10 days prior to hearing.</a:t>
            </a:r>
          </a:p>
          <a:p>
            <a:pPr marL="1255014" lvl="3" indent="-285750">
              <a:buClr>
                <a:schemeClr val="tx1"/>
              </a:buClr>
              <a:buSzPct val="60000"/>
            </a:pPr>
            <a:r>
              <a:rPr lang="en-US" sz="1700" dirty="0"/>
              <a:t>The commissioner must have an opportunity to defend</a:t>
            </a:r>
          </a:p>
          <a:p>
            <a:pPr marL="57150" lvl="3" indent="-285750">
              <a:buClr>
                <a:schemeClr val="tx1"/>
              </a:buClr>
              <a:buSzPct val="60000"/>
            </a:pPr>
            <a:r>
              <a:rPr lang="en-US" sz="1700" dirty="0"/>
              <a:t>Refer to </a:t>
            </a:r>
            <a:r>
              <a:rPr lang="en-US" altLang="en-US" sz="1700" dirty="0"/>
              <a:t>WI Statute 66.1201(8)</a:t>
            </a:r>
            <a:endParaRPr lang="en-US" sz="1700" dirty="0"/>
          </a:p>
          <a:p>
            <a:pPr marL="1255014" lvl="3" indent="-285750">
              <a:buClr>
                <a:schemeClr val="tx1"/>
              </a:buClr>
              <a:buSzPct val="60000"/>
            </a:pPr>
            <a:endParaRPr lang="en-US" sz="1700" dirty="0"/>
          </a:p>
          <a:p>
            <a:pPr marL="1255014" lvl="3" indent="-285750">
              <a:buClr>
                <a:schemeClr val="tx1"/>
              </a:buClr>
              <a:buSzPct val="60000"/>
            </a:pPr>
            <a:endParaRPr lang="en-US" sz="1700" dirty="0"/>
          </a:p>
          <a:p>
            <a:pPr marL="457200" lvl="2" indent="-285750">
              <a:buClr>
                <a:schemeClr val="tx1"/>
              </a:buClr>
              <a:buSzPct val="60000"/>
            </a:pPr>
            <a:endParaRPr lang="en-US" sz="1700" dirty="0"/>
          </a:p>
          <a:p>
            <a:pPr lvl="1">
              <a:buClr>
                <a:schemeClr val="tx1"/>
              </a:buClr>
            </a:pPr>
            <a:endParaRPr lang="en-US" sz="1700" dirty="0"/>
          </a:p>
        </p:txBody>
      </p:sp>
      <p:sp>
        <p:nvSpPr>
          <p:cNvPr id="9" name="Date Placeholder 8"/>
          <p:cNvSpPr>
            <a:spLocks noGrp="1"/>
          </p:cNvSpPr>
          <p:nvPr>
            <p:ph type="dt" sz="half" idx="10"/>
          </p:nvPr>
        </p:nvSpPr>
        <p:spPr>
          <a:xfrm>
            <a:off x="6446520" y="6356350"/>
            <a:ext cx="2183130" cy="365125"/>
          </a:xfrm>
        </p:spPr>
        <p:txBody>
          <a:bodyPr>
            <a:normAutofit/>
          </a:bodyPr>
          <a:lstStyle/>
          <a:p>
            <a:pPr>
              <a:spcAft>
                <a:spcPts val="600"/>
              </a:spcAft>
            </a:pPr>
            <a:fld id="{659E8C30-C744-42E2-A22A-2114103117EA}" type="datetime1">
              <a:rPr lang="en-US" smtClean="0"/>
              <a:pPr>
                <a:spcAft>
                  <a:spcPts val="600"/>
                </a:spcAft>
              </a:pPr>
              <a:t>9/16/2021</a:t>
            </a:fld>
            <a:endParaRPr lang="en-US"/>
          </a:p>
        </p:txBody>
      </p:sp>
      <p:sp>
        <p:nvSpPr>
          <p:cNvPr id="10" name="Slide Number Placeholder 9"/>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13</a:t>
            </a:fld>
            <a:endParaRPr lang="en-US"/>
          </a:p>
        </p:txBody>
      </p:sp>
      <p:pic>
        <p:nvPicPr>
          <p:cNvPr id="2056" name="Picture 8" descr="Four Ways to Remove a Board Member - Blue Avocado">
            <a:extLst>
              <a:ext uri="{FF2B5EF4-FFF2-40B4-BE49-F238E27FC236}">
                <a16:creationId xmlns:a16="http://schemas.microsoft.com/office/drawing/2014/main" id="{659BC739-64B7-4644-A5ED-A9B2BD96FC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38750" y="2950448"/>
            <a:ext cx="3390900" cy="2512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sz="half" idx="1"/>
          </p:nvPr>
        </p:nvSpPr>
        <p:spPr>
          <a:xfrm>
            <a:off x="727365" y="2019300"/>
            <a:ext cx="3581400" cy="3733800"/>
          </a:xfrm>
        </p:spPr>
        <p:txBody>
          <a:bodyPr/>
          <a:lstStyle/>
          <a:p>
            <a:pPr algn="ctr">
              <a:lnSpc>
                <a:spcPct val="90000"/>
              </a:lnSpc>
              <a:buFont typeface="Wingdings" pitchFamily="2" charset="2"/>
              <a:buNone/>
            </a:pPr>
            <a:r>
              <a:rPr lang="en-US" sz="3200" b="1" dirty="0"/>
              <a:t>The</a:t>
            </a:r>
          </a:p>
          <a:p>
            <a:pPr algn="ctr">
              <a:lnSpc>
                <a:spcPct val="90000"/>
              </a:lnSpc>
              <a:buFont typeface="Wingdings" pitchFamily="2" charset="2"/>
              <a:buNone/>
            </a:pPr>
            <a:r>
              <a:rPr lang="en-US" sz="3200" b="1" dirty="0"/>
              <a:t>Commissioner’s</a:t>
            </a:r>
          </a:p>
          <a:p>
            <a:pPr algn="ctr">
              <a:lnSpc>
                <a:spcPct val="90000"/>
              </a:lnSpc>
              <a:buFont typeface="Wingdings" pitchFamily="2" charset="2"/>
              <a:buNone/>
            </a:pPr>
            <a:r>
              <a:rPr lang="en-US" sz="3200" b="1" dirty="0"/>
              <a:t>Role</a:t>
            </a:r>
          </a:p>
        </p:txBody>
      </p:sp>
      <p:sp>
        <p:nvSpPr>
          <p:cNvPr id="46084" name="Rectangle 4"/>
          <p:cNvSpPr>
            <a:spLocks noGrp="1" noChangeArrowheads="1"/>
          </p:cNvSpPr>
          <p:nvPr>
            <p:ph sz="half" idx="2"/>
          </p:nvPr>
        </p:nvSpPr>
        <p:spPr>
          <a:xfrm>
            <a:off x="4572000" y="2209800"/>
            <a:ext cx="4343400" cy="4267200"/>
          </a:xfrm>
        </p:spPr>
        <p:txBody>
          <a:bodyPr vert="horz" lIns="91440" tIns="45720" rIns="91440" bIns="45720" rtlCol="0" anchor="t">
            <a:normAutofit/>
          </a:bodyPr>
          <a:lstStyle/>
          <a:p>
            <a:pPr marL="711200" indent="-711200">
              <a:lnSpc>
                <a:spcPct val="90000"/>
              </a:lnSpc>
              <a:buClr>
                <a:schemeClr val="tx1"/>
              </a:buClr>
              <a:buSzTx/>
              <a:buFont typeface="Wingdings" pitchFamily="2" charset="2"/>
              <a:buAutoNum type="romanUcPeriod"/>
            </a:pPr>
            <a:endParaRPr lang="en-US" dirty="0"/>
          </a:p>
          <a:p>
            <a:pPr marL="711200" indent="-711200">
              <a:lnSpc>
                <a:spcPct val="90000"/>
              </a:lnSpc>
              <a:buClr>
                <a:schemeClr val="tx1"/>
              </a:buClr>
              <a:buSzTx/>
              <a:buFont typeface="Wingdings" pitchFamily="2" charset="2"/>
              <a:buAutoNum type="romanUcPeriod"/>
            </a:pPr>
            <a:r>
              <a:rPr lang="en-US" dirty="0"/>
              <a:t>Duties &amp; Responsibilities</a:t>
            </a:r>
          </a:p>
          <a:p>
            <a:pPr marL="711200" indent="-711200">
              <a:buClr>
                <a:schemeClr val="tx1"/>
              </a:buClr>
              <a:buFont typeface="Wingdings" pitchFamily="2" charset="2"/>
              <a:buAutoNum type="romanUcPeriod"/>
            </a:pPr>
            <a:r>
              <a:rPr lang="en-US" dirty="0"/>
              <a:t>Unique Characteristics and  Expectations</a:t>
            </a:r>
          </a:p>
          <a:p>
            <a:pPr marL="711200" indent="-711200">
              <a:lnSpc>
                <a:spcPct val="90000"/>
              </a:lnSpc>
              <a:buClr>
                <a:schemeClr val="tx1"/>
              </a:buClr>
              <a:buSzTx/>
              <a:buFont typeface="Wingdings" pitchFamily="2" charset="2"/>
              <a:buAutoNum type="romanUcPeriod"/>
            </a:pPr>
            <a:r>
              <a:rPr lang="en-US" dirty="0"/>
              <a:t>Privileges and Liabilities</a:t>
            </a:r>
          </a:p>
          <a:p>
            <a:pPr marL="711200" indent="-711200">
              <a:lnSpc>
                <a:spcPct val="90000"/>
              </a:lnSpc>
              <a:buFont typeface="Wingdings" pitchFamily="2" charset="2"/>
              <a:buNone/>
            </a:pPr>
            <a:endParaRPr lang="en-US" dirty="0"/>
          </a:p>
        </p:txBody>
      </p:sp>
      <p:sp>
        <p:nvSpPr>
          <p:cNvPr id="18" name="Date Placeholder 17"/>
          <p:cNvSpPr>
            <a:spLocks noGrp="1"/>
          </p:cNvSpPr>
          <p:nvPr>
            <p:ph type="dt" sz="half" idx="10"/>
          </p:nvPr>
        </p:nvSpPr>
        <p:spPr/>
        <p:txBody>
          <a:bodyPr/>
          <a:lstStyle/>
          <a:p>
            <a:fld id="{97C6DA74-25BB-4846-BB0E-449AAEB5DF9E}" type="datetime1">
              <a:rPr lang="en-US" smtClean="0"/>
              <a:pPr/>
              <a:t>9/16/2021</a:t>
            </a:fld>
            <a:endParaRPr lang="en-US"/>
          </a:p>
        </p:txBody>
      </p:sp>
      <p:sp>
        <p:nvSpPr>
          <p:cNvPr id="19" name="Slide Number Placeholder 18"/>
          <p:cNvSpPr>
            <a:spLocks noGrp="1"/>
          </p:cNvSpPr>
          <p:nvPr>
            <p:ph type="sldNum" sz="quarter" idx="12"/>
          </p:nvPr>
        </p:nvSpPr>
        <p:spPr/>
        <p:txBody>
          <a:bodyPr/>
          <a:lstStyle/>
          <a:p>
            <a:fld id="{38304427-D980-4514-AF5B-87ECD7C1703A}" type="slidenum">
              <a:rPr lang="en-US" smtClean="0"/>
              <a:pPr/>
              <a:t>14</a:t>
            </a:fld>
            <a:endParaRPr lang="en-US"/>
          </a:p>
        </p:txBody>
      </p:sp>
      <p:sp>
        <p:nvSpPr>
          <p:cNvPr id="8" name="Oval 7"/>
          <p:cNvSpPr/>
          <p:nvPr/>
        </p:nvSpPr>
        <p:spPr bwMode="auto">
          <a:xfrm>
            <a:off x="228600" y="3657600"/>
            <a:ext cx="1676400" cy="762000"/>
          </a:xfrm>
          <a:prstGeom prst="ellipse">
            <a:avLst/>
          </a:prstGeom>
          <a:solidFill>
            <a:schemeClr val="bg1"/>
          </a:solidFill>
          <a:ln>
            <a:headEnd type="none" w="med" len="med"/>
            <a:tailEnd type="none" w="med" len="med"/>
          </a:ln>
        </p:spPr>
        <p:style>
          <a:lnRef idx="1">
            <a:schemeClr val="dk1"/>
          </a:lnRef>
          <a:fillRef idx="1001">
            <a:schemeClr val="dk2"/>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Stencil" pitchFamily="82" charset="0"/>
              </a:rPr>
              <a:t>BOARD</a:t>
            </a:r>
          </a:p>
        </p:txBody>
      </p:sp>
      <p:sp>
        <p:nvSpPr>
          <p:cNvPr id="9" name="Down Arrow 8"/>
          <p:cNvSpPr/>
          <p:nvPr/>
        </p:nvSpPr>
        <p:spPr bwMode="auto">
          <a:xfrm>
            <a:off x="2895600" y="5181600"/>
            <a:ext cx="304800" cy="304800"/>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Oval 9"/>
          <p:cNvSpPr/>
          <p:nvPr/>
        </p:nvSpPr>
        <p:spPr bwMode="auto">
          <a:xfrm>
            <a:off x="1600200" y="4572000"/>
            <a:ext cx="1371600" cy="609600"/>
          </a:xfrm>
          <a:prstGeom prst="ellipse">
            <a:avLst/>
          </a:prstGeom>
          <a:noFill/>
          <a:ln>
            <a:headEnd type="none" w="med" len="med"/>
            <a:tailEnd type="none" w="med" len="med"/>
          </a:ln>
        </p:spPr>
        <p:style>
          <a:lnRef idx="1">
            <a:schemeClr val="dk1"/>
          </a:lnRef>
          <a:fillRef idx="1003">
            <a:schemeClr val="dk2"/>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tencil" pitchFamily="82" charset="0"/>
              </a:rPr>
              <a:t>ED</a:t>
            </a:r>
          </a:p>
        </p:txBody>
      </p:sp>
      <p:sp>
        <p:nvSpPr>
          <p:cNvPr id="11" name="Oval 10"/>
          <p:cNvSpPr/>
          <p:nvPr/>
        </p:nvSpPr>
        <p:spPr bwMode="auto">
          <a:xfrm>
            <a:off x="2895600" y="5562600"/>
            <a:ext cx="1219200" cy="609600"/>
          </a:xfrm>
          <a:prstGeom prst="ellipse">
            <a:avLst/>
          </a:prstGeom>
          <a:noFill/>
          <a:ln>
            <a:headEnd type="none" w="med" len="med"/>
            <a:tailEnd type="none" w="med" len="med"/>
          </a:ln>
        </p:spPr>
        <p:style>
          <a:lnRef idx="1">
            <a:schemeClr val="dk1"/>
          </a:lnRef>
          <a:fillRef idx="1002">
            <a:schemeClr val="dk2"/>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tencil" pitchFamily="82" charset="0"/>
              </a:rPr>
              <a:t>Staff</a:t>
            </a:r>
          </a:p>
        </p:txBody>
      </p:sp>
      <p:sp>
        <p:nvSpPr>
          <p:cNvPr id="12" name="Down Arrow 11"/>
          <p:cNvSpPr/>
          <p:nvPr/>
        </p:nvSpPr>
        <p:spPr bwMode="auto">
          <a:xfrm>
            <a:off x="1905000" y="4191000"/>
            <a:ext cx="304800" cy="304800"/>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171700" y="764373"/>
            <a:ext cx="6457950" cy="1293028"/>
          </a:xfrm>
        </p:spPr>
        <p:txBody>
          <a:bodyPr>
            <a:normAutofit/>
          </a:bodyPr>
          <a:lstStyle/>
          <a:p>
            <a:r>
              <a:rPr lang="en-US" sz="3400" dirty="0"/>
              <a:t>The Commissioner’s Role: &amp; Responsibilities</a:t>
            </a:r>
          </a:p>
        </p:txBody>
      </p:sp>
      <p:graphicFrame>
        <p:nvGraphicFramePr>
          <p:cNvPr id="143391" name="Rectangle 3">
            <a:extLst>
              <a:ext uri="{FF2B5EF4-FFF2-40B4-BE49-F238E27FC236}">
                <a16:creationId xmlns:a16="http://schemas.microsoft.com/office/drawing/2014/main" id="{C0A14F36-1A10-4DAD-B092-E01FE17A54FE}"/>
              </a:ext>
            </a:extLst>
          </p:cNvPr>
          <p:cNvGraphicFramePr>
            <a:graphicFrameLocks noGrp="1"/>
          </p:cNvGraphicFramePr>
          <p:nvPr>
            <p:ph idx="1"/>
            <p:extLst>
              <p:ext uri="{D42A27DB-BD31-4B8C-83A1-F6EECF244321}">
                <p14:modId xmlns:p14="http://schemas.microsoft.com/office/powerpoint/2010/main" val="2328931176"/>
              </p:ext>
            </p:extLst>
          </p:nvPr>
        </p:nvGraphicFramePr>
        <p:xfrm>
          <a:off x="514350" y="2438401"/>
          <a:ext cx="8115300" cy="37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p:cNvSpPr>
            <a:spLocks noGrp="1"/>
          </p:cNvSpPr>
          <p:nvPr>
            <p:ph type="dt" sz="half" idx="10"/>
          </p:nvPr>
        </p:nvSpPr>
        <p:spPr>
          <a:xfrm>
            <a:off x="6446520" y="6356350"/>
            <a:ext cx="2183130" cy="365125"/>
          </a:xfrm>
        </p:spPr>
        <p:txBody>
          <a:bodyPr>
            <a:normAutofit/>
          </a:bodyPr>
          <a:lstStyle/>
          <a:p>
            <a:pPr>
              <a:spcAft>
                <a:spcPts val="600"/>
              </a:spcAft>
            </a:pPr>
            <a:fld id="{27B2FB08-9109-4A15-A3A9-952EC609CC2B}" type="datetime1">
              <a:rPr lang="en-US">
                <a:solidFill>
                  <a:schemeClr val="tx1"/>
                </a:solidFill>
              </a:rPr>
              <a:pPr>
                <a:spcAft>
                  <a:spcPts val="600"/>
                </a:spcAft>
              </a:pPr>
              <a:t>9/16/2021</a:t>
            </a:fld>
            <a:endParaRPr lang="en-US">
              <a:solidFill>
                <a:schemeClr val="tx1"/>
              </a:solidFill>
            </a:endParaRPr>
          </a:p>
        </p:txBody>
      </p:sp>
      <p:sp>
        <p:nvSpPr>
          <p:cNvPr id="12" name="Slide Number Placeholder 11"/>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a:solidFill>
                  <a:schemeClr val="bg1"/>
                </a:solidFill>
              </a:rPr>
              <a:pPr>
                <a:spcAft>
                  <a:spcPts val="600"/>
                </a:spcAft>
              </a:pPr>
              <a:t>15</a:t>
            </a:fld>
            <a:endParaRPr lang="en-US">
              <a:solidFill>
                <a:schemeClr val="bg1"/>
              </a:solidFill>
            </a:endParaRP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1026"/>
          <p:cNvSpPr>
            <a:spLocks noGrp="1" noChangeArrowheads="1"/>
          </p:cNvSpPr>
          <p:nvPr>
            <p:ph type="title"/>
          </p:nvPr>
        </p:nvSpPr>
        <p:spPr>
          <a:xfrm>
            <a:off x="2171700" y="764373"/>
            <a:ext cx="6457950" cy="1293028"/>
          </a:xfrm>
        </p:spPr>
        <p:txBody>
          <a:bodyPr>
            <a:normAutofit/>
          </a:bodyPr>
          <a:lstStyle/>
          <a:p>
            <a:pPr marL="1117600" indent="-1117600"/>
            <a:r>
              <a:rPr lang="en-US" sz="3100" dirty="0"/>
              <a:t>    The Commissioner’s Role:</a:t>
            </a:r>
            <a:br>
              <a:rPr lang="en-US" sz="3100" dirty="0"/>
            </a:br>
            <a:r>
              <a:rPr lang="en-US" sz="3100" dirty="0"/>
              <a:t>Duties &amp; Responsibilities </a:t>
            </a:r>
            <a:endParaRPr lang="en-US" sz="3100" b="1" dirty="0"/>
          </a:p>
        </p:txBody>
      </p:sp>
      <p:graphicFrame>
        <p:nvGraphicFramePr>
          <p:cNvPr id="194631" name="Rectangle 1027">
            <a:extLst>
              <a:ext uri="{FF2B5EF4-FFF2-40B4-BE49-F238E27FC236}">
                <a16:creationId xmlns:a16="http://schemas.microsoft.com/office/drawing/2014/main" id="{539A78BB-0225-463A-B41A-543BD3F79F81}"/>
              </a:ext>
            </a:extLst>
          </p:cNvPr>
          <p:cNvGraphicFramePr>
            <a:graphicFrameLocks noGrp="1"/>
          </p:cNvGraphicFramePr>
          <p:nvPr>
            <p:ph idx="1"/>
            <p:extLst>
              <p:ext uri="{D42A27DB-BD31-4B8C-83A1-F6EECF244321}">
                <p14:modId xmlns:p14="http://schemas.microsoft.com/office/powerpoint/2010/main" val="3751448489"/>
              </p:ext>
            </p:extLst>
          </p:nvPr>
        </p:nvGraphicFramePr>
        <p:xfrm>
          <a:off x="514350" y="2878138"/>
          <a:ext cx="8115300"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p:cNvSpPr>
            <a:spLocks noGrp="1"/>
          </p:cNvSpPr>
          <p:nvPr>
            <p:ph type="dt" sz="half" idx="10"/>
          </p:nvPr>
        </p:nvSpPr>
        <p:spPr>
          <a:xfrm>
            <a:off x="6446520" y="6356350"/>
            <a:ext cx="2183130" cy="365125"/>
          </a:xfrm>
        </p:spPr>
        <p:txBody>
          <a:bodyPr>
            <a:normAutofit/>
          </a:bodyPr>
          <a:lstStyle/>
          <a:p>
            <a:pPr>
              <a:spcAft>
                <a:spcPts val="600"/>
              </a:spcAft>
            </a:pPr>
            <a:fld id="{E4417211-53C0-41CC-B3E7-F25559E9101F}" type="datetime1">
              <a:rPr lang="en-US">
                <a:solidFill>
                  <a:schemeClr val="tx1"/>
                </a:solidFill>
              </a:rPr>
              <a:pPr>
                <a:spcAft>
                  <a:spcPts val="600"/>
                </a:spcAft>
              </a:pPr>
              <a:t>9/16/2021</a:t>
            </a:fld>
            <a:endParaRPr lang="en-US">
              <a:solidFill>
                <a:schemeClr val="tx1"/>
              </a:solidFill>
            </a:endParaRPr>
          </a:p>
        </p:txBody>
      </p:sp>
      <p:sp>
        <p:nvSpPr>
          <p:cNvPr id="12" name="Slide Number Placeholder 11"/>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a:solidFill>
                  <a:schemeClr val="bg1"/>
                </a:solidFill>
              </a:rPr>
              <a:pPr>
                <a:spcAft>
                  <a:spcPts val="600"/>
                </a:spcAft>
              </a:pPr>
              <a:t>16</a:t>
            </a:fld>
            <a:endParaRPr lang="en-US">
              <a:solidFill>
                <a:schemeClr val="bg1"/>
              </a:solidFill>
            </a:endParaRP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505200" y="764373"/>
            <a:ext cx="5124450" cy="1293028"/>
          </a:xfrm>
        </p:spPr>
        <p:txBody>
          <a:bodyPr>
            <a:normAutofit/>
          </a:bodyPr>
          <a:lstStyle/>
          <a:p>
            <a:r>
              <a:rPr lang="en-US" sz="2800" dirty="0"/>
              <a:t>The Commissioner’s Role:</a:t>
            </a:r>
            <a:br>
              <a:rPr lang="en-US" sz="2800" dirty="0"/>
            </a:br>
            <a:r>
              <a:rPr lang="en-US" sz="2800" dirty="0"/>
              <a:t>Unique Characteristics and Expectations</a:t>
            </a:r>
            <a:endParaRPr lang="en-US" sz="2800" b="1" dirty="0"/>
          </a:p>
        </p:txBody>
      </p:sp>
      <p:sp>
        <p:nvSpPr>
          <p:cNvPr id="47130" name="Rectangle 3"/>
          <p:cNvSpPr>
            <a:spLocks noGrp="1" noChangeArrowheads="1"/>
          </p:cNvSpPr>
          <p:nvPr>
            <p:ph idx="1"/>
          </p:nvPr>
        </p:nvSpPr>
        <p:spPr>
          <a:xfrm>
            <a:off x="3505200" y="2194560"/>
            <a:ext cx="5124450" cy="4024125"/>
          </a:xfrm>
        </p:spPr>
        <p:txBody>
          <a:bodyPr>
            <a:normAutofit/>
          </a:bodyPr>
          <a:lstStyle/>
          <a:p>
            <a:pPr>
              <a:buFont typeface="Wingdings" pitchFamily="2" charset="2"/>
              <a:buNone/>
            </a:pPr>
            <a:r>
              <a:rPr lang="en-US" sz="1300" dirty="0"/>
              <a:t>The Board of Commissioners is unique because it:</a:t>
            </a:r>
          </a:p>
          <a:p>
            <a:pPr lvl="1">
              <a:buClr>
                <a:srgbClr val="FF0000"/>
              </a:buClr>
            </a:pPr>
            <a:r>
              <a:rPr lang="en-US" sz="1300" dirty="0"/>
              <a:t>Performs a community service</a:t>
            </a:r>
          </a:p>
          <a:p>
            <a:pPr lvl="1">
              <a:buClr>
                <a:srgbClr val="FF0000"/>
              </a:buClr>
            </a:pPr>
            <a:r>
              <a:rPr lang="en-US" sz="1300" dirty="0"/>
              <a:t>Serves without compensation </a:t>
            </a:r>
          </a:p>
          <a:p>
            <a:pPr lvl="1">
              <a:buClr>
                <a:srgbClr val="FF0000"/>
              </a:buClr>
            </a:pPr>
            <a:r>
              <a:rPr lang="en-US" sz="1300" dirty="0"/>
              <a:t>Is responsible for a real estate business, specifically “Property Management” if operating Low Rent Public Housing and ensuring Housing Quality Standards (HQS) are met if working with HCV landlords</a:t>
            </a:r>
          </a:p>
          <a:p>
            <a:pPr>
              <a:buFont typeface="Wingdings" pitchFamily="2" charset="2"/>
              <a:buNone/>
            </a:pPr>
            <a:r>
              <a:rPr lang="en-US" sz="1300" dirty="0"/>
              <a:t>Commissioners are to: </a:t>
            </a:r>
          </a:p>
          <a:p>
            <a:pPr lvl="1">
              <a:buClr>
                <a:srgbClr val="FF0000"/>
              </a:buClr>
            </a:pPr>
            <a:r>
              <a:rPr lang="en-US" sz="1300" dirty="0"/>
              <a:t>Be honest and ethical</a:t>
            </a:r>
          </a:p>
          <a:p>
            <a:pPr lvl="1">
              <a:buClr>
                <a:srgbClr val="FF0000"/>
              </a:buClr>
            </a:pPr>
            <a:r>
              <a:rPr lang="en-US" sz="1300" dirty="0"/>
              <a:t>Be conscientious, hard working and effective</a:t>
            </a:r>
          </a:p>
          <a:p>
            <a:pPr lvl="1">
              <a:buClr>
                <a:srgbClr val="FF0000"/>
              </a:buClr>
            </a:pPr>
            <a:r>
              <a:rPr lang="en-US" sz="1300" dirty="0"/>
              <a:t>Think business-like—make sound business decisions</a:t>
            </a:r>
          </a:p>
          <a:p>
            <a:pPr lvl="1">
              <a:buClr>
                <a:srgbClr val="FF0000"/>
              </a:buClr>
            </a:pPr>
            <a:r>
              <a:rPr lang="en-US" sz="1300" dirty="0"/>
              <a:t>Act responsibly</a:t>
            </a:r>
          </a:p>
          <a:p>
            <a:pPr lvl="1">
              <a:buClr>
                <a:srgbClr val="FF0000"/>
              </a:buClr>
            </a:pPr>
            <a:r>
              <a:rPr lang="en-US" sz="1300" dirty="0"/>
              <a:t>Be financially responsible</a:t>
            </a:r>
          </a:p>
          <a:p>
            <a:pPr lvl="1">
              <a:buClr>
                <a:srgbClr val="FF0000"/>
              </a:buClr>
            </a:pPr>
            <a:r>
              <a:rPr lang="en-US" sz="1300" dirty="0"/>
              <a:t>Provide decent, safe, and sanitary housing</a:t>
            </a:r>
          </a:p>
          <a:p>
            <a:pPr lvl="1">
              <a:buClr>
                <a:srgbClr val="FF0000"/>
              </a:buClr>
            </a:pPr>
            <a:r>
              <a:rPr lang="en-US" sz="1300" dirty="0"/>
              <a:t>Stay informed!</a:t>
            </a:r>
          </a:p>
          <a:p>
            <a:pPr marL="457200" lvl="1" indent="0">
              <a:buClr>
                <a:srgbClr val="FF0000"/>
              </a:buClr>
              <a:buNone/>
            </a:pPr>
            <a:endParaRPr lang="en-US" sz="1300" dirty="0"/>
          </a:p>
        </p:txBody>
      </p:sp>
      <p:sp>
        <p:nvSpPr>
          <p:cNvPr id="11" name="Date Placeholder 10"/>
          <p:cNvSpPr>
            <a:spLocks noGrp="1"/>
          </p:cNvSpPr>
          <p:nvPr>
            <p:ph type="dt" sz="half" idx="10"/>
          </p:nvPr>
        </p:nvSpPr>
        <p:spPr>
          <a:xfrm>
            <a:off x="6446520" y="6356350"/>
            <a:ext cx="2183130" cy="365125"/>
          </a:xfrm>
        </p:spPr>
        <p:txBody>
          <a:bodyPr>
            <a:normAutofit/>
          </a:bodyPr>
          <a:lstStyle/>
          <a:p>
            <a:pPr>
              <a:spcAft>
                <a:spcPts val="600"/>
              </a:spcAft>
            </a:pPr>
            <a:fld id="{2764F94A-B0F1-4EF7-9AEE-DAF21BD2C6F5}" type="datetime1">
              <a:rPr lang="en-US" smtClean="0"/>
              <a:pPr>
                <a:spcAft>
                  <a:spcPts val="600"/>
                </a:spcAft>
              </a:pPr>
              <a:t>9/16/2021</a:t>
            </a:fld>
            <a:endParaRPr lang="en-US"/>
          </a:p>
        </p:txBody>
      </p:sp>
      <p:sp>
        <p:nvSpPr>
          <p:cNvPr id="12" name="Slide Number Placeholder 11"/>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17</a:t>
            </a:fld>
            <a:endParaRPr lang="en-US"/>
          </a:p>
        </p:txBody>
      </p:sp>
      <p:pic>
        <p:nvPicPr>
          <p:cNvPr id="47129" name="Graphic 70" descr="Meeting">
            <a:extLst>
              <a:ext uri="{FF2B5EF4-FFF2-40B4-BE49-F238E27FC236}">
                <a16:creationId xmlns:a16="http://schemas.microsoft.com/office/drawing/2014/main" id="{8C035D6E-BDFE-4A52-A891-DD7FB7821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1291404"/>
            <a:ext cx="3055994" cy="3055994"/>
          </a:xfrm>
          <a:prstGeom prst="rect">
            <a:avLst/>
          </a:prstGeom>
        </p:spPr>
      </p:pic>
      <p:pic>
        <p:nvPicPr>
          <p:cNvPr id="4098" name="Picture 2" descr="Confidentiality and its Exceptions | Society for the Advancement of  Psychotherapy">
            <a:extLst>
              <a:ext uri="{FF2B5EF4-FFF2-40B4-BE49-F238E27FC236}">
                <a16:creationId xmlns:a16="http://schemas.microsoft.com/office/drawing/2014/main" id="{50AA8FA8-59D4-4A29-ACCC-F7179ACEE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0386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999460"/>
            <a:ext cx="7772399" cy="838200"/>
          </a:xfrm>
        </p:spPr>
        <p:txBody>
          <a:bodyPr>
            <a:normAutofit fontScale="90000"/>
          </a:bodyPr>
          <a:lstStyle/>
          <a:p>
            <a:pPr algn="ctr"/>
            <a:r>
              <a:rPr lang="en-US" dirty="0">
                <a:solidFill>
                  <a:schemeClr val="tx1"/>
                </a:solidFill>
              </a:rPr>
              <a:t>The Commissioner’s Role:</a:t>
            </a:r>
            <a:br>
              <a:rPr lang="en-US" sz="2800" dirty="0">
                <a:solidFill>
                  <a:schemeClr val="tx1"/>
                </a:solidFill>
              </a:rPr>
            </a:br>
            <a:r>
              <a:rPr lang="en-US" sz="3200" dirty="0">
                <a:solidFill>
                  <a:schemeClr val="tx1"/>
                </a:solidFill>
              </a:rPr>
              <a:t>Unique Character and Expectations</a:t>
            </a:r>
            <a:endParaRPr lang="en-US" sz="3200" b="1" dirty="0">
              <a:solidFill>
                <a:schemeClr val="tx1"/>
              </a:solidFill>
            </a:endParaRPr>
          </a:p>
        </p:txBody>
      </p:sp>
      <p:sp>
        <p:nvSpPr>
          <p:cNvPr id="128003" name="Rectangle 3"/>
          <p:cNvSpPr>
            <a:spLocks noGrp="1" noChangeArrowheads="1"/>
          </p:cNvSpPr>
          <p:nvPr>
            <p:ph idx="1"/>
          </p:nvPr>
        </p:nvSpPr>
        <p:spPr>
          <a:xfrm>
            <a:off x="594360" y="2117521"/>
            <a:ext cx="7772400" cy="4572000"/>
          </a:xfrm>
        </p:spPr>
        <p:txBody>
          <a:bodyPr>
            <a:noAutofit/>
          </a:bodyPr>
          <a:lstStyle/>
          <a:p>
            <a:r>
              <a:rPr lang="en-US" sz="1800" dirty="0">
                <a:solidFill>
                  <a:schemeClr val="tx2"/>
                </a:solidFill>
              </a:rPr>
              <a:t>Commissioners should know the federal, state, and local laws, as well as the federal regulations that guide the PHA’s programs. These statutes and regulations are the foundation of the consolidated </a:t>
            </a:r>
            <a:r>
              <a:rPr lang="en-US" sz="1800" b="1" dirty="0">
                <a:solidFill>
                  <a:schemeClr val="tx2"/>
                </a:solidFill>
              </a:rPr>
              <a:t>Annual Contributions Contract (ACC).</a:t>
            </a:r>
          </a:p>
          <a:p>
            <a:r>
              <a:rPr lang="en-US" sz="1800" dirty="0"/>
              <a:t>The </a:t>
            </a:r>
            <a:r>
              <a:rPr lang="en-US" sz="1800" b="1" dirty="0"/>
              <a:t>Annual Contributions Contract (ACC) </a:t>
            </a:r>
            <a:r>
              <a:rPr lang="en-US" sz="1800" dirty="0"/>
              <a:t>is a contract between HUD and the PHA that denotes all PHA contractual obligations with HUD and remedies for breaches of contract.  Failure to carryout these obligations may result in HUD declaring a default of its contract with the agency.</a:t>
            </a:r>
          </a:p>
          <a:p>
            <a:r>
              <a:rPr lang="en-US" altLang="en-US" sz="1800" dirty="0"/>
              <a:t>Mechanism through which the PHA receives funding</a:t>
            </a:r>
          </a:p>
          <a:p>
            <a:r>
              <a:rPr lang="en-US" altLang="en-US" sz="1800" dirty="0"/>
              <a:t>ACC term extends each year funds are accepted</a:t>
            </a:r>
          </a:p>
          <a:p>
            <a:endParaRPr lang="en-US" altLang="en-US" sz="1800" dirty="0"/>
          </a:p>
          <a:p>
            <a:pPr marL="457200" lvl="1" indent="0">
              <a:lnSpc>
                <a:spcPct val="90000"/>
              </a:lnSpc>
              <a:buClr>
                <a:schemeClr val="tx1"/>
              </a:buClr>
              <a:buNone/>
            </a:pPr>
            <a:endParaRPr lang="en-US" sz="1500" dirty="0"/>
          </a:p>
        </p:txBody>
      </p:sp>
      <p:sp>
        <p:nvSpPr>
          <p:cNvPr id="11" name="Date Placeholder 10"/>
          <p:cNvSpPr>
            <a:spLocks noGrp="1"/>
          </p:cNvSpPr>
          <p:nvPr>
            <p:ph type="dt" sz="half" idx="10"/>
          </p:nvPr>
        </p:nvSpPr>
        <p:spPr/>
        <p:txBody>
          <a:bodyPr/>
          <a:lstStyle/>
          <a:p>
            <a:fld id="{3B63C494-7B0C-4DF3-AA67-3E28FB1A2AEB}"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18</a:t>
            </a:fld>
            <a:endParaRPr lang="en-US" dirty="0"/>
          </a:p>
        </p:txBody>
      </p:sp>
      <p:pic>
        <p:nvPicPr>
          <p:cNvPr id="6" name="Picture 6" descr="C:\Documents and Settings\H15721\Local Settings\Temporary Internet Files\Content.IE5\B6S00KCP\MC900297161[1].wmf">
            <a:extLst>
              <a:ext uri="{FF2B5EF4-FFF2-40B4-BE49-F238E27FC236}">
                <a16:creationId xmlns:a16="http://schemas.microsoft.com/office/drawing/2014/main" id="{83A60791-9517-4680-B859-CA9E9116E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127" y="4437934"/>
            <a:ext cx="1814513"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36CEC05-E8EA-402B-AAE5-246C1F282CF9}"/>
              </a:ext>
            </a:extLst>
          </p:cNvPr>
          <p:cNvSpPr>
            <a:spLocks noGrp="1"/>
          </p:cNvSpPr>
          <p:nvPr>
            <p:ph type="title"/>
          </p:nvPr>
        </p:nvSpPr>
        <p:spPr>
          <a:xfrm>
            <a:off x="457200" y="936138"/>
            <a:ext cx="8229600" cy="762000"/>
          </a:xfrm>
        </p:spPr>
        <p:txBody>
          <a:bodyPr/>
          <a:lstStyle/>
          <a:p>
            <a:pPr algn="ctr" eaLnBrk="1" hangingPunct="1"/>
            <a:r>
              <a:rPr lang="en-US" altLang="en-US" dirty="0">
                <a:ea typeface="Batang" panose="02030600000101010101" pitchFamily="18" charset="-127"/>
              </a:rPr>
              <a:t>Remedies under the ACC</a:t>
            </a:r>
          </a:p>
        </p:txBody>
      </p:sp>
      <p:sp>
        <p:nvSpPr>
          <p:cNvPr id="78854" name="Content Placeholder 2">
            <a:extLst>
              <a:ext uri="{FF2B5EF4-FFF2-40B4-BE49-F238E27FC236}">
                <a16:creationId xmlns:a16="http://schemas.microsoft.com/office/drawing/2014/main" id="{7608EA95-EFE7-4D38-80CC-63D5B184F774}"/>
              </a:ext>
            </a:extLst>
          </p:cNvPr>
          <p:cNvSpPr>
            <a:spLocks noGrp="1"/>
          </p:cNvSpPr>
          <p:nvPr>
            <p:ph sz="half" idx="1"/>
          </p:nvPr>
        </p:nvSpPr>
        <p:spPr>
          <a:xfrm>
            <a:off x="793955" y="4241799"/>
            <a:ext cx="4038600" cy="3505200"/>
          </a:xfrm>
        </p:spPr>
        <p:txBody>
          <a:bodyPr>
            <a:normAutofit fontScale="85000" lnSpcReduction="10000"/>
          </a:bodyPr>
          <a:lstStyle/>
          <a:p>
            <a:pPr marL="754063" lvl="1" indent="-342900" eaLnBrk="1" hangingPunct="1">
              <a:lnSpc>
                <a:spcPct val="120000"/>
              </a:lnSpc>
              <a:buFont typeface="Courier New" panose="02070309020205020404" pitchFamily="49" charset="0"/>
              <a:buChar char="o"/>
            </a:pPr>
            <a:r>
              <a:rPr lang="en-US" altLang="en-US" dirty="0">
                <a:solidFill>
                  <a:schemeClr val="tx1"/>
                </a:solidFill>
              </a:rPr>
              <a:t>consolidation</a:t>
            </a: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r>
              <a:rPr lang="en-US" altLang="en-US" dirty="0">
                <a:solidFill>
                  <a:schemeClr val="tx1"/>
                </a:solidFill>
              </a:rPr>
              <a:t>consortia/joint venture</a:t>
            </a: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r>
              <a:rPr lang="en-US" altLang="en-US" dirty="0">
                <a:solidFill>
                  <a:schemeClr val="tx1"/>
                </a:solidFill>
              </a:rPr>
              <a:t>contracting of operational activities</a:t>
            </a: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r>
              <a:rPr lang="en-US" altLang="en-US" dirty="0">
                <a:solidFill>
                  <a:schemeClr val="tx1"/>
                </a:solidFill>
              </a:rPr>
              <a:t>Cooperative Endeavor Agreement</a:t>
            </a:r>
          </a:p>
          <a:p>
            <a:pPr marL="754063" lvl="1" indent="-342900">
              <a:lnSpc>
                <a:spcPct val="120000"/>
              </a:lnSpc>
              <a:buFont typeface="Courier New" panose="02070309020205020404" pitchFamily="49" charset="0"/>
              <a:buChar char="o"/>
            </a:pP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endParaRPr lang="en-US" altLang="en-US" sz="2000" dirty="0">
              <a:solidFill>
                <a:schemeClr val="tx1"/>
              </a:solidFill>
            </a:endParaRPr>
          </a:p>
          <a:p>
            <a:pPr marL="754063" lvl="1" indent="-342900" eaLnBrk="1" hangingPunct="1">
              <a:lnSpc>
                <a:spcPct val="120000"/>
              </a:lnSpc>
              <a:buFont typeface="Arial" panose="020B0604020202020204" pitchFamily="34" charset="0"/>
              <a:buChar char="•"/>
            </a:pPr>
            <a:endParaRPr lang="en-US" altLang="en-US" sz="2000" dirty="0">
              <a:solidFill>
                <a:schemeClr val="tx1"/>
              </a:solidFill>
            </a:endParaRPr>
          </a:p>
          <a:p>
            <a:pPr eaLnBrk="1" hangingPunct="1">
              <a:lnSpc>
                <a:spcPct val="120000"/>
              </a:lnSpc>
              <a:buFont typeface="Georgia" panose="02040502050405020303" pitchFamily="18" charset="0"/>
              <a:buNone/>
            </a:pPr>
            <a:endParaRPr lang="en-US" altLang="en-US" dirty="0"/>
          </a:p>
          <a:p>
            <a:pPr eaLnBrk="1" hangingPunct="1">
              <a:lnSpc>
                <a:spcPct val="120000"/>
              </a:lnSpc>
            </a:pPr>
            <a:endParaRPr lang="en-US" altLang="en-US" dirty="0"/>
          </a:p>
          <a:p>
            <a:pPr eaLnBrk="1" hangingPunct="1">
              <a:lnSpc>
                <a:spcPct val="120000"/>
              </a:lnSpc>
            </a:pPr>
            <a:endParaRPr lang="en-US" altLang="en-US" dirty="0"/>
          </a:p>
          <a:p>
            <a:pPr marL="754063" lvl="1" indent="-342900" eaLnBrk="1" hangingPunct="1">
              <a:lnSpc>
                <a:spcPct val="120000"/>
              </a:lnSpc>
              <a:buFont typeface="Georgia" panose="02040502050405020303" pitchFamily="18" charset="0"/>
              <a:buNone/>
            </a:pPr>
            <a:endParaRPr lang="en-US" altLang="en-US" sz="2000" dirty="0">
              <a:solidFill>
                <a:schemeClr val="tx2"/>
              </a:solidFill>
            </a:endParaRPr>
          </a:p>
          <a:p>
            <a:pPr eaLnBrk="1" hangingPunct="1">
              <a:lnSpc>
                <a:spcPct val="120000"/>
              </a:lnSpc>
            </a:pPr>
            <a:endParaRPr lang="en-US" altLang="en-US" dirty="0"/>
          </a:p>
        </p:txBody>
      </p:sp>
      <p:sp>
        <p:nvSpPr>
          <p:cNvPr id="78853" name="Content Placeholder 4">
            <a:extLst>
              <a:ext uri="{FF2B5EF4-FFF2-40B4-BE49-F238E27FC236}">
                <a16:creationId xmlns:a16="http://schemas.microsoft.com/office/drawing/2014/main" id="{2468617F-FE1E-4F20-8E25-33495C1A153C}"/>
              </a:ext>
            </a:extLst>
          </p:cNvPr>
          <p:cNvSpPr>
            <a:spLocks noGrp="1"/>
          </p:cNvSpPr>
          <p:nvPr>
            <p:ph sz="half" idx="2"/>
          </p:nvPr>
        </p:nvSpPr>
        <p:spPr>
          <a:xfrm>
            <a:off x="4267200" y="4236063"/>
            <a:ext cx="4038600" cy="2508250"/>
          </a:xfrm>
        </p:spPr>
        <p:txBody>
          <a:bodyPr>
            <a:normAutofit fontScale="85000" lnSpcReduction="10000"/>
          </a:bodyPr>
          <a:lstStyle/>
          <a:p>
            <a:pPr marL="754063" lvl="1" indent="-342900" eaLnBrk="1" hangingPunct="1">
              <a:lnSpc>
                <a:spcPct val="120000"/>
              </a:lnSpc>
              <a:buFont typeface="Courier New" panose="02070309020205020404" pitchFamily="49" charset="0"/>
              <a:buChar char="o"/>
            </a:pPr>
            <a:r>
              <a:rPr lang="en-US" altLang="en-US" dirty="0">
                <a:solidFill>
                  <a:schemeClr val="tx1"/>
                </a:solidFill>
              </a:rPr>
              <a:t>limited denial of participation </a:t>
            </a: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r>
              <a:rPr lang="en-US" altLang="en-US" dirty="0">
                <a:solidFill>
                  <a:schemeClr val="tx1"/>
                </a:solidFill>
              </a:rPr>
              <a:t>suspension or debarment of Board or staff</a:t>
            </a: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r>
              <a:rPr lang="en-US" altLang="en-US" dirty="0">
                <a:solidFill>
                  <a:schemeClr val="tx1"/>
                </a:solidFill>
              </a:rPr>
              <a:t>taking of possession and control of project(s) by HUD</a:t>
            </a:r>
            <a:endParaRPr lang="en-US" altLang="en-US" sz="1500" dirty="0">
              <a:solidFill>
                <a:schemeClr val="tx1"/>
              </a:solidFill>
            </a:endParaRPr>
          </a:p>
          <a:p>
            <a:pPr marL="754063" lvl="1" indent="-342900" eaLnBrk="1" hangingPunct="1">
              <a:lnSpc>
                <a:spcPct val="120000"/>
              </a:lnSpc>
              <a:buFont typeface="Courier New" panose="02070309020205020404" pitchFamily="49" charset="0"/>
              <a:buChar char="o"/>
            </a:pPr>
            <a:r>
              <a:rPr lang="en-US" altLang="en-US" dirty="0">
                <a:solidFill>
                  <a:schemeClr val="tx1"/>
                </a:solidFill>
              </a:rPr>
              <a:t>receivership</a:t>
            </a:r>
          </a:p>
          <a:p>
            <a:endParaRPr lang="en-US" altLang="en-US" dirty="0"/>
          </a:p>
        </p:txBody>
      </p:sp>
      <p:sp>
        <p:nvSpPr>
          <p:cNvPr id="78851" name="Slide Number Placeholder 3">
            <a:extLst>
              <a:ext uri="{FF2B5EF4-FFF2-40B4-BE49-F238E27FC236}">
                <a16:creationId xmlns:a16="http://schemas.microsoft.com/office/drawing/2014/main" id="{DA1F2A56-664E-4F87-9F6C-C5786FDEE7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DA27DCF-D285-4DC1-A8E9-191FBAF60EED}" type="slidenum">
              <a:rPr lang="en-US" altLang="en-US" sz="1800" smtClean="0">
                <a:solidFill>
                  <a:srgbClr val="FFFFFF"/>
                </a:solidFill>
                <a:latin typeface="Arial" panose="020B0604020202020204" pitchFamily="34" charset="0"/>
              </a:rPr>
              <a:pPr>
                <a:spcBef>
                  <a:spcPct val="0"/>
                </a:spcBef>
                <a:buClrTx/>
                <a:buFontTx/>
                <a:buNone/>
              </a:pPr>
              <a:t>19</a:t>
            </a:fld>
            <a:endParaRPr lang="en-US" altLang="en-US" sz="1800">
              <a:solidFill>
                <a:srgbClr val="FFFFFF"/>
              </a:solidFill>
              <a:latin typeface="Arial" panose="020B0604020202020204" pitchFamily="34" charset="0"/>
            </a:endParaRPr>
          </a:p>
        </p:txBody>
      </p:sp>
      <p:sp>
        <p:nvSpPr>
          <p:cNvPr id="24580" name="TextBox 5">
            <a:extLst>
              <a:ext uri="{FF2B5EF4-FFF2-40B4-BE49-F238E27FC236}">
                <a16:creationId xmlns:a16="http://schemas.microsoft.com/office/drawing/2014/main" id="{CEB4B159-DC72-4C11-B164-D7D125A22F48}"/>
              </a:ext>
            </a:extLst>
          </p:cNvPr>
          <p:cNvSpPr txBox="1">
            <a:spLocks noChangeArrowheads="1"/>
          </p:cNvSpPr>
          <p:nvPr/>
        </p:nvSpPr>
        <p:spPr bwMode="auto">
          <a:xfrm>
            <a:off x="381000" y="1743076"/>
            <a:ext cx="79248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54063"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lvl="1" eaLnBrk="1" hangingPunct="1">
              <a:lnSpc>
                <a:spcPct val="80000"/>
              </a:lnSpc>
              <a:defRPr/>
            </a:pPr>
            <a:r>
              <a:rPr lang="en-US" sz="2200" b="1" dirty="0">
                <a:latin typeface="+mn-lt"/>
              </a:rPr>
              <a:t>Include but are not limited to:</a:t>
            </a:r>
          </a:p>
          <a:p>
            <a:pPr lvl="1" eaLnBrk="1" hangingPunct="1">
              <a:lnSpc>
                <a:spcPct val="80000"/>
              </a:lnSpc>
              <a:defRPr/>
            </a:pPr>
            <a:endParaRPr lang="en-US" sz="1000" b="1" dirty="0">
              <a:latin typeface="+mn-lt"/>
            </a:endParaRPr>
          </a:p>
          <a:p>
            <a:pPr lvl="1" eaLnBrk="1" hangingPunct="1">
              <a:lnSpc>
                <a:spcPct val="80000"/>
              </a:lnSpc>
              <a:buFont typeface="Arial" pitchFamily="34" charset="0"/>
              <a:buChar char="•"/>
              <a:defRPr/>
            </a:pPr>
            <a:r>
              <a:rPr lang="en-US" sz="2200" dirty="0">
                <a:latin typeface="+mn-lt"/>
              </a:rPr>
              <a:t>A reduction in the amount of the HUD payment for any funding increment</a:t>
            </a:r>
          </a:p>
          <a:p>
            <a:pPr lvl="1" eaLnBrk="1" hangingPunct="1">
              <a:lnSpc>
                <a:spcPct val="80000"/>
              </a:lnSpc>
              <a:defRPr/>
            </a:pPr>
            <a:endParaRPr lang="en-US" sz="2200" dirty="0">
              <a:latin typeface="+mn-lt"/>
            </a:endParaRPr>
          </a:p>
          <a:p>
            <a:pPr lvl="1" eaLnBrk="1" hangingPunct="1">
              <a:lnSpc>
                <a:spcPct val="80000"/>
              </a:lnSpc>
              <a:buFont typeface="Arial" pitchFamily="34" charset="0"/>
              <a:buChar char="•"/>
              <a:defRPr/>
            </a:pPr>
            <a:r>
              <a:rPr lang="en-US" sz="2200" dirty="0">
                <a:latin typeface="+mn-lt"/>
              </a:rPr>
              <a:t>A reduction in the contract authority or budget authority for any funding increment</a:t>
            </a:r>
          </a:p>
          <a:p>
            <a:pPr lvl="1" eaLnBrk="1" hangingPunct="1">
              <a:lnSpc>
                <a:spcPct val="80000"/>
              </a:lnSpc>
              <a:defRPr/>
            </a:pPr>
            <a:endParaRPr lang="en-US" sz="2200" dirty="0">
              <a:latin typeface="+mn-lt"/>
            </a:endParaRPr>
          </a:p>
          <a:p>
            <a:pPr lvl="1" eaLnBrk="1" hangingPunct="1">
              <a:lnSpc>
                <a:spcPct val="80000"/>
              </a:lnSpc>
              <a:defRPr/>
            </a:pPr>
            <a:endParaRPr lang="en-US" sz="1000" dirty="0">
              <a:latin typeface="+mn-lt"/>
            </a:endParaRPr>
          </a:p>
          <a:p>
            <a:pPr lvl="1" eaLnBrk="1" hangingPunct="1">
              <a:lnSpc>
                <a:spcPct val="80000"/>
              </a:lnSpc>
              <a:buFont typeface="Arial" pitchFamily="34" charset="0"/>
              <a:buChar char="•"/>
              <a:defRPr/>
            </a:pPr>
            <a:r>
              <a:rPr lang="en-US" sz="2200" dirty="0">
                <a:latin typeface="+mn-lt"/>
              </a:rPr>
              <a:t>Other available remedies include</a:t>
            </a:r>
            <a:r>
              <a:rPr lang="en-US" sz="2200" dirty="0"/>
              <a:t>:</a:t>
            </a:r>
          </a:p>
          <a:p>
            <a:pPr lvl="1" eaLnBrk="1" hangingPunct="1">
              <a:lnSpc>
                <a:spcPct val="80000"/>
              </a:lnSpc>
              <a:defRPr/>
            </a:pPr>
            <a:endParaRPr lang="en-US" sz="2200" dirty="0"/>
          </a:p>
          <a:p>
            <a:pPr lvl="1" eaLnBrk="1" hangingPunct="1">
              <a:lnSpc>
                <a:spcPct val="80000"/>
              </a:lnSpc>
              <a:defRPr/>
            </a:pPr>
            <a:endParaRPr lang="en-US" sz="2200" dirty="0"/>
          </a:p>
          <a:p>
            <a:pPr lvl="1" eaLnBrk="1" hangingPunct="1">
              <a:lnSpc>
                <a:spcPct val="80000"/>
              </a:lnSpc>
              <a:defRPr/>
            </a:pPr>
            <a:endParaRPr lang="en-US" dirty="0"/>
          </a:p>
          <a:p>
            <a:pPr eaLnBrk="1" hangingPunct="1">
              <a:defRPr/>
            </a:pP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ectangle 11">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13">
            <a:extLst>
              <a:ext uri="{FF2B5EF4-FFF2-40B4-BE49-F238E27FC236}">
                <a16:creationId xmlns:a16="http://schemas.microsoft.com/office/drawing/2014/main" id="{B370FEC3-7536-4FD5-8238-89CFDC7A31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3481651" cy="2755232"/>
          </a:xfrm>
          <a:prstGeom prst="rect">
            <a:avLst/>
          </a:prstGeom>
        </p:spPr>
      </p:pic>
      <p:sp>
        <p:nvSpPr>
          <p:cNvPr id="2" name="Title 1">
            <a:extLst>
              <a:ext uri="{FF2B5EF4-FFF2-40B4-BE49-F238E27FC236}">
                <a16:creationId xmlns:a16="http://schemas.microsoft.com/office/drawing/2014/main" id="{BE43B2F4-345F-4301-AC05-FE3C8C9071EF}"/>
              </a:ext>
            </a:extLst>
          </p:cNvPr>
          <p:cNvSpPr>
            <a:spLocks noGrp="1"/>
          </p:cNvSpPr>
          <p:nvPr>
            <p:ph type="title"/>
          </p:nvPr>
        </p:nvSpPr>
        <p:spPr>
          <a:xfrm>
            <a:off x="482599" y="804334"/>
            <a:ext cx="2603500" cy="5249333"/>
          </a:xfrm>
        </p:spPr>
        <p:txBody>
          <a:bodyPr>
            <a:normAutofit/>
          </a:bodyPr>
          <a:lstStyle/>
          <a:p>
            <a:r>
              <a:rPr lang="en-US" sz="2500">
                <a:solidFill>
                  <a:srgbClr val="FFFFFF"/>
                </a:solidFill>
              </a:rPr>
              <a:t>Virtual participation</a:t>
            </a:r>
          </a:p>
        </p:txBody>
      </p:sp>
      <p:sp>
        <p:nvSpPr>
          <p:cNvPr id="5" name="Slide Number Placeholder 4">
            <a:extLst>
              <a:ext uri="{FF2B5EF4-FFF2-40B4-BE49-F238E27FC236}">
                <a16:creationId xmlns:a16="http://schemas.microsoft.com/office/drawing/2014/main" id="{ED2CB52A-D242-4D2C-96BF-293F9124951D}"/>
              </a:ext>
            </a:extLst>
          </p:cNvPr>
          <p:cNvSpPr>
            <a:spLocks noGrp="1"/>
          </p:cNvSpPr>
          <p:nvPr>
            <p:ph type="sldNum" sz="quarter" idx="12"/>
          </p:nvPr>
        </p:nvSpPr>
        <p:spPr>
          <a:xfrm>
            <a:off x="6572250" y="381000"/>
            <a:ext cx="2057400" cy="365125"/>
          </a:xfrm>
        </p:spPr>
        <p:txBody>
          <a:bodyPr>
            <a:normAutofit/>
          </a:bodyPr>
          <a:lstStyle/>
          <a:p>
            <a:pPr>
              <a:spcAft>
                <a:spcPts val="600"/>
              </a:spcAft>
            </a:pPr>
            <a:fld id="{EE759E36-9BEE-43BB-9E79-B712F2F69B32}" type="slidenum">
              <a:rPr lang="en-US">
                <a:solidFill>
                  <a:schemeClr val="tx2"/>
                </a:solidFill>
              </a:rPr>
              <a:pPr>
                <a:spcAft>
                  <a:spcPts val="600"/>
                </a:spcAft>
              </a:pPr>
              <a:t>2</a:t>
            </a:fld>
            <a:endParaRPr lang="en-US">
              <a:solidFill>
                <a:schemeClr val="tx2"/>
              </a:solidFill>
            </a:endParaRPr>
          </a:p>
        </p:txBody>
      </p:sp>
      <p:sp>
        <p:nvSpPr>
          <p:cNvPr id="3" name="Content Placeholder 2">
            <a:extLst>
              <a:ext uri="{FF2B5EF4-FFF2-40B4-BE49-F238E27FC236}">
                <a16:creationId xmlns:a16="http://schemas.microsoft.com/office/drawing/2014/main" id="{B5680479-41CC-4AE0-808B-C2951969BC91}"/>
              </a:ext>
            </a:extLst>
          </p:cNvPr>
          <p:cNvSpPr>
            <a:spLocks noGrp="1"/>
          </p:cNvSpPr>
          <p:nvPr>
            <p:ph idx="1"/>
          </p:nvPr>
        </p:nvSpPr>
        <p:spPr>
          <a:xfrm>
            <a:off x="3926041" y="804334"/>
            <a:ext cx="4703608" cy="5249333"/>
          </a:xfrm>
        </p:spPr>
        <p:txBody>
          <a:bodyPr anchor="ctr">
            <a:normAutofit/>
          </a:bodyPr>
          <a:lstStyle/>
          <a:p>
            <a:r>
              <a:rPr lang="en-US" dirty="0">
                <a:solidFill>
                  <a:schemeClr val="tx2"/>
                </a:solidFill>
              </a:rPr>
              <a:t>Please either write your question down and hand it to the moderator to type into the TEAMS chat or you can come up to the computer, unmute, and ask your question.</a:t>
            </a:r>
          </a:p>
          <a:p>
            <a:r>
              <a:rPr lang="en-US" dirty="0">
                <a:solidFill>
                  <a:schemeClr val="tx2"/>
                </a:solidFill>
              </a:rPr>
              <a:t>I will stop at the end of each section to check for questions.</a:t>
            </a:r>
          </a:p>
          <a:p>
            <a:endParaRPr lang="en-US" dirty="0">
              <a:solidFill>
                <a:schemeClr val="tx2"/>
              </a:solidFill>
            </a:endParaRPr>
          </a:p>
          <a:p>
            <a:endParaRPr lang="en-US" dirty="0">
              <a:solidFill>
                <a:schemeClr val="tx2"/>
              </a:solidFill>
            </a:endParaRPr>
          </a:p>
        </p:txBody>
      </p:sp>
      <p:sp>
        <p:nvSpPr>
          <p:cNvPr id="4" name="Date Placeholder 3">
            <a:extLst>
              <a:ext uri="{FF2B5EF4-FFF2-40B4-BE49-F238E27FC236}">
                <a16:creationId xmlns:a16="http://schemas.microsoft.com/office/drawing/2014/main" id="{616F8451-1DB8-41A0-8E46-B30A485E3FB8}"/>
              </a:ext>
            </a:extLst>
          </p:cNvPr>
          <p:cNvSpPr>
            <a:spLocks noGrp="1"/>
          </p:cNvSpPr>
          <p:nvPr>
            <p:ph type="dt" sz="half" idx="10"/>
          </p:nvPr>
        </p:nvSpPr>
        <p:spPr>
          <a:xfrm>
            <a:off x="482599" y="6199632"/>
            <a:ext cx="2495896" cy="365125"/>
          </a:xfrm>
        </p:spPr>
        <p:txBody>
          <a:bodyPr>
            <a:normAutofit/>
          </a:bodyPr>
          <a:lstStyle/>
          <a:p>
            <a:pPr>
              <a:spcAft>
                <a:spcPts val="600"/>
              </a:spcAft>
            </a:pPr>
            <a:fld id="{FF821684-64E2-4CC8-B9B6-612A6607E168}" type="datetime1">
              <a:rPr lang="en-US">
                <a:solidFill>
                  <a:srgbClr val="FFFFFF"/>
                </a:solidFill>
              </a:rPr>
              <a:pPr>
                <a:spcAft>
                  <a:spcPts val="600"/>
                </a:spcAft>
              </a:pPr>
              <a:t>9/16/2021</a:t>
            </a:fld>
            <a:endParaRPr lang="en-US">
              <a:solidFill>
                <a:srgbClr val="FFFFFF"/>
              </a:solidFill>
            </a:endParaRPr>
          </a:p>
        </p:txBody>
      </p:sp>
    </p:spTree>
    <p:extLst>
      <p:ext uri="{BB962C8B-B14F-4D97-AF65-F5344CB8AC3E}">
        <p14:creationId xmlns:p14="http://schemas.microsoft.com/office/powerpoint/2010/main" val="3955343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15370" y="805121"/>
            <a:ext cx="6377940" cy="1293028"/>
          </a:xfrm>
        </p:spPr>
        <p:txBody>
          <a:bodyPr>
            <a:normAutofit/>
          </a:bodyPr>
          <a:lstStyle/>
          <a:p>
            <a:r>
              <a:rPr lang="en-US" sz="4100" dirty="0">
                <a:solidFill>
                  <a:schemeClr val="tx1"/>
                </a:solidFill>
              </a:rPr>
              <a:t>Be Informed - Policies</a:t>
            </a:r>
          </a:p>
        </p:txBody>
      </p:sp>
      <p:sp>
        <p:nvSpPr>
          <p:cNvPr id="66563" name="Rectangle 3"/>
          <p:cNvSpPr>
            <a:spLocks noGrp="1" noChangeArrowheads="1"/>
          </p:cNvSpPr>
          <p:nvPr>
            <p:ph sz="half" idx="1"/>
          </p:nvPr>
        </p:nvSpPr>
        <p:spPr>
          <a:xfrm>
            <a:off x="609600" y="1905000"/>
            <a:ext cx="3810000" cy="4114800"/>
          </a:xfrm>
        </p:spPr>
        <p:txBody>
          <a:bodyPr>
            <a:normAutofit fontScale="92500" lnSpcReduction="10000"/>
          </a:bodyPr>
          <a:lstStyle/>
          <a:p>
            <a:pPr>
              <a:lnSpc>
                <a:spcPct val="80000"/>
              </a:lnSpc>
              <a:buClr>
                <a:schemeClr val="tx1"/>
              </a:buClr>
            </a:pPr>
            <a:r>
              <a:rPr lang="en-US" sz="2400" dirty="0"/>
              <a:t>Commission By-Laws</a:t>
            </a:r>
            <a:endParaRPr lang="en-US" sz="1600" dirty="0"/>
          </a:p>
          <a:p>
            <a:pPr>
              <a:lnSpc>
                <a:spcPct val="80000"/>
              </a:lnSpc>
              <a:buClr>
                <a:schemeClr val="tx1"/>
              </a:buClr>
            </a:pPr>
            <a:r>
              <a:rPr lang="en-US" sz="2400" dirty="0"/>
              <a:t>Personnel Policies</a:t>
            </a:r>
          </a:p>
          <a:p>
            <a:pPr>
              <a:lnSpc>
                <a:spcPct val="80000"/>
              </a:lnSpc>
              <a:buClr>
                <a:schemeClr val="tx1"/>
              </a:buClr>
            </a:pPr>
            <a:r>
              <a:rPr lang="en-US" sz="2400" dirty="0"/>
              <a:t>Disposition Policy</a:t>
            </a:r>
          </a:p>
          <a:p>
            <a:pPr>
              <a:lnSpc>
                <a:spcPct val="80000"/>
              </a:lnSpc>
              <a:buClr>
                <a:schemeClr val="tx1"/>
              </a:buClr>
            </a:pPr>
            <a:r>
              <a:rPr lang="en-US" sz="2400" dirty="0"/>
              <a:t>Capitalization Policy</a:t>
            </a:r>
          </a:p>
          <a:p>
            <a:pPr>
              <a:lnSpc>
                <a:spcPct val="80000"/>
              </a:lnSpc>
              <a:buClr>
                <a:schemeClr val="tx1"/>
              </a:buClr>
            </a:pPr>
            <a:r>
              <a:rPr lang="en-US" sz="2400" dirty="0"/>
              <a:t>Admission and Continued Occupancy Policies</a:t>
            </a:r>
          </a:p>
          <a:p>
            <a:pPr>
              <a:lnSpc>
                <a:spcPct val="80000"/>
              </a:lnSpc>
              <a:buClr>
                <a:schemeClr val="tx1"/>
              </a:buClr>
            </a:pPr>
            <a:r>
              <a:rPr lang="en-US" sz="2400" dirty="0"/>
              <a:t>Administrative Plan</a:t>
            </a:r>
          </a:p>
          <a:p>
            <a:pPr>
              <a:lnSpc>
                <a:spcPct val="80000"/>
              </a:lnSpc>
              <a:buClr>
                <a:schemeClr val="tx1"/>
              </a:buClr>
            </a:pPr>
            <a:r>
              <a:rPr lang="en-US" sz="2400" dirty="0"/>
              <a:t>Travel Policies</a:t>
            </a:r>
          </a:p>
          <a:p>
            <a:pPr>
              <a:lnSpc>
                <a:spcPct val="80000"/>
              </a:lnSpc>
              <a:buClr>
                <a:schemeClr val="tx1"/>
              </a:buClr>
            </a:pPr>
            <a:r>
              <a:rPr lang="en-US" sz="2400" dirty="0"/>
              <a:t>Credit Card Policies</a:t>
            </a:r>
          </a:p>
          <a:p>
            <a:pPr>
              <a:lnSpc>
                <a:spcPct val="80000"/>
              </a:lnSpc>
              <a:buClr>
                <a:schemeClr val="tx1"/>
              </a:buClr>
            </a:pPr>
            <a:r>
              <a:rPr lang="en-US" sz="2400" dirty="0"/>
              <a:t>Rent Collection Policy</a:t>
            </a:r>
          </a:p>
          <a:p>
            <a:pPr>
              <a:lnSpc>
                <a:spcPct val="80000"/>
              </a:lnSpc>
              <a:buClr>
                <a:schemeClr val="tx1"/>
              </a:buClr>
            </a:pPr>
            <a:r>
              <a:rPr lang="en-US" sz="2400" dirty="0"/>
              <a:t>Procurement Policy</a:t>
            </a:r>
          </a:p>
          <a:p>
            <a:pPr>
              <a:lnSpc>
                <a:spcPct val="80000"/>
              </a:lnSpc>
              <a:buClr>
                <a:schemeClr val="tx1"/>
              </a:buClr>
              <a:buNone/>
            </a:pPr>
            <a:endParaRPr lang="en-US" sz="2400" dirty="0"/>
          </a:p>
          <a:p>
            <a:pPr>
              <a:lnSpc>
                <a:spcPct val="80000"/>
              </a:lnSpc>
              <a:buClr>
                <a:schemeClr val="tx1"/>
              </a:buClr>
            </a:pPr>
            <a:endParaRPr lang="en-US" sz="2400" dirty="0"/>
          </a:p>
          <a:p>
            <a:pPr lvl="1">
              <a:lnSpc>
                <a:spcPct val="80000"/>
              </a:lnSpc>
            </a:pPr>
            <a:endParaRPr lang="en-US" sz="2000" dirty="0"/>
          </a:p>
          <a:p>
            <a:pPr lvl="1">
              <a:lnSpc>
                <a:spcPct val="80000"/>
              </a:lnSpc>
            </a:pPr>
            <a:endParaRPr lang="en-US" sz="2000" dirty="0"/>
          </a:p>
          <a:p>
            <a:pPr lvl="1">
              <a:lnSpc>
                <a:spcPct val="80000"/>
              </a:lnSpc>
            </a:pPr>
            <a:endParaRPr lang="en-US" sz="1400" dirty="0"/>
          </a:p>
          <a:p>
            <a:pPr lvl="1">
              <a:lnSpc>
                <a:spcPct val="80000"/>
              </a:lnSpc>
            </a:pPr>
            <a:endParaRPr lang="en-US" dirty="0"/>
          </a:p>
        </p:txBody>
      </p:sp>
      <p:sp>
        <p:nvSpPr>
          <p:cNvPr id="66564" name="Rectangle 4"/>
          <p:cNvSpPr>
            <a:spLocks noGrp="1" noChangeArrowheads="1"/>
          </p:cNvSpPr>
          <p:nvPr>
            <p:ph sz="half" idx="2"/>
          </p:nvPr>
        </p:nvSpPr>
        <p:spPr>
          <a:xfrm>
            <a:off x="4724400" y="1905000"/>
            <a:ext cx="3810000" cy="4648200"/>
          </a:xfrm>
        </p:spPr>
        <p:txBody>
          <a:bodyPr>
            <a:normAutofit fontScale="92500" lnSpcReduction="10000"/>
          </a:bodyPr>
          <a:lstStyle/>
          <a:p>
            <a:pPr>
              <a:lnSpc>
                <a:spcPct val="80000"/>
              </a:lnSpc>
              <a:buClr>
                <a:schemeClr val="tx1"/>
              </a:buClr>
            </a:pPr>
            <a:r>
              <a:rPr lang="en-US" sz="2400" dirty="0"/>
              <a:t>Resident/HA Contracts</a:t>
            </a:r>
          </a:p>
          <a:p>
            <a:pPr>
              <a:lnSpc>
                <a:spcPct val="80000"/>
              </a:lnSpc>
              <a:buClr>
                <a:schemeClr val="tx1"/>
              </a:buClr>
            </a:pPr>
            <a:r>
              <a:rPr lang="en-US" sz="2400" dirty="0"/>
              <a:t>Grievance Procedures</a:t>
            </a:r>
          </a:p>
          <a:p>
            <a:pPr>
              <a:lnSpc>
                <a:spcPct val="80000"/>
              </a:lnSpc>
              <a:buClr>
                <a:schemeClr val="tx1"/>
              </a:buClr>
            </a:pPr>
            <a:r>
              <a:rPr lang="en-US" sz="2400" dirty="0"/>
              <a:t>Informal Hearing Procedures</a:t>
            </a:r>
          </a:p>
          <a:p>
            <a:pPr>
              <a:lnSpc>
                <a:spcPct val="80000"/>
              </a:lnSpc>
              <a:buClr>
                <a:schemeClr val="tx1"/>
              </a:buClr>
            </a:pPr>
            <a:r>
              <a:rPr lang="en-US" sz="2400" dirty="0"/>
              <a:t>Confidentiality Policy</a:t>
            </a:r>
          </a:p>
          <a:p>
            <a:pPr>
              <a:lnSpc>
                <a:spcPct val="80000"/>
              </a:lnSpc>
              <a:buClr>
                <a:schemeClr val="tx1"/>
              </a:buClr>
            </a:pPr>
            <a:r>
              <a:rPr lang="en-US" sz="2400" dirty="0"/>
              <a:t>Conflict of Interest Policy</a:t>
            </a:r>
          </a:p>
          <a:p>
            <a:pPr>
              <a:lnSpc>
                <a:spcPct val="80000"/>
              </a:lnSpc>
              <a:buClr>
                <a:schemeClr val="tx1"/>
              </a:buClr>
            </a:pPr>
            <a:r>
              <a:rPr lang="en-US" sz="2400" dirty="0"/>
              <a:t>Disclosure Policy</a:t>
            </a:r>
          </a:p>
          <a:p>
            <a:pPr>
              <a:lnSpc>
                <a:spcPct val="80000"/>
              </a:lnSpc>
              <a:buClr>
                <a:schemeClr val="tx1"/>
              </a:buClr>
            </a:pPr>
            <a:r>
              <a:rPr lang="en-US" sz="2400" dirty="0"/>
              <a:t>Vehicle Usage Policy</a:t>
            </a:r>
          </a:p>
          <a:p>
            <a:pPr>
              <a:lnSpc>
                <a:spcPct val="80000"/>
              </a:lnSpc>
              <a:buClr>
                <a:schemeClr val="tx1"/>
              </a:buClr>
            </a:pPr>
            <a:r>
              <a:rPr lang="en-US" sz="2400" dirty="0"/>
              <a:t>Cell Phone Usage Policy</a:t>
            </a:r>
          </a:p>
          <a:p>
            <a:pPr>
              <a:lnSpc>
                <a:spcPct val="80000"/>
              </a:lnSpc>
              <a:buClr>
                <a:schemeClr val="tx1"/>
              </a:buClr>
            </a:pPr>
            <a:r>
              <a:rPr lang="en-US" sz="2400" dirty="0"/>
              <a:t>Computer Policy</a:t>
            </a:r>
            <a:endParaRPr lang="en-US" dirty="0"/>
          </a:p>
        </p:txBody>
      </p:sp>
      <p:sp>
        <p:nvSpPr>
          <p:cNvPr id="12" name="Date Placeholder 11"/>
          <p:cNvSpPr>
            <a:spLocks noGrp="1"/>
          </p:cNvSpPr>
          <p:nvPr>
            <p:ph type="dt" sz="half" idx="10"/>
          </p:nvPr>
        </p:nvSpPr>
        <p:spPr/>
        <p:txBody>
          <a:bodyPr/>
          <a:lstStyle/>
          <a:p>
            <a:fld id="{F1FB4739-BE66-42BF-9D00-534D4C633CBD}" type="datetime1">
              <a:rPr lang="en-US" smtClean="0"/>
              <a:pPr/>
              <a:t>9/16/2021</a:t>
            </a:fld>
            <a:endParaRPr lang="en-US"/>
          </a:p>
        </p:txBody>
      </p:sp>
      <p:sp>
        <p:nvSpPr>
          <p:cNvPr id="13" name="Slide Number Placeholder 12"/>
          <p:cNvSpPr>
            <a:spLocks noGrp="1"/>
          </p:cNvSpPr>
          <p:nvPr>
            <p:ph type="sldNum" sz="quarter" idx="12"/>
          </p:nvPr>
        </p:nvSpPr>
        <p:spPr/>
        <p:txBody>
          <a:bodyPr/>
          <a:lstStyle/>
          <a:p>
            <a:fld id="{38304427-D980-4514-AF5B-87ECD7C1703A}" type="slidenum">
              <a:rPr lang="en-US" smtClean="0"/>
              <a:pPr/>
              <a:t>20</a:t>
            </a:fld>
            <a:endParaRPr lang="en-US"/>
          </a:p>
        </p:txBody>
      </p:sp>
      <p:pic>
        <p:nvPicPr>
          <p:cNvPr id="5124" name="Picture 4" descr="5 Policies and Procedures You Should Have in Place">
            <a:extLst>
              <a:ext uri="{FF2B5EF4-FFF2-40B4-BE49-F238E27FC236}">
                <a16:creationId xmlns:a16="http://schemas.microsoft.com/office/drawing/2014/main" id="{3D920290-0C71-45C4-8D7F-ADDE7BDA2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547" y="5393329"/>
            <a:ext cx="2321765" cy="1160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76300" y="914400"/>
            <a:ext cx="7391400" cy="1143000"/>
          </a:xfrm>
        </p:spPr>
        <p:txBody>
          <a:bodyPr>
            <a:normAutofit/>
          </a:bodyPr>
          <a:lstStyle/>
          <a:p>
            <a:pPr algn="ctr"/>
            <a:r>
              <a:rPr lang="en-US" dirty="0">
                <a:solidFill>
                  <a:schemeClr val="tx1"/>
                </a:solidFill>
              </a:rPr>
              <a:t>The Commissioner’s Role:</a:t>
            </a:r>
            <a:br>
              <a:rPr lang="en-US" dirty="0">
                <a:solidFill>
                  <a:schemeClr val="tx1"/>
                </a:solidFill>
              </a:rPr>
            </a:br>
            <a:r>
              <a:rPr lang="en-US" sz="3200" dirty="0">
                <a:solidFill>
                  <a:schemeClr val="tx1"/>
                </a:solidFill>
              </a:rPr>
              <a:t>Privileges &amp; Liabilities</a:t>
            </a:r>
            <a:endParaRPr lang="en-US" sz="3200" b="1" dirty="0">
              <a:solidFill>
                <a:schemeClr val="tx1"/>
              </a:solidFill>
            </a:endParaRPr>
          </a:p>
        </p:txBody>
      </p:sp>
      <p:sp>
        <p:nvSpPr>
          <p:cNvPr id="61443" name="Rectangle 3"/>
          <p:cNvSpPr>
            <a:spLocks noGrp="1" noChangeArrowheads="1"/>
          </p:cNvSpPr>
          <p:nvPr>
            <p:ph idx="1"/>
          </p:nvPr>
        </p:nvSpPr>
        <p:spPr>
          <a:xfrm>
            <a:off x="838200" y="2057400"/>
            <a:ext cx="7696200" cy="4343400"/>
          </a:xfrm>
        </p:spPr>
        <p:txBody>
          <a:bodyPr>
            <a:normAutofit/>
          </a:bodyPr>
          <a:lstStyle/>
          <a:p>
            <a:pPr marL="609600" indent="-609600">
              <a:buFont typeface="Wingdings" pitchFamily="2" charset="2"/>
              <a:buNone/>
            </a:pPr>
            <a:r>
              <a:rPr lang="en-US" sz="2800" dirty="0"/>
              <a:t>Serving on the HA Board is a:</a:t>
            </a:r>
            <a:r>
              <a:rPr lang="en-US" dirty="0"/>
              <a:t> </a:t>
            </a:r>
            <a:r>
              <a:rPr lang="en-US" sz="2800" dirty="0"/>
              <a:t>   </a:t>
            </a:r>
          </a:p>
          <a:p>
            <a:pPr marL="609600" indent="-609600">
              <a:buClr>
                <a:schemeClr val="tx1"/>
              </a:buClr>
              <a:buSzTx/>
              <a:buFont typeface="Wingdings" pitchFamily="2" charset="2"/>
              <a:buAutoNum type="alphaUcPeriod"/>
            </a:pPr>
            <a:r>
              <a:rPr lang="en-US" sz="2800" dirty="0"/>
              <a:t>Privilege – it is an opportunity to:</a:t>
            </a:r>
          </a:p>
          <a:p>
            <a:pPr marL="1371600" lvl="2" indent="-457200">
              <a:buClr>
                <a:schemeClr val="tx2"/>
              </a:buClr>
            </a:pPr>
            <a:r>
              <a:rPr lang="en-US" sz="2000" dirty="0"/>
              <a:t>Serve your community</a:t>
            </a:r>
          </a:p>
          <a:p>
            <a:pPr marL="1371600" lvl="2" indent="-457200">
              <a:buClr>
                <a:schemeClr val="tx2"/>
              </a:buClr>
            </a:pPr>
            <a:r>
              <a:rPr lang="en-US" sz="2000" dirty="0"/>
              <a:t>Help others</a:t>
            </a:r>
          </a:p>
          <a:p>
            <a:pPr marL="1371600" lvl="2" indent="-457200">
              <a:buClr>
                <a:schemeClr val="tx2"/>
              </a:buClr>
            </a:pPr>
            <a:r>
              <a:rPr lang="en-US" sz="2000" dirty="0"/>
              <a:t>Enrich your life through new experiences</a:t>
            </a:r>
            <a:endParaRPr lang="en-US" sz="2800" dirty="0"/>
          </a:p>
          <a:p>
            <a:pPr marL="609600" indent="-609600">
              <a:buClrTx/>
              <a:buSzTx/>
              <a:buFont typeface="Wingdings" pitchFamily="2" charset="2"/>
              <a:buAutoNum type="alphaUcPeriod"/>
            </a:pPr>
            <a:r>
              <a:rPr lang="en-US" sz="2800" dirty="0"/>
              <a:t>Liability – in fulfilling the role</a:t>
            </a:r>
            <a:r>
              <a:rPr lang="en-US" sz="3600" dirty="0"/>
              <a:t>:</a:t>
            </a:r>
          </a:p>
          <a:p>
            <a:pPr marL="1371600" lvl="2" indent="-457200">
              <a:buClr>
                <a:schemeClr val="tx2"/>
              </a:buClr>
            </a:pPr>
            <a:r>
              <a:rPr lang="en-US" sz="2000" dirty="0"/>
              <a:t>Decisions may have legal and/or adverse consequences</a:t>
            </a:r>
          </a:p>
          <a:p>
            <a:pPr marL="1371600" lvl="2" indent="-457200">
              <a:buClr>
                <a:schemeClr val="tx2"/>
              </a:buClr>
            </a:pPr>
            <a:r>
              <a:rPr lang="en-US" sz="2000" dirty="0"/>
              <a:t>Members may be held personally liable for decisions made </a:t>
            </a:r>
          </a:p>
        </p:txBody>
      </p:sp>
      <p:sp>
        <p:nvSpPr>
          <p:cNvPr id="11" name="Date Placeholder 10"/>
          <p:cNvSpPr>
            <a:spLocks noGrp="1"/>
          </p:cNvSpPr>
          <p:nvPr>
            <p:ph type="dt" sz="half" idx="10"/>
          </p:nvPr>
        </p:nvSpPr>
        <p:spPr/>
        <p:txBody>
          <a:bodyPr/>
          <a:lstStyle/>
          <a:p>
            <a:fld id="{7F417485-6CD1-4512-A29E-2D4DD919E601}"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21</a:t>
            </a:fld>
            <a:endParaRPr lang="en-US" dirty="0"/>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90600" y="981156"/>
            <a:ext cx="7391400" cy="1143000"/>
          </a:xfrm>
        </p:spPr>
        <p:txBody>
          <a:bodyPr>
            <a:normAutofit/>
          </a:bodyPr>
          <a:lstStyle/>
          <a:p>
            <a:pPr algn="ctr"/>
            <a:r>
              <a:rPr lang="en-US" dirty="0">
                <a:solidFill>
                  <a:schemeClr val="tx1"/>
                </a:solidFill>
              </a:rPr>
              <a:t>The Commissioner’s Role:</a:t>
            </a:r>
            <a:br>
              <a:rPr lang="en-US" dirty="0">
                <a:solidFill>
                  <a:schemeClr val="tx1"/>
                </a:solidFill>
              </a:rPr>
            </a:br>
            <a:r>
              <a:rPr lang="en-US" sz="3200" dirty="0">
                <a:solidFill>
                  <a:schemeClr val="tx1"/>
                </a:solidFill>
              </a:rPr>
              <a:t>Privileges &amp; Liabilities</a:t>
            </a:r>
            <a:endParaRPr lang="en-US" sz="3200" b="1" dirty="0">
              <a:solidFill>
                <a:schemeClr val="tx1"/>
              </a:solidFill>
            </a:endParaRPr>
          </a:p>
        </p:txBody>
      </p:sp>
      <p:sp>
        <p:nvSpPr>
          <p:cNvPr id="11" name="Date Placeholder 10"/>
          <p:cNvSpPr>
            <a:spLocks noGrp="1"/>
          </p:cNvSpPr>
          <p:nvPr>
            <p:ph type="dt" sz="half" idx="10"/>
          </p:nvPr>
        </p:nvSpPr>
        <p:spPr/>
        <p:txBody>
          <a:bodyPr/>
          <a:lstStyle/>
          <a:p>
            <a:fld id="{7F417485-6CD1-4512-A29E-2D4DD919E601}"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22</a:t>
            </a:fld>
            <a:endParaRPr lang="en-US" dirty="0"/>
          </a:p>
        </p:txBody>
      </p:sp>
      <p:pic>
        <p:nvPicPr>
          <p:cNvPr id="4" name="Picture 3">
            <a:extLst>
              <a:ext uri="{FF2B5EF4-FFF2-40B4-BE49-F238E27FC236}">
                <a16:creationId xmlns:a16="http://schemas.microsoft.com/office/drawing/2014/main" id="{701C73A6-14AE-4C18-A763-874B62ADEB76}"/>
              </a:ext>
            </a:extLst>
          </p:cNvPr>
          <p:cNvPicPr>
            <a:picLocks noChangeAspect="1"/>
          </p:cNvPicPr>
          <p:nvPr/>
        </p:nvPicPr>
        <p:blipFill>
          <a:blip r:embed="rId3"/>
          <a:stretch>
            <a:fillRect/>
          </a:stretch>
        </p:blipFill>
        <p:spPr>
          <a:xfrm>
            <a:off x="228600" y="2286000"/>
            <a:ext cx="6734175" cy="752475"/>
          </a:xfrm>
          <a:prstGeom prst="rect">
            <a:avLst/>
          </a:prstGeom>
        </p:spPr>
      </p:pic>
      <p:pic>
        <p:nvPicPr>
          <p:cNvPr id="5" name="Picture 4">
            <a:extLst>
              <a:ext uri="{FF2B5EF4-FFF2-40B4-BE49-F238E27FC236}">
                <a16:creationId xmlns:a16="http://schemas.microsoft.com/office/drawing/2014/main" id="{548D97C8-811D-4B5D-88E8-EFE380D48B97}"/>
              </a:ext>
            </a:extLst>
          </p:cNvPr>
          <p:cNvPicPr>
            <a:picLocks noChangeAspect="1"/>
          </p:cNvPicPr>
          <p:nvPr/>
        </p:nvPicPr>
        <p:blipFill>
          <a:blip r:embed="rId4"/>
          <a:stretch>
            <a:fillRect/>
          </a:stretch>
        </p:blipFill>
        <p:spPr>
          <a:xfrm>
            <a:off x="838200" y="3055681"/>
            <a:ext cx="7391400" cy="1293058"/>
          </a:xfrm>
          <a:prstGeom prst="rect">
            <a:avLst/>
          </a:prstGeom>
        </p:spPr>
      </p:pic>
      <p:pic>
        <p:nvPicPr>
          <p:cNvPr id="6" name="Picture 5">
            <a:extLst>
              <a:ext uri="{FF2B5EF4-FFF2-40B4-BE49-F238E27FC236}">
                <a16:creationId xmlns:a16="http://schemas.microsoft.com/office/drawing/2014/main" id="{9BFB218B-2014-47EA-A7E3-76C064D249E0}"/>
              </a:ext>
            </a:extLst>
          </p:cNvPr>
          <p:cNvPicPr>
            <a:picLocks noChangeAspect="1"/>
          </p:cNvPicPr>
          <p:nvPr/>
        </p:nvPicPr>
        <p:blipFill>
          <a:blip r:embed="rId5"/>
          <a:stretch>
            <a:fillRect/>
          </a:stretch>
        </p:blipFill>
        <p:spPr>
          <a:xfrm>
            <a:off x="2667000" y="4262252"/>
            <a:ext cx="6019800" cy="904875"/>
          </a:xfrm>
          <a:prstGeom prst="rect">
            <a:avLst/>
          </a:prstGeom>
        </p:spPr>
      </p:pic>
      <p:pic>
        <p:nvPicPr>
          <p:cNvPr id="7" name="Picture 6">
            <a:extLst>
              <a:ext uri="{FF2B5EF4-FFF2-40B4-BE49-F238E27FC236}">
                <a16:creationId xmlns:a16="http://schemas.microsoft.com/office/drawing/2014/main" id="{8D005092-4742-46D8-9587-D2689460FFBF}"/>
              </a:ext>
            </a:extLst>
          </p:cNvPr>
          <p:cNvPicPr>
            <a:picLocks noChangeAspect="1"/>
          </p:cNvPicPr>
          <p:nvPr/>
        </p:nvPicPr>
        <p:blipFill>
          <a:blip r:embed="rId6"/>
          <a:stretch>
            <a:fillRect/>
          </a:stretch>
        </p:blipFill>
        <p:spPr>
          <a:xfrm>
            <a:off x="457200" y="5026561"/>
            <a:ext cx="4800600" cy="1221839"/>
          </a:xfrm>
          <a:prstGeom prst="rect">
            <a:avLst/>
          </a:prstGeom>
        </p:spPr>
      </p:pic>
      <p:pic>
        <p:nvPicPr>
          <p:cNvPr id="2" name="Picture 1">
            <a:extLst>
              <a:ext uri="{FF2B5EF4-FFF2-40B4-BE49-F238E27FC236}">
                <a16:creationId xmlns:a16="http://schemas.microsoft.com/office/drawing/2014/main" id="{D66AA6FB-975A-48A2-85D2-0D4EF6D0074B}"/>
              </a:ext>
            </a:extLst>
          </p:cNvPr>
          <p:cNvPicPr>
            <a:picLocks noChangeAspect="1"/>
          </p:cNvPicPr>
          <p:nvPr/>
        </p:nvPicPr>
        <p:blipFill>
          <a:blip r:embed="rId7"/>
          <a:stretch>
            <a:fillRect/>
          </a:stretch>
        </p:blipFill>
        <p:spPr>
          <a:xfrm>
            <a:off x="685800" y="3534435"/>
            <a:ext cx="7543800" cy="939277"/>
          </a:xfrm>
          <a:prstGeom prst="rect">
            <a:avLst/>
          </a:prstGeom>
        </p:spPr>
      </p:pic>
      <p:pic>
        <p:nvPicPr>
          <p:cNvPr id="3" name="Picture 2">
            <a:extLst>
              <a:ext uri="{FF2B5EF4-FFF2-40B4-BE49-F238E27FC236}">
                <a16:creationId xmlns:a16="http://schemas.microsoft.com/office/drawing/2014/main" id="{91BDBD60-A647-4391-9942-481EDE05F423}"/>
              </a:ext>
            </a:extLst>
          </p:cNvPr>
          <p:cNvPicPr>
            <a:picLocks noChangeAspect="1"/>
          </p:cNvPicPr>
          <p:nvPr/>
        </p:nvPicPr>
        <p:blipFill>
          <a:blip r:embed="rId8"/>
          <a:stretch>
            <a:fillRect/>
          </a:stretch>
        </p:blipFill>
        <p:spPr>
          <a:xfrm>
            <a:off x="1295400" y="4983948"/>
            <a:ext cx="7848600" cy="1327058"/>
          </a:xfrm>
          <a:prstGeom prst="rect">
            <a:avLst/>
          </a:prstGeom>
        </p:spPr>
      </p:pic>
    </p:spTree>
    <p:extLst>
      <p:ext uri="{BB962C8B-B14F-4D97-AF65-F5344CB8AC3E}">
        <p14:creationId xmlns:p14="http://schemas.microsoft.com/office/powerpoint/2010/main" val="4851124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80">
                                          <p:stCondLst>
                                            <p:cond delay="0"/>
                                          </p:stCondLst>
                                        </p:cTn>
                                        <p:tgtEl>
                                          <p:spTgt spid="2"/>
                                        </p:tgtEl>
                                      </p:cBhvr>
                                    </p:animEffect>
                                    <p:anim calcmode="lin" valueType="num">
                                      <p:cBhvr>
                                        <p:cTn id="4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1" dur="26">
                                          <p:stCondLst>
                                            <p:cond delay="650"/>
                                          </p:stCondLst>
                                        </p:cTn>
                                        <p:tgtEl>
                                          <p:spTgt spid="2"/>
                                        </p:tgtEl>
                                      </p:cBhvr>
                                      <p:to x="100000" y="60000"/>
                                    </p:animScale>
                                    <p:animScale>
                                      <p:cBhvr>
                                        <p:cTn id="52" dur="166" decel="50000">
                                          <p:stCondLst>
                                            <p:cond delay="676"/>
                                          </p:stCondLst>
                                        </p:cTn>
                                        <p:tgtEl>
                                          <p:spTgt spid="2"/>
                                        </p:tgtEl>
                                      </p:cBhvr>
                                      <p:to x="100000" y="100000"/>
                                    </p:animScale>
                                    <p:animScale>
                                      <p:cBhvr>
                                        <p:cTn id="53" dur="26">
                                          <p:stCondLst>
                                            <p:cond delay="1312"/>
                                          </p:stCondLst>
                                        </p:cTn>
                                        <p:tgtEl>
                                          <p:spTgt spid="2"/>
                                        </p:tgtEl>
                                      </p:cBhvr>
                                      <p:to x="100000" y="80000"/>
                                    </p:animScale>
                                    <p:animScale>
                                      <p:cBhvr>
                                        <p:cTn id="54" dur="166" decel="50000">
                                          <p:stCondLst>
                                            <p:cond delay="1338"/>
                                          </p:stCondLst>
                                        </p:cTn>
                                        <p:tgtEl>
                                          <p:spTgt spid="2"/>
                                        </p:tgtEl>
                                      </p:cBhvr>
                                      <p:to x="100000" y="100000"/>
                                    </p:animScale>
                                    <p:animScale>
                                      <p:cBhvr>
                                        <p:cTn id="55" dur="26">
                                          <p:stCondLst>
                                            <p:cond delay="1642"/>
                                          </p:stCondLst>
                                        </p:cTn>
                                        <p:tgtEl>
                                          <p:spTgt spid="2"/>
                                        </p:tgtEl>
                                      </p:cBhvr>
                                      <p:to x="100000" y="90000"/>
                                    </p:animScale>
                                    <p:animScale>
                                      <p:cBhvr>
                                        <p:cTn id="56" dur="166" decel="50000">
                                          <p:stCondLst>
                                            <p:cond delay="1668"/>
                                          </p:stCondLst>
                                        </p:cTn>
                                        <p:tgtEl>
                                          <p:spTgt spid="2"/>
                                        </p:tgtEl>
                                      </p:cBhvr>
                                      <p:to x="100000" y="100000"/>
                                    </p:animScale>
                                    <p:animScale>
                                      <p:cBhvr>
                                        <p:cTn id="57" dur="26">
                                          <p:stCondLst>
                                            <p:cond delay="1808"/>
                                          </p:stCondLst>
                                        </p:cTn>
                                        <p:tgtEl>
                                          <p:spTgt spid="2"/>
                                        </p:tgtEl>
                                      </p:cBhvr>
                                      <p:to x="100000" y="95000"/>
                                    </p:animScale>
                                    <p:animScale>
                                      <p:cBhvr>
                                        <p:cTn id="58" dur="166" decel="50000">
                                          <p:stCondLst>
                                            <p:cond delay="1834"/>
                                          </p:stCondLst>
                                        </p:cTn>
                                        <p:tgtEl>
                                          <p:spTgt spid="2"/>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00112" y="913089"/>
            <a:ext cx="7343775" cy="906463"/>
          </a:xfrm>
        </p:spPr>
        <p:txBody>
          <a:bodyPr>
            <a:normAutofit fontScale="90000"/>
          </a:bodyPr>
          <a:lstStyle/>
          <a:p>
            <a:pPr algn="ctr"/>
            <a:r>
              <a:rPr lang="en-US" dirty="0">
                <a:solidFill>
                  <a:schemeClr val="tx1"/>
                </a:solidFill>
              </a:rPr>
              <a:t>The Commissioner’s Role:</a:t>
            </a:r>
            <a:br>
              <a:rPr lang="en-US" dirty="0">
                <a:solidFill>
                  <a:schemeClr val="tx1"/>
                </a:solidFill>
              </a:rPr>
            </a:br>
            <a:r>
              <a:rPr lang="en-US" sz="3200" dirty="0">
                <a:solidFill>
                  <a:schemeClr val="tx1"/>
                </a:solidFill>
              </a:rPr>
              <a:t>Privileges &amp; Liabilities</a:t>
            </a:r>
            <a:endParaRPr lang="en-US" sz="3200" b="1" dirty="0">
              <a:solidFill>
                <a:schemeClr val="tx1"/>
              </a:solidFill>
            </a:endParaRPr>
          </a:p>
        </p:txBody>
      </p:sp>
      <p:sp>
        <p:nvSpPr>
          <p:cNvPr id="196611" name="Rectangle 3"/>
          <p:cNvSpPr>
            <a:spLocks noGrp="1" noChangeArrowheads="1"/>
          </p:cNvSpPr>
          <p:nvPr>
            <p:ph idx="1"/>
          </p:nvPr>
        </p:nvSpPr>
        <p:spPr>
          <a:xfrm>
            <a:off x="685799" y="2133600"/>
            <a:ext cx="7772400" cy="4114800"/>
          </a:xfrm>
        </p:spPr>
        <p:txBody>
          <a:bodyPr>
            <a:normAutofit fontScale="92500" lnSpcReduction="10000"/>
          </a:bodyPr>
          <a:lstStyle/>
          <a:p>
            <a:pPr marL="0">
              <a:lnSpc>
                <a:spcPct val="90000"/>
              </a:lnSpc>
              <a:spcBef>
                <a:spcPts val="0"/>
              </a:spcBef>
              <a:buFont typeface="Wingdings" pitchFamily="2" charset="2"/>
              <a:buNone/>
            </a:pPr>
            <a:r>
              <a:rPr lang="en-US" sz="2400" dirty="0">
                <a:solidFill>
                  <a:schemeClr val="tx2"/>
                </a:solidFill>
              </a:rPr>
              <a:t>How do I comply with Federal Law and Program Regulations without being an expert in the program?</a:t>
            </a:r>
          </a:p>
          <a:p>
            <a:pPr>
              <a:lnSpc>
                <a:spcPct val="0"/>
              </a:lnSpc>
              <a:spcBef>
                <a:spcPct val="0"/>
              </a:spcBef>
              <a:buFont typeface="Wingdings" pitchFamily="2" charset="2"/>
              <a:buNone/>
            </a:pPr>
            <a:r>
              <a:rPr lang="en-US" sz="2400" dirty="0"/>
              <a:t> 	</a:t>
            </a:r>
            <a:endParaRPr lang="en-US" sz="2000" dirty="0"/>
          </a:p>
          <a:p>
            <a:pPr lvl="1">
              <a:lnSpc>
                <a:spcPct val="90000"/>
              </a:lnSpc>
              <a:spcBef>
                <a:spcPct val="100000"/>
              </a:spcBef>
              <a:buClr>
                <a:srgbClr val="FF0000"/>
              </a:buClr>
            </a:pPr>
            <a:r>
              <a:rPr lang="en-US" sz="2000" dirty="0"/>
              <a:t>Hire a qualified Executive Director</a:t>
            </a:r>
          </a:p>
          <a:p>
            <a:pPr lvl="1">
              <a:lnSpc>
                <a:spcPct val="90000"/>
              </a:lnSpc>
              <a:buClr>
                <a:srgbClr val="FF0000"/>
              </a:buClr>
            </a:pPr>
            <a:r>
              <a:rPr lang="en-US" sz="2000" dirty="0"/>
              <a:t>Ask questions of the Director.  Ask to see a copy of the regulation, law, or supporting documentation</a:t>
            </a:r>
          </a:p>
          <a:p>
            <a:pPr lvl="1">
              <a:lnSpc>
                <a:spcPct val="90000"/>
              </a:lnSpc>
              <a:buClr>
                <a:srgbClr val="FF0000"/>
              </a:buClr>
            </a:pPr>
            <a:r>
              <a:rPr lang="en-US" sz="2000" dirty="0"/>
              <a:t>Attend industry conferences and bring back information to your Board</a:t>
            </a:r>
          </a:p>
          <a:p>
            <a:pPr lvl="1">
              <a:lnSpc>
                <a:spcPct val="90000"/>
              </a:lnSpc>
              <a:buClr>
                <a:srgbClr val="FF0000"/>
              </a:buClr>
            </a:pPr>
            <a:r>
              <a:rPr lang="en-US" sz="2000" dirty="0"/>
              <a:t>Subscribe to industry publications  </a:t>
            </a:r>
          </a:p>
          <a:p>
            <a:pPr lvl="1">
              <a:lnSpc>
                <a:spcPct val="90000"/>
              </a:lnSpc>
              <a:buClr>
                <a:srgbClr val="FF0000"/>
              </a:buClr>
            </a:pPr>
            <a:r>
              <a:rPr lang="en-US" sz="2000" dirty="0"/>
              <a:t>If it doesn’t feel right, it’s probably not right</a:t>
            </a:r>
          </a:p>
          <a:p>
            <a:pPr lvl="1">
              <a:lnSpc>
                <a:spcPct val="90000"/>
              </a:lnSpc>
              <a:buClr>
                <a:srgbClr val="FF0000"/>
              </a:buClr>
            </a:pPr>
            <a:r>
              <a:rPr lang="en-US" sz="2000" dirty="0"/>
              <a:t>Do your homework; go to the </a:t>
            </a:r>
            <a:r>
              <a:rPr lang="en-US" sz="2000" dirty="0">
                <a:hlinkClick r:id="rId3"/>
              </a:rPr>
              <a:t>HUD website </a:t>
            </a:r>
            <a:r>
              <a:rPr lang="en-US" sz="2000" dirty="0"/>
              <a:t>and use </a:t>
            </a:r>
            <a:r>
              <a:rPr lang="en-US" sz="2000" dirty="0">
                <a:hlinkClick r:id="rId4"/>
              </a:rPr>
              <a:t>PIH POST </a:t>
            </a:r>
            <a:endParaRPr lang="en-US" sz="2000" dirty="0"/>
          </a:p>
          <a:p>
            <a:pPr lvl="1">
              <a:lnSpc>
                <a:spcPct val="90000"/>
              </a:lnSpc>
              <a:buClr>
                <a:srgbClr val="FF0000"/>
              </a:buClr>
            </a:pPr>
            <a:r>
              <a:rPr lang="en-US" sz="2000" dirty="0"/>
              <a:t>Attend training sessions conducted by the local HUD office or outside vendors</a:t>
            </a:r>
          </a:p>
        </p:txBody>
      </p:sp>
      <p:sp>
        <p:nvSpPr>
          <p:cNvPr id="11" name="Date Placeholder 10"/>
          <p:cNvSpPr>
            <a:spLocks noGrp="1"/>
          </p:cNvSpPr>
          <p:nvPr>
            <p:ph type="dt" sz="half" idx="10"/>
          </p:nvPr>
        </p:nvSpPr>
        <p:spPr/>
        <p:txBody>
          <a:bodyPr/>
          <a:lstStyle/>
          <a:p>
            <a:fld id="{5D66B808-B47A-4DE7-9F47-16221D7B007D}"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23</a:t>
            </a:fld>
            <a:endParaRPr lang="en-US" dirty="0"/>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209800" y="910636"/>
            <a:ext cx="6705600" cy="1082675"/>
          </a:xfrm>
        </p:spPr>
        <p:txBody>
          <a:bodyPr>
            <a:normAutofit/>
          </a:bodyPr>
          <a:lstStyle/>
          <a:p>
            <a:r>
              <a:rPr lang="en-US" sz="2800" dirty="0"/>
              <a:t>The Commissioner’s Role: </a:t>
            </a:r>
            <a:br>
              <a:rPr lang="en-US" sz="2800" dirty="0"/>
            </a:br>
            <a:r>
              <a:rPr lang="en-US" sz="2800" dirty="0"/>
              <a:t>Support and Oversight of the ED</a:t>
            </a:r>
            <a:endParaRPr lang="en-US" sz="2400" dirty="0">
              <a:solidFill>
                <a:schemeClr val="tx1"/>
              </a:solidFill>
            </a:endParaRPr>
          </a:p>
        </p:txBody>
      </p:sp>
      <p:sp>
        <p:nvSpPr>
          <p:cNvPr id="166915" name="Rectangle 3"/>
          <p:cNvSpPr>
            <a:spLocks noGrp="1" noChangeArrowheads="1"/>
          </p:cNvSpPr>
          <p:nvPr>
            <p:ph idx="1"/>
          </p:nvPr>
        </p:nvSpPr>
        <p:spPr>
          <a:xfrm>
            <a:off x="533400" y="2157821"/>
            <a:ext cx="8382000" cy="4306888"/>
          </a:xfrm>
          <a:noFill/>
        </p:spPr>
        <p:txBody>
          <a:bodyPr>
            <a:normAutofit fontScale="92500"/>
          </a:bodyPr>
          <a:lstStyle/>
          <a:p>
            <a:pPr>
              <a:lnSpc>
                <a:spcPct val="90000"/>
              </a:lnSpc>
              <a:buClr>
                <a:schemeClr val="tx2"/>
              </a:buClr>
              <a:buSzPct val="100000"/>
            </a:pPr>
            <a:r>
              <a:rPr lang="en-US" dirty="0"/>
              <a:t>Rely on the Executive Director and key executive staff for professional expertise. </a:t>
            </a:r>
          </a:p>
          <a:p>
            <a:pPr lvl="1">
              <a:buClr>
                <a:schemeClr val="tx1"/>
              </a:buClr>
              <a:buFont typeface="Courier New" panose="02070309020205020404" pitchFamily="49" charset="0"/>
              <a:buChar char="o"/>
            </a:pPr>
            <a:r>
              <a:rPr lang="en-US" dirty="0"/>
              <a:t>This does not mean that you fail to:</a:t>
            </a:r>
          </a:p>
          <a:p>
            <a:pPr lvl="2">
              <a:buClr>
                <a:schemeClr val="tx1"/>
              </a:buClr>
              <a:buFont typeface="Wingdings" panose="05000000000000000000" pitchFamily="2" charset="2"/>
              <a:buChar char="§"/>
            </a:pPr>
            <a:r>
              <a:rPr lang="en-US" dirty="0"/>
              <a:t>ask questions</a:t>
            </a:r>
          </a:p>
          <a:p>
            <a:pPr lvl="2">
              <a:buClr>
                <a:schemeClr val="tx1"/>
              </a:buClr>
              <a:buFont typeface="Wingdings" panose="05000000000000000000" pitchFamily="2" charset="2"/>
              <a:buChar char="§"/>
            </a:pPr>
            <a:r>
              <a:rPr lang="en-US" dirty="0"/>
              <a:t>require supporting documentation</a:t>
            </a:r>
          </a:p>
          <a:p>
            <a:pPr lvl="2">
              <a:buClr>
                <a:schemeClr val="tx1"/>
              </a:buClr>
              <a:buFont typeface="Wingdings" panose="05000000000000000000" pitchFamily="2" charset="2"/>
              <a:buChar char="§"/>
            </a:pPr>
            <a:r>
              <a:rPr lang="en-US" dirty="0"/>
              <a:t>monitor and evaluate performance</a:t>
            </a:r>
          </a:p>
          <a:p>
            <a:pPr lvl="2">
              <a:buClr>
                <a:schemeClr val="tx1"/>
              </a:buClr>
              <a:buFont typeface="Wingdings" panose="05000000000000000000" pitchFamily="2" charset="2"/>
              <a:buChar char="§"/>
            </a:pPr>
            <a:r>
              <a:rPr lang="en-US" dirty="0"/>
              <a:t>institute corrective action when necessary</a:t>
            </a:r>
          </a:p>
          <a:p>
            <a:pPr>
              <a:buClr>
                <a:schemeClr val="tx2"/>
              </a:buClr>
            </a:pPr>
            <a:r>
              <a:rPr lang="en-US" dirty="0"/>
              <a:t>Refer resident and public concerns and complaints to the ED, not directly to PHA staff.</a:t>
            </a:r>
          </a:p>
          <a:p>
            <a:pPr>
              <a:buClr>
                <a:schemeClr val="tx2"/>
              </a:buClr>
            </a:pPr>
            <a:r>
              <a:rPr lang="en-US" dirty="0"/>
              <a:t>The Board speaks to the ED with </a:t>
            </a:r>
            <a:r>
              <a:rPr lang="en-US" b="1" u="sng" dirty="0"/>
              <a:t>one voice.</a:t>
            </a:r>
            <a:r>
              <a:rPr lang="en-US" dirty="0"/>
              <a:t> </a:t>
            </a:r>
          </a:p>
          <a:p>
            <a:pPr>
              <a:buClr>
                <a:schemeClr val="tx2"/>
              </a:buClr>
            </a:pPr>
            <a:r>
              <a:rPr lang="en-US" dirty="0"/>
              <a:t>Do not attempt to perform the ED’s job. When you intervene, you undermine the ED’s authority.</a:t>
            </a:r>
            <a:endParaRPr lang="en-US" sz="2000" dirty="0"/>
          </a:p>
          <a:p>
            <a:pPr>
              <a:lnSpc>
                <a:spcPct val="90000"/>
              </a:lnSpc>
              <a:buClr>
                <a:schemeClr val="tx2"/>
              </a:buClr>
              <a:buSzPct val="100000"/>
              <a:buFont typeface="Wingdings" pitchFamily="2" charset="2"/>
              <a:buChar char="§"/>
            </a:pPr>
            <a:r>
              <a:rPr lang="en-US" b="1" u="sng" dirty="0"/>
              <a:t>Do not interfere in the day-to-day operations of the agency!</a:t>
            </a:r>
          </a:p>
        </p:txBody>
      </p:sp>
      <p:sp>
        <p:nvSpPr>
          <p:cNvPr id="11" name="Date Placeholder 10"/>
          <p:cNvSpPr>
            <a:spLocks noGrp="1"/>
          </p:cNvSpPr>
          <p:nvPr>
            <p:ph type="dt" sz="half" idx="10"/>
          </p:nvPr>
        </p:nvSpPr>
        <p:spPr/>
        <p:txBody>
          <a:bodyPr/>
          <a:lstStyle/>
          <a:p>
            <a:fld id="{19A969C9-F18E-4743-B8C5-31532984E140}"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24</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6915">
                                            <p:txEl>
                                              <p:pRg st="9" end="9"/>
                                            </p:txEl>
                                          </p:spTgt>
                                        </p:tgtEl>
                                        <p:attrNameLst>
                                          <p:attrName>style.visibility</p:attrName>
                                        </p:attrNameLst>
                                      </p:cBhvr>
                                      <p:to>
                                        <p:strVal val="visible"/>
                                      </p:to>
                                    </p:set>
                                    <p:animEffect transition="in" filter="fade">
                                      <p:cBhvr>
                                        <p:cTn id="7" dur="2000"/>
                                        <p:tgtEl>
                                          <p:spTgt spid="166915">
                                            <p:txEl>
                                              <p:pRg st="9" end="9"/>
                                            </p:txEl>
                                          </p:spTgt>
                                        </p:tgtEl>
                                      </p:cBhvr>
                                    </p:animEffect>
                                    <p:anim calcmode="lin" valueType="num">
                                      <p:cBhvr>
                                        <p:cTn id="8" dur="2000" fill="hold"/>
                                        <p:tgtEl>
                                          <p:spTgt spid="166915">
                                            <p:txEl>
                                              <p:pRg st="9" end="9"/>
                                            </p:txEl>
                                          </p:spTgt>
                                        </p:tgtEl>
                                        <p:attrNameLst>
                                          <p:attrName>ppt_w</p:attrName>
                                        </p:attrNameLst>
                                      </p:cBhvr>
                                      <p:tavLst>
                                        <p:tav tm="0" fmla="#ppt_w*sin(2.5*pi*$)">
                                          <p:val>
                                            <p:fltVal val="0"/>
                                          </p:val>
                                        </p:tav>
                                        <p:tav tm="100000">
                                          <p:val>
                                            <p:fltVal val="1"/>
                                          </p:val>
                                        </p:tav>
                                      </p:tavLst>
                                    </p:anim>
                                    <p:anim calcmode="lin" valueType="num">
                                      <p:cBhvr>
                                        <p:cTn id="9" dur="2000" fill="hold"/>
                                        <p:tgtEl>
                                          <p:spTgt spid="16691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6915">
                                            <p:txEl>
                                              <p:pRg st="9" end="9"/>
                                            </p:txEl>
                                          </p:spTgt>
                                        </p:tgtEl>
                                        <p:attrNameLst>
                                          <p:attrName>style.visibility</p:attrName>
                                        </p:attrNameLst>
                                      </p:cBhvr>
                                      <p:to>
                                        <p:strVal val="visible"/>
                                      </p:to>
                                    </p:set>
                                    <p:anim calcmode="lin" valueType="num">
                                      <p:cBhvr>
                                        <p:cTn id="14" dur="500" fill="hold"/>
                                        <p:tgtEl>
                                          <p:spTgt spid="166915">
                                            <p:txEl>
                                              <p:pRg st="9" end="9"/>
                                            </p:txEl>
                                          </p:spTgt>
                                        </p:tgtEl>
                                        <p:attrNameLst>
                                          <p:attrName>ppt_w</p:attrName>
                                        </p:attrNameLst>
                                      </p:cBhvr>
                                      <p:tavLst>
                                        <p:tav tm="0">
                                          <p:val>
                                            <p:fltVal val="0"/>
                                          </p:val>
                                        </p:tav>
                                        <p:tav tm="100000">
                                          <p:val>
                                            <p:strVal val="#ppt_w"/>
                                          </p:val>
                                        </p:tav>
                                      </p:tavLst>
                                    </p:anim>
                                    <p:anim calcmode="lin" valueType="num">
                                      <p:cBhvr>
                                        <p:cTn id="15" dur="500" fill="hold"/>
                                        <p:tgtEl>
                                          <p:spTgt spid="166915">
                                            <p:txEl>
                                              <p:pRg st="9" end="9"/>
                                            </p:txEl>
                                          </p:spTgt>
                                        </p:tgtEl>
                                        <p:attrNameLst>
                                          <p:attrName>ppt_h</p:attrName>
                                        </p:attrNameLst>
                                      </p:cBhvr>
                                      <p:tavLst>
                                        <p:tav tm="0">
                                          <p:val>
                                            <p:fltVal val="0"/>
                                          </p:val>
                                        </p:tav>
                                        <p:tav tm="100000">
                                          <p:val>
                                            <p:strVal val="#ppt_h"/>
                                          </p:val>
                                        </p:tav>
                                      </p:tavLst>
                                    </p:anim>
                                    <p:animEffect transition="in" filter="fade">
                                      <p:cBhvr>
                                        <p:cTn id="16" dur="500"/>
                                        <p:tgtEl>
                                          <p:spTgt spid="166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a:xfrm>
            <a:off x="2057400" y="764373"/>
            <a:ext cx="6572250" cy="1293028"/>
          </a:xfrm>
        </p:spPr>
        <p:txBody>
          <a:bodyPr vert="horz" lIns="91440" tIns="45720" rIns="91440" bIns="45720" rtlCol="0" anchor="ctr">
            <a:normAutofit/>
          </a:bodyPr>
          <a:lstStyle/>
          <a:p>
            <a:r>
              <a:rPr lang="en-US" sz="2800" dirty="0"/>
              <a:t>The Commissioner’s Role: Support and Oversight of the ED</a:t>
            </a:r>
            <a:endParaRPr lang="en-US" sz="2800" b="1" dirty="0"/>
          </a:p>
        </p:txBody>
      </p:sp>
      <p:sp>
        <p:nvSpPr>
          <p:cNvPr id="11" name="Date Placeholder 10"/>
          <p:cNvSpPr>
            <a:spLocks noGrp="1"/>
          </p:cNvSpPr>
          <p:nvPr>
            <p:ph type="dt" sz="half" idx="10"/>
          </p:nvPr>
        </p:nvSpPr>
        <p:spPr>
          <a:xfrm>
            <a:off x="6446520" y="6356350"/>
            <a:ext cx="2183130" cy="365125"/>
          </a:xfrm>
        </p:spPr>
        <p:txBody>
          <a:bodyPr vert="horz" lIns="91440" tIns="45720" rIns="91440" bIns="45720" rtlCol="0" anchor="ctr">
            <a:normAutofit/>
          </a:bodyPr>
          <a:lstStyle/>
          <a:p>
            <a:pPr>
              <a:spcAft>
                <a:spcPts val="600"/>
              </a:spcAft>
            </a:pPr>
            <a:fld id="{0B9A4394-8676-4DD9-835C-9909F4EBEA75}" type="datetime1">
              <a:rPr lang="en-US" smtClean="0"/>
              <a:pPr>
                <a:spcAft>
                  <a:spcPts val="600"/>
                </a:spcAft>
              </a:pPr>
              <a:t>9/16/2021</a:t>
            </a:fld>
            <a:endParaRPr lang="en-US"/>
          </a:p>
        </p:txBody>
      </p:sp>
      <p:sp>
        <p:nvSpPr>
          <p:cNvPr id="12" name="Slide Number Placeholder 11"/>
          <p:cNvSpPr>
            <a:spLocks noGrp="1"/>
          </p:cNvSpPr>
          <p:nvPr>
            <p:ph type="sldNum" sz="quarter" idx="12"/>
          </p:nvPr>
        </p:nvSpPr>
        <p:spPr>
          <a:xfrm>
            <a:off x="6572250" y="381000"/>
            <a:ext cx="2057400" cy="365125"/>
          </a:xfrm>
        </p:spPr>
        <p:txBody>
          <a:bodyPr vert="horz" lIns="91440" tIns="45720" rIns="91440" bIns="45720" rtlCol="0" anchor="ctr">
            <a:normAutofit/>
          </a:bodyPr>
          <a:lstStyle/>
          <a:p>
            <a:pPr>
              <a:spcAft>
                <a:spcPts val="600"/>
              </a:spcAft>
            </a:pPr>
            <a:fld id="{FB5E76E3-8A7B-4262-854D-64008A227B3F}" type="slidenum">
              <a:rPr lang="en-US" smtClean="0"/>
              <a:pPr>
                <a:spcAft>
                  <a:spcPts val="600"/>
                </a:spcAft>
              </a:pPr>
              <a:t>25</a:t>
            </a:fld>
            <a:endParaRPr lang="en-US"/>
          </a:p>
        </p:txBody>
      </p:sp>
      <p:sp>
        <p:nvSpPr>
          <p:cNvPr id="162819" name="Rectangle 3"/>
          <p:cNvSpPr>
            <a:spLocks noGrp="1" noChangeArrowheads="1"/>
          </p:cNvSpPr>
          <p:nvPr>
            <p:ph type="body" idx="4294967295"/>
          </p:nvPr>
        </p:nvSpPr>
        <p:spPr>
          <a:xfrm>
            <a:off x="4019550" y="2193925"/>
            <a:ext cx="5124450" cy="4024313"/>
          </a:xfrm>
        </p:spPr>
        <p:txBody>
          <a:bodyPr vert="horz" lIns="91440" tIns="45720" rIns="91440" bIns="45720" rtlCol="0">
            <a:normAutofit lnSpcReduction="10000"/>
          </a:bodyPr>
          <a:lstStyle/>
          <a:p>
            <a:pPr marL="0" indent="0">
              <a:buNone/>
            </a:pPr>
            <a:r>
              <a:rPr lang="en-US" sz="1800" dirty="0"/>
              <a:t>Setting goals:</a:t>
            </a:r>
          </a:p>
          <a:p>
            <a:r>
              <a:rPr lang="en-US" sz="1400" dirty="0"/>
              <a:t>Set annual goals for the agency and hold the Director accountable to those goals.</a:t>
            </a:r>
          </a:p>
          <a:p>
            <a:r>
              <a:rPr lang="en-US" sz="1400" dirty="0"/>
              <a:t>The results to be obtained should be clearly defined, measurable, and attainable.</a:t>
            </a:r>
          </a:p>
          <a:p>
            <a:r>
              <a:rPr lang="en-US" sz="1400" dirty="0"/>
              <a:t>Progress reports should occur at least quarterly.</a:t>
            </a:r>
          </a:p>
          <a:p>
            <a:pPr marL="0" indent="0">
              <a:buNone/>
            </a:pPr>
            <a:r>
              <a:rPr lang="en-US" sz="1800" dirty="0"/>
              <a:t>If the goals are not being met: </a:t>
            </a:r>
          </a:p>
          <a:p>
            <a:pPr marL="114300"/>
            <a:r>
              <a:rPr lang="en-US" sz="1400" dirty="0"/>
              <a:t>Determine the reasons for the gap between the     </a:t>
            </a:r>
          </a:p>
          <a:p>
            <a:pPr marL="0" indent="0">
              <a:buNone/>
            </a:pPr>
            <a:r>
              <a:rPr lang="en-US" sz="1400" dirty="0"/>
              <a:t>     planned goals and the current level of performance</a:t>
            </a:r>
          </a:p>
          <a:p>
            <a:pPr marL="114300"/>
            <a:r>
              <a:rPr lang="en-US" sz="1400" dirty="0"/>
              <a:t>Determine if the goals are realistic and the</a:t>
            </a:r>
          </a:p>
          <a:p>
            <a:pPr marL="0" indent="0">
              <a:buNone/>
            </a:pPr>
            <a:r>
              <a:rPr lang="en-US" sz="1400" dirty="0"/>
              <a:t>     appropriate resources exist</a:t>
            </a:r>
          </a:p>
          <a:p>
            <a:pPr marL="114300"/>
            <a:r>
              <a:rPr lang="en-US" sz="1400" dirty="0"/>
              <a:t>Look for patterns and trends</a:t>
            </a:r>
          </a:p>
          <a:p>
            <a:pPr marL="114300"/>
            <a:r>
              <a:rPr lang="en-US" sz="1400" dirty="0"/>
              <a:t>Make sure the Board’s performance is not part of the  </a:t>
            </a:r>
          </a:p>
          <a:p>
            <a:pPr marL="0" indent="0">
              <a:buNone/>
            </a:pPr>
            <a:r>
              <a:rPr lang="en-US" sz="1400" dirty="0"/>
              <a:t>     reason for the goals not being met</a:t>
            </a:r>
          </a:p>
          <a:p>
            <a:pPr lvl="1">
              <a:spcBef>
                <a:spcPct val="50000"/>
              </a:spcBef>
              <a:buClr>
                <a:srgbClr val="FF0000"/>
              </a:buClr>
            </a:pPr>
            <a:endParaRPr lang="en-US" sz="1000" dirty="0"/>
          </a:p>
          <a:p>
            <a:pPr lvl="1"/>
            <a:endParaRPr lang="en-US" sz="1000" dirty="0"/>
          </a:p>
        </p:txBody>
      </p:sp>
      <p:pic>
        <p:nvPicPr>
          <p:cNvPr id="72" name="Graphic 71" descr="Target">
            <a:extLst>
              <a:ext uri="{FF2B5EF4-FFF2-40B4-BE49-F238E27FC236}">
                <a16:creationId xmlns:a16="http://schemas.microsoft.com/office/drawing/2014/main" id="{FCF8BDC4-A5EA-42D3-BCFE-1F6F138F0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350" y="2590800"/>
            <a:ext cx="2733722" cy="2733722"/>
          </a:xfrm>
          <a:prstGeom prst="rect">
            <a:avLst/>
          </a:prstGeom>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86282" y="882735"/>
            <a:ext cx="6553200" cy="1293028"/>
          </a:xfrm>
        </p:spPr>
        <p:txBody>
          <a:bodyPr>
            <a:normAutofit/>
          </a:bodyPr>
          <a:lstStyle/>
          <a:p>
            <a:r>
              <a:rPr lang="en-US" sz="2800" dirty="0"/>
              <a:t>The Commissioner’s Role:</a:t>
            </a:r>
            <a:br>
              <a:rPr lang="en-US" sz="2800" dirty="0"/>
            </a:br>
            <a:r>
              <a:rPr lang="en-US" sz="2800" dirty="0"/>
              <a:t>Support and Oversight of the ED</a:t>
            </a:r>
            <a:endParaRPr lang="en-US" sz="2800" b="1" dirty="0"/>
          </a:p>
        </p:txBody>
      </p:sp>
      <p:sp>
        <p:nvSpPr>
          <p:cNvPr id="80899" name="Rectangle 3"/>
          <p:cNvSpPr>
            <a:spLocks noGrp="1" noChangeArrowheads="1"/>
          </p:cNvSpPr>
          <p:nvPr>
            <p:ph idx="1"/>
          </p:nvPr>
        </p:nvSpPr>
        <p:spPr>
          <a:xfrm>
            <a:off x="638176" y="2357625"/>
            <a:ext cx="5124450" cy="4024125"/>
          </a:xfrm>
        </p:spPr>
        <p:txBody>
          <a:bodyPr>
            <a:normAutofit/>
          </a:bodyPr>
          <a:lstStyle/>
          <a:p>
            <a:pPr>
              <a:buNone/>
            </a:pPr>
            <a:r>
              <a:rPr lang="en-US" sz="2000" dirty="0"/>
              <a:t>Evaluating performance is critical!</a:t>
            </a:r>
          </a:p>
          <a:p>
            <a:pPr lvl="1">
              <a:spcBef>
                <a:spcPct val="60000"/>
              </a:spcBef>
              <a:buClr>
                <a:schemeClr val="tx1"/>
              </a:buClr>
            </a:pPr>
            <a:r>
              <a:rPr lang="en-US" sz="1600" dirty="0"/>
              <a:t>Formal performance evaluation tools should be in place for the ED. </a:t>
            </a:r>
          </a:p>
          <a:p>
            <a:pPr lvl="1">
              <a:spcBef>
                <a:spcPct val="60000"/>
              </a:spcBef>
              <a:buClr>
                <a:schemeClr val="tx1"/>
              </a:buClr>
            </a:pPr>
            <a:r>
              <a:rPr lang="en-US" sz="1600" dirty="0"/>
              <a:t>The ED should also have formal performance evaluation tools for all employees of the agency.</a:t>
            </a:r>
          </a:p>
          <a:p>
            <a:pPr lvl="1">
              <a:spcBef>
                <a:spcPct val="60000"/>
              </a:spcBef>
              <a:buClr>
                <a:schemeClr val="tx1"/>
              </a:buClr>
            </a:pPr>
            <a:r>
              <a:rPr lang="en-US" sz="1600" dirty="0"/>
              <a:t>A formal performance evaluation of the ED should occur at least once a year.  </a:t>
            </a:r>
          </a:p>
          <a:p>
            <a:pPr lvl="1">
              <a:spcBef>
                <a:spcPct val="60000"/>
              </a:spcBef>
              <a:buClr>
                <a:schemeClr val="tx1"/>
              </a:buClr>
            </a:pPr>
            <a:r>
              <a:rPr lang="en-US" sz="1600" dirty="0"/>
              <a:t>The ED should ensure that all PHA employees receive a formal performance evaluation at least once a year. </a:t>
            </a:r>
          </a:p>
          <a:p>
            <a:pPr lvl="1">
              <a:spcBef>
                <a:spcPct val="60000"/>
              </a:spcBef>
              <a:buClr>
                <a:schemeClr val="tx1"/>
              </a:buClr>
            </a:pPr>
            <a:r>
              <a:rPr lang="en-US" sz="1600" dirty="0"/>
              <a:t>Provide feedback periodically so that employees can determine the level of their performance</a:t>
            </a:r>
          </a:p>
        </p:txBody>
      </p:sp>
      <p:sp>
        <p:nvSpPr>
          <p:cNvPr id="11" name="Date Placeholder 10"/>
          <p:cNvSpPr>
            <a:spLocks noGrp="1"/>
          </p:cNvSpPr>
          <p:nvPr>
            <p:ph type="dt" sz="half" idx="10"/>
          </p:nvPr>
        </p:nvSpPr>
        <p:spPr>
          <a:xfrm>
            <a:off x="6446520" y="6356350"/>
            <a:ext cx="2183130" cy="365125"/>
          </a:xfrm>
        </p:spPr>
        <p:txBody>
          <a:bodyPr>
            <a:normAutofit/>
          </a:bodyPr>
          <a:lstStyle/>
          <a:p>
            <a:pPr>
              <a:spcAft>
                <a:spcPts val="600"/>
              </a:spcAft>
            </a:pPr>
            <a:fld id="{2E64970A-BB57-44A6-B483-7459B106E9AE}" type="datetime1">
              <a:rPr lang="en-US" smtClean="0"/>
              <a:pPr>
                <a:spcAft>
                  <a:spcPts val="600"/>
                </a:spcAft>
              </a:pPr>
              <a:t>9/16/2021</a:t>
            </a:fld>
            <a:endParaRPr lang="en-US"/>
          </a:p>
        </p:txBody>
      </p:sp>
      <p:sp>
        <p:nvSpPr>
          <p:cNvPr id="12" name="Slide Number Placeholder 11"/>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26</a:t>
            </a:fld>
            <a:endParaRPr lang="en-US"/>
          </a:p>
        </p:txBody>
      </p:sp>
      <p:pic>
        <p:nvPicPr>
          <p:cNvPr id="7" name="Graphic 6" descr="List">
            <a:extLst>
              <a:ext uri="{FF2B5EF4-FFF2-40B4-BE49-F238E27FC236}">
                <a16:creationId xmlns:a16="http://schemas.microsoft.com/office/drawing/2014/main" id="{5AC5E729-3F6D-4E41-83AA-BBF9D10F9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089" y="2743200"/>
            <a:ext cx="2733722" cy="2733722"/>
          </a:xfrm>
          <a:prstGeom prst="rect">
            <a:avLst/>
          </a:prstGeom>
        </p:spPr>
      </p:pic>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905000" y="764373"/>
            <a:ext cx="6724650" cy="1293028"/>
          </a:xfrm>
        </p:spPr>
        <p:txBody>
          <a:bodyPr>
            <a:normAutofit/>
          </a:bodyPr>
          <a:lstStyle/>
          <a:p>
            <a:r>
              <a:rPr lang="en-US" sz="2800" dirty="0"/>
              <a:t>The Commissioner’s Role:</a:t>
            </a:r>
            <a:br>
              <a:rPr lang="en-US" sz="2800" dirty="0"/>
            </a:br>
            <a:r>
              <a:rPr lang="en-US" sz="2800" dirty="0"/>
              <a:t>Support and Oversight of the ED</a:t>
            </a:r>
            <a:endParaRPr lang="en-US" sz="2800" b="1" dirty="0"/>
          </a:p>
        </p:txBody>
      </p:sp>
      <p:sp>
        <p:nvSpPr>
          <p:cNvPr id="129028" name="Rectangle 4"/>
          <p:cNvSpPr>
            <a:spLocks noGrp="1" noChangeArrowheads="1"/>
          </p:cNvSpPr>
          <p:nvPr>
            <p:ph idx="1"/>
          </p:nvPr>
        </p:nvSpPr>
        <p:spPr>
          <a:xfrm>
            <a:off x="3505200" y="2194560"/>
            <a:ext cx="5124450" cy="4024125"/>
          </a:xfrm>
        </p:spPr>
        <p:txBody>
          <a:bodyPr>
            <a:normAutofit fontScale="92500" lnSpcReduction="20000"/>
          </a:bodyPr>
          <a:lstStyle/>
          <a:p>
            <a:pPr>
              <a:buFont typeface="Wingdings" pitchFamily="2" charset="2"/>
              <a:buNone/>
            </a:pPr>
            <a:r>
              <a:rPr lang="en-US" sz="2400" dirty="0"/>
              <a:t>How do I evaluate the Director’s performance?</a:t>
            </a:r>
          </a:p>
          <a:p>
            <a:pPr>
              <a:buClr>
                <a:srgbClr val="FF0000"/>
              </a:buClr>
              <a:buSzTx/>
              <a:buFont typeface="Wingdings" pitchFamily="2" charset="2"/>
              <a:buChar char="þ"/>
            </a:pPr>
            <a:r>
              <a:rPr lang="en-US" sz="1700" dirty="0"/>
              <a:t>Public Housing Assessment System (PHAS) Score/Designation</a:t>
            </a:r>
          </a:p>
          <a:p>
            <a:pPr>
              <a:buClr>
                <a:srgbClr val="FF0000"/>
              </a:buClr>
              <a:buSzTx/>
              <a:buFont typeface="Wingdings" pitchFamily="2" charset="2"/>
              <a:buChar char="þ"/>
            </a:pPr>
            <a:r>
              <a:rPr lang="en-US" sz="1700" dirty="0"/>
              <a:t>PH Occupancy Rate</a:t>
            </a:r>
          </a:p>
          <a:p>
            <a:pPr>
              <a:buClr>
                <a:srgbClr val="FF0000"/>
              </a:buClr>
              <a:buFont typeface="Wingdings" pitchFamily="2" charset="2"/>
              <a:buChar char="þ"/>
            </a:pPr>
            <a:r>
              <a:rPr lang="en-US" sz="1700" dirty="0"/>
              <a:t>Condition of Public Housing Units (REAC inspection scores, etc.) </a:t>
            </a:r>
          </a:p>
          <a:p>
            <a:pPr>
              <a:buClr>
                <a:srgbClr val="FF0000"/>
              </a:buClr>
              <a:buFont typeface="Wingdings" pitchFamily="2" charset="2"/>
              <a:buChar char="þ"/>
            </a:pPr>
            <a:r>
              <a:rPr lang="en-US" sz="1700" dirty="0"/>
              <a:t>Section Eight Management Assessment Program (SEMAP) Score/Designation</a:t>
            </a:r>
          </a:p>
          <a:p>
            <a:pPr>
              <a:buClr>
                <a:srgbClr val="FF0000"/>
              </a:buClr>
              <a:buSzTx/>
              <a:buFont typeface="Wingdings" pitchFamily="2" charset="2"/>
              <a:buChar char="þ"/>
            </a:pPr>
            <a:r>
              <a:rPr lang="en-US" sz="1700" dirty="0"/>
              <a:t>HCV Utilization Rate (see </a:t>
            </a:r>
            <a:r>
              <a:rPr lang="en-US" sz="1700" dirty="0">
                <a:hlinkClick r:id="rId3"/>
              </a:rPr>
              <a:t>public-facing HCV dashboard</a:t>
            </a:r>
            <a:r>
              <a:rPr lang="en-US" sz="1700" dirty="0"/>
              <a:t>)</a:t>
            </a:r>
          </a:p>
          <a:p>
            <a:pPr>
              <a:buClr>
                <a:srgbClr val="FF0000"/>
              </a:buClr>
              <a:buSzTx/>
              <a:buFont typeface="Wingdings" pitchFamily="2" charset="2"/>
              <a:buChar char="þ"/>
            </a:pPr>
            <a:r>
              <a:rPr lang="en-US" sz="1700" dirty="0"/>
              <a:t>HUD Comprehensive/Management Review Reports </a:t>
            </a:r>
          </a:p>
          <a:p>
            <a:pPr>
              <a:buClr>
                <a:srgbClr val="FF0000"/>
              </a:buClr>
              <a:buSzTx/>
              <a:buFont typeface="Wingdings" pitchFamily="2" charset="2"/>
              <a:buChar char="þ"/>
            </a:pPr>
            <a:r>
              <a:rPr lang="en-US" sz="1700" dirty="0"/>
              <a:t>IPA/OIG Audits</a:t>
            </a:r>
          </a:p>
          <a:p>
            <a:pPr>
              <a:buClr>
                <a:srgbClr val="FF0000"/>
              </a:buClr>
              <a:buSzTx/>
              <a:buFont typeface="Wingdings" pitchFamily="2" charset="2"/>
              <a:buChar char="þ"/>
            </a:pPr>
            <a:r>
              <a:rPr lang="en-US" sz="1700" dirty="0"/>
              <a:t>Financial Reports</a:t>
            </a:r>
          </a:p>
        </p:txBody>
      </p:sp>
      <p:sp>
        <p:nvSpPr>
          <p:cNvPr id="11" name="Date Placeholder 10"/>
          <p:cNvSpPr>
            <a:spLocks noGrp="1"/>
          </p:cNvSpPr>
          <p:nvPr>
            <p:ph type="dt" sz="half" idx="10"/>
          </p:nvPr>
        </p:nvSpPr>
        <p:spPr>
          <a:xfrm>
            <a:off x="6446520" y="6356350"/>
            <a:ext cx="2183130" cy="365125"/>
          </a:xfrm>
        </p:spPr>
        <p:txBody>
          <a:bodyPr>
            <a:normAutofit/>
          </a:bodyPr>
          <a:lstStyle/>
          <a:p>
            <a:pPr>
              <a:spcAft>
                <a:spcPts val="600"/>
              </a:spcAft>
            </a:pPr>
            <a:fld id="{67FD9A75-1138-4384-956F-D36A91840B6C}" type="datetime1">
              <a:rPr lang="en-US" smtClean="0"/>
              <a:pPr>
                <a:spcAft>
                  <a:spcPts val="600"/>
                </a:spcAft>
              </a:pPr>
              <a:t>9/16/2021</a:t>
            </a:fld>
            <a:endParaRPr lang="en-US"/>
          </a:p>
        </p:txBody>
      </p:sp>
      <p:sp>
        <p:nvSpPr>
          <p:cNvPr id="12" name="Slide Number Placeholder 11"/>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27</a:t>
            </a:fld>
            <a:endParaRPr lang="en-US"/>
          </a:p>
        </p:txBody>
      </p:sp>
      <p:pic>
        <p:nvPicPr>
          <p:cNvPr id="7" name="Graphic 70" descr="Checklist">
            <a:extLst>
              <a:ext uri="{FF2B5EF4-FFF2-40B4-BE49-F238E27FC236}">
                <a16:creationId xmlns:a16="http://schemas.microsoft.com/office/drawing/2014/main" id="{08D95B00-8F15-4EF8-9E83-6DF35CA655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39" y="2743200"/>
            <a:ext cx="2733722" cy="2733722"/>
          </a:xfrm>
          <a:prstGeom prst="rect">
            <a:avLst/>
          </a:prstGeom>
        </p:spPr>
      </p:pic>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ACE3A668-84B1-4804-91C5-3DEA69C734DF}"/>
              </a:ext>
            </a:extLst>
          </p:cNvPr>
          <p:cNvSpPr>
            <a:spLocks noGrp="1" noChangeArrowheads="1"/>
          </p:cNvSpPr>
          <p:nvPr>
            <p:ph type="title"/>
          </p:nvPr>
        </p:nvSpPr>
        <p:spPr>
          <a:xfrm>
            <a:off x="1262062" y="930246"/>
            <a:ext cx="6724650" cy="1293028"/>
          </a:xfrm>
        </p:spPr>
        <p:txBody>
          <a:bodyPr>
            <a:normAutofit/>
          </a:bodyPr>
          <a:lstStyle/>
          <a:p>
            <a:r>
              <a:rPr lang="en-US" sz="2800" dirty="0"/>
              <a:t>The Commissioner’s Role:</a:t>
            </a:r>
            <a:br>
              <a:rPr lang="en-US" sz="2800" dirty="0"/>
            </a:br>
            <a:r>
              <a:rPr lang="en-US" sz="2800" dirty="0"/>
              <a:t>Support and Oversight of the ED</a:t>
            </a:r>
            <a:endParaRPr lang="en-US" sz="2800" b="1" dirty="0"/>
          </a:p>
        </p:txBody>
      </p:sp>
      <p:sp>
        <p:nvSpPr>
          <p:cNvPr id="189443" name="Rectangle 3"/>
          <p:cNvSpPr>
            <a:spLocks noGrp="1" noChangeArrowheads="1"/>
          </p:cNvSpPr>
          <p:nvPr>
            <p:ph type="body" sz="half" idx="1"/>
          </p:nvPr>
        </p:nvSpPr>
        <p:spPr>
          <a:xfrm>
            <a:off x="1269436" y="2774484"/>
            <a:ext cx="2667000" cy="2655345"/>
          </a:xfrm>
        </p:spPr>
        <p:txBody>
          <a:bodyPr/>
          <a:lstStyle/>
          <a:p>
            <a:pPr>
              <a:buFont typeface="Wingdings" pitchFamily="2" charset="2"/>
              <a:buNone/>
            </a:pPr>
            <a:r>
              <a:rPr lang="en-US" sz="2800" b="1" dirty="0">
                <a:solidFill>
                  <a:schemeClr val="accent5">
                    <a:lumMod val="50000"/>
                  </a:schemeClr>
                </a:solidFill>
              </a:rPr>
              <a:t>If we do all of this, what does the ED do</a:t>
            </a:r>
            <a:r>
              <a:rPr lang="en-US" sz="6000" b="1" dirty="0">
                <a:solidFill>
                  <a:schemeClr val="accent5">
                    <a:lumMod val="50000"/>
                  </a:schemeClr>
                </a:solidFill>
              </a:rPr>
              <a:t>?</a:t>
            </a:r>
          </a:p>
        </p:txBody>
      </p:sp>
      <p:pic>
        <p:nvPicPr>
          <p:cNvPr id="189447" name="Picture 7" descr="PE01616_"/>
          <p:cNvPicPr>
            <a:picLocks noGrp="1" noChangeAspect="1" noChangeArrowheads="1"/>
          </p:cNvPicPr>
          <p:nvPr>
            <p:ph type="clipArt" sz="half" idx="2"/>
          </p:nvPr>
        </p:nvPicPr>
        <p:blipFill>
          <a:blip r:embed="rId3" cstate="print"/>
          <a:srcRect/>
          <a:stretch>
            <a:fillRect/>
          </a:stretch>
        </p:blipFill>
        <p:spPr>
          <a:xfrm>
            <a:off x="4724400" y="2223274"/>
            <a:ext cx="3236912" cy="3752850"/>
          </a:xfrm>
        </p:spPr>
      </p:pic>
      <p:sp>
        <p:nvSpPr>
          <p:cNvPr id="12" name="Date Placeholder 11"/>
          <p:cNvSpPr>
            <a:spLocks noGrp="1"/>
          </p:cNvSpPr>
          <p:nvPr>
            <p:ph type="dt" sz="half" idx="10"/>
          </p:nvPr>
        </p:nvSpPr>
        <p:spPr/>
        <p:txBody>
          <a:bodyPr/>
          <a:lstStyle/>
          <a:p>
            <a:fld id="{011013E0-6389-4251-8B6F-F2A29190CBFD}" type="datetime1">
              <a:rPr lang="en-US" smtClean="0"/>
              <a:pPr/>
              <a:t>9/16/2021</a:t>
            </a:fld>
            <a:endParaRPr lang="en-US"/>
          </a:p>
        </p:txBody>
      </p:sp>
      <p:sp>
        <p:nvSpPr>
          <p:cNvPr id="13" name="Slide Number Placeholder 12"/>
          <p:cNvSpPr>
            <a:spLocks noGrp="1"/>
          </p:cNvSpPr>
          <p:nvPr>
            <p:ph type="sldNum" sz="quarter" idx="12"/>
          </p:nvPr>
        </p:nvSpPr>
        <p:spPr/>
        <p:txBody>
          <a:bodyPr/>
          <a:lstStyle/>
          <a:p>
            <a:fld id="{56552F26-75F1-4EB2-B039-A2340D95D84D}" type="slidenum">
              <a:rPr lang="en-US" smtClean="0"/>
              <a:pPr/>
              <a:t>28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9447"/>
                                        </p:tgtEl>
                                        <p:attrNameLst>
                                          <p:attrName>style.visibility</p:attrName>
                                        </p:attrNameLst>
                                      </p:cBhvr>
                                      <p:to>
                                        <p:strVal val="visible"/>
                                      </p:to>
                                    </p:set>
                                    <p:anim calcmode="lin" valueType="num">
                                      <p:cBhvr>
                                        <p:cTn id="7" dur="1000" fill="hold"/>
                                        <p:tgtEl>
                                          <p:spTgt spid="189447"/>
                                        </p:tgtEl>
                                        <p:attrNameLst>
                                          <p:attrName>ppt_w</p:attrName>
                                        </p:attrNameLst>
                                      </p:cBhvr>
                                      <p:tavLst>
                                        <p:tav tm="0">
                                          <p:val>
                                            <p:fltVal val="0"/>
                                          </p:val>
                                        </p:tav>
                                        <p:tav tm="100000">
                                          <p:val>
                                            <p:strVal val="#ppt_w"/>
                                          </p:val>
                                        </p:tav>
                                      </p:tavLst>
                                    </p:anim>
                                    <p:anim calcmode="lin" valueType="num">
                                      <p:cBhvr>
                                        <p:cTn id="8" dur="1000" fill="hold"/>
                                        <p:tgtEl>
                                          <p:spTgt spid="189447"/>
                                        </p:tgtEl>
                                        <p:attrNameLst>
                                          <p:attrName>ppt_h</p:attrName>
                                        </p:attrNameLst>
                                      </p:cBhvr>
                                      <p:tavLst>
                                        <p:tav tm="0">
                                          <p:val>
                                            <p:fltVal val="0"/>
                                          </p:val>
                                        </p:tav>
                                        <p:tav tm="100000">
                                          <p:val>
                                            <p:strVal val="#ppt_h"/>
                                          </p:val>
                                        </p:tav>
                                      </p:tavLst>
                                    </p:anim>
                                    <p:anim calcmode="lin" valueType="num">
                                      <p:cBhvr>
                                        <p:cTn id="9" dur="1000" fill="hold"/>
                                        <p:tgtEl>
                                          <p:spTgt spid="189447"/>
                                        </p:tgtEl>
                                        <p:attrNameLst>
                                          <p:attrName>style.rotation</p:attrName>
                                        </p:attrNameLst>
                                      </p:cBhvr>
                                      <p:tavLst>
                                        <p:tav tm="0">
                                          <p:val>
                                            <p:fltVal val="90"/>
                                          </p:val>
                                        </p:tav>
                                        <p:tav tm="100000">
                                          <p:val>
                                            <p:fltVal val="0"/>
                                          </p:val>
                                        </p:tav>
                                      </p:tavLst>
                                    </p:anim>
                                    <p:animEffect transition="in" filter="fade">
                                      <p:cBhvr>
                                        <p:cTn id="10" dur="1000"/>
                                        <p:tgtEl>
                                          <p:spTgt spid="189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sz="half" idx="1"/>
          </p:nvPr>
        </p:nvSpPr>
        <p:spPr>
          <a:xfrm>
            <a:off x="723900" y="1981200"/>
            <a:ext cx="3581400" cy="3733800"/>
          </a:xfrm>
        </p:spPr>
        <p:txBody>
          <a:bodyPr/>
          <a:lstStyle/>
          <a:p>
            <a:pPr algn="ctr">
              <a:lnSpc>
                <a:spcPct val="90000"/>
              </a:lnSpc>
              <a:buFont typeface="Wingdings" pitchFamily="2" charset="2"/>
              <a:buNone/>
            </a:pPr>
            <a:r>
              <a:rPr lang="en-US" sz="3200" b="1" dirty="0">
                <a:latin typeface="Century Gothic (Body)"/>
              </a:rPr>
              <a:t>The</a:t>
            </a:r>
          </a:p>
          <a:p>
            <a:pPr algn="ctr">
              <a:lnSpc>
                <a:spcPct val="90000"/>
              </a:lnSpc>
              <a:buFont typeface="Wingdings" pitchFamily="2" charset="2"/>
              <a:buNone/>
            </a:pPr>
            <a:r>
              <a:rPr lang="en-US" sz="3200" b="1" dirty="0">
                <a:latin typeface="Century Gothic (Body)"/>
              </a:rPr>
              <a:t>Executive Director’s</a:t>
            </a:r>
          </a:p>
          <a:p>
            <a:pPr algn="ctr">
              <a:lnSpc>
                <a:spcPct val="90000"/>
              </a:lnSpc>
              <a:buFont typeface="Wingdings" pitchFamily="2" charset="2"/>
              <a:buNone/>
            </a:pPr>
            <a:r>
              <a:rPr lang="en-US" sz="3200" b="1" dirty="0">
                <a:latin typeface="Century Gothic (Body)"/>
              </a:rPr>
              <a:t>Role</a:t>
            </a:r>
          </a:p>
          <a:p>
            <a:pPr algn="ctr">
              <a:lnSpc>
                <a:spcPct val="90000"/>
              </a:lnSpc>
              <a:buFont typeface="Wingdings" pitchFamily="2" charset="2"/>
              <a:buNone/>
            </a:pPr>
            <a:endParaRPr lang="en-US" sz="3200" b="1" dirty="0">
              <a:latin typeface="Century Gothic (Body)"/>
            </a:endParaRPr>
          </a:p>
        </p:txBody>
      </p:sp>
      <p:sp>
        <p:nvSpPr>
          <p:cNvPr id="46084" name="Rectangle 4"/>
          <p:cNvSpPr>
            <a:spLocks noGrp="1" noChangeArrowheads="1"/>
          </p:cNvSpPr>
          <p:nvPr>
            <p:ph sz="half" idx="2"/>
          </p:nvPr>
        </p:nvSpPr>
        <p:spPr>
          <a:xfrm>
            <a:off x="4457700" y="1884218"/>
            <a:ext cx="4343400" cy="4267200"/>
          </a:xfrm>
        </p:spPr>
        <p:txBody>
          <a:bodyPr/>
          <a:lstStyle/>
          <a:p>
            <a:pPr marL="711200" indent="-711200">
              <a:lnSpc>
                <a:spcPct val="90000"/>
              </a:lnSpc>
              <a:buClr>
                <a:schemeClr val="tx1"/>
              </a:buClr>
              <a:buSzTx/>
              <a:buFont typeface="Wingdings" pitchFamily="2" charset="2"/>
              <a:buAutoNum type="romanUcPeriod"/>
            </a:pPr>
            <a:endParaRPr lang="en-US" dirty="0"/>
          </a:p>
          <a:p>
            <a:pPr marL="711200" indent="-711200">
              <a:lnSpc>
                <a:spcPct val="90000"/>
              </a:lnSpc>
              <a:buClr>
                <a:schemeClr val="tx1"/>
              </a:buClr>
              <a:buSzTx/>
              <a:buFont typeface="Wingdings" pitchFamily="2" charset="2"/>
              <a:buAutoNum type="romanUcPeriod"/>
            </a:pPr>
            <a:r>
              <a:rPr lang="en-US" dirty="0"/>
              <a:t>Basic Responsibilities</a:t>
            </a:r>
          </a:p>
          <a:p>
            <a:pPr marL="711200" indent="-711200">
              <a:lnSpc>
                <a:spcPct val="90000"/>
              </a:lnSpc>
              <a:buClr>
                <a:schemeClr val="tx1"/>
              </a:buClr>
              <a:buSzTx/>
              <a:buFont typeface="Wingdings" pitchFamily="2" charset="2"/>
              <a:buAutoNum type="romanUcPeriod"/>
            </a:pPr>
            <a:r>
              <a:rPr lang="en-US" dirty="0"/>
              <a:t>Leadership</a:t>
            </a:r>
          </a:p>
          <a:p>
            <a:pPr marL="711200" indent="-711200">
              <a:lnSpc>
                <a:spcPct val="90000"/>
              </a:lnSpc>
              <a:buClr>
                <a:schemeClr val="tx1"/>
              </a:buClr>
              <a:buSzTx/>
              <a:buFont typeface="Wingdings" pitchFamily="2" charset="2"/>
              <a:buAutoNum type="romanUcPeriod"/>
            </a:pPr>
            <a:r>
              <a:rPr lang="en-US" dirty="0"/>
              <a:t>Vision and Information</a:t>
            </a:r>
          </a:p>
          <a:p>
            <a:pPr marL="711200" indent="-711200">
              <a:lnSpc>
                <a:spcPct val="90000"/>
              </a:lnSpc>
              <a:buClr>
                <a:schemeClr val="tx1"/>
              </a:buClr>
              <a:buSzTx/>
              <a:buFont typeface="Wingdings" pitchFamily="2" charset="2"/>
              <a:buAutoNum type="romanUcPeriod"/>
            </a:pPr>
            <a:r>
              <a:rPr lang="en-US" dirty="0"/>
              <a:t>Decision-making</a:t>
            </a:r>
          </a:p>
          <a:p>
            <a:pPr marL="711200" indent="-711200">
              <a:lnSpc>
                <a:spcPct val="90000"/>
              </a:lnSpc>
              <a:buClr>
                <a:schemeClr val="tx1"/>
              </a:buClr>
              <a:buSzTx/>
              <a:buFont typeface="Wingdings" pitchFamily="2" charset="2"/>
              <a:buAutoNum type="romanUcPeriod"/>
            </a:pPr>
            <a:r>
              <a:rPr lang="en-US" dirty="0"/>
              <a:t>Management</a:t>
            </a:r>
          </a:p>
          <a:p>
            <a:pPr marL="711200" indent="-711200">
              <a:lnSpc>
                <a:spcPct val="90000"/>
              </a:lnSpc>
              <a:buClr>
                <a:schemeClr val="tx1"/>
              </a:buClr>
              <a:buSzTx/>
              <a:buFont typeface="Wingdings" pitchFamily="2" charset="2"/>
              <a:buAutoNum type="romanUcPeriod"/>
            </a:pPr>
            <a:r>
              <a:rPr lang="en-US" dirty="0"/>
              <a:t>Board Development </a:t>
            </a:r>
          </a:p>
          <a:p>
            <a:pPr marL="711200" indent="-711200">
              <a:lnSpc>
                <a:spcPct val="90000"/>
              </a:lnSpc>
              <a:buClr>
                <a:schemeClr val="tx1"/>
              </a:buClr>
              <a:buSzTx/>
              <a:buFont typeface="Wingdings" pitchFamily="2" charset="2"/>
              <a:buAutoNum type="romanUcPeriod"/>
            </a:pPr>
            <a:r>
              <a:rPr lang="en-US" dirty="0"/>
              <a:t>ED’s role vs. Board’s role</a:t>
            </a:r>
          </a:p>
          <a:p>
            <a:pPr marL="711200" indent="-711200">
              <a:lnSpc>
                <a:spcPct val="90000"/>
              </a:lnSpc>
              <a:buFont typeface="Wingdings" pitchFamily="2" charset="2"/>
              <a:buNone/>
            </a:pPr>
            <a:endParaRPr lang="en-US" dirty="0"/>
          </a:p>
        </p:txBody>
      </p:sp>
      <p:sp>
        <p:nvSpPr>
          <p:cNvPr id="13" name="Date Placeholder 12"/>
          <p:cNvSpPr>
            <a:spLocks noGrp="1"/>
          </p:cNvSpPr>
          <p:nvPr>
            <p:ph type="dt" sz="half" idx="10"/>
          </p:nvPr>
        </p:nvSpPr>
        <p:spPr/>
        <p:txBody>
          <a:bodyPr/>
          <a:lstStyle/>
          <a:p>
            <a:fld id="{32F22602-7C12-440C-B095-953E561555BB}" type="datetime1">
              <a:rPr lang="en-US" smtClean="0"/>
              <a:pPr/>
              <a:t>9/16/2021</a:t>
            </a:fld>
            <a:endParaRPr lang="en-US"/>
          </a:p>
        </p:txBody>
      </p:sp>
      <p:sp>
        <p:nvSpPr>
          <p:cNvPr id="18" name="Slide Number Placeholder 17"/>
          <p:cNvSpPr>
            <a:spLocks noGrp="1"/>
          </p:cNvSpPr>
          <p:nvPr>
            <p:ph type="sldNum" sz="quarter" idx="12"/>
          </p:nvPr>
        </p:nvSpPr>
        <p:spPr/>
        <p:txBody>
          <a:bodyPr/>
          <a:lstStyle/>
          <a:p>
            <a:fld id="{38304427-D980-4514-AF5B-87ECD7C1703A}" type="slidenum">
              <a:rPr lang="en-US" smtClean="0"/>
              <a:pPr/>
              <a:t>29</a:t>
            </a:fld>
            <a:endParaRPr lang="en-US"/>
          </a:p>
        </p:txBody>
      </p:sp>
      <p:sp>
        <p:nvSpPr>
          <p:cNvPr id="14" name="Down Arrow 13"/>
          <p:cNvSpPr/>
          <p:nvPr/>
        </p:nvSpPr>
        <p:spPr bwMode="auto">
          <a:xfrm>
            <a:off x="2514600" y="4787080"/>
            <a:ext cx="304800" cy="282677"/>
          </a:xfrm>
          <a:prstGeom prst="down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Oval 14"/>
          <p:cNvSpPr/>
          <p:nvPr/>
        </p:nvSpPr>
        <p:spPr bwMode="auto">
          <a:xfrm>
            <a:off x="990600" y="4318819"/>
            <a:ext cx="1524000" cy="609600"/>
          </a:xfrm>
          <a:prstGeom prst="ellipse">
            <a:avLst/>
          </a:prstGeom>
          <a:noFill/>
          <a:ln>
            <a:headEnd type="none" w="med" len="med"/>
            <a:tailEnd type="none" w="med" len="med"/>
          </a:ln>
        </p:spPr>
        <p:style>
          <a:lnRef idx="1">
            <a:schemeClr val="dk1"/>
          </a:lnRef>
          <a:fillRef idx="1003">
            <a:schemeClr val="dk2"/>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Stencil" pitchFamily="82" charset="0"/>
              </a:rPr>
              <a:t>ED</a:t>
            </a:r>
          </a:p>
        </p:txBody>
      </p:sp>
      <p:sp>
        <p:nvSpPr>
          <p:cNvPr id="16" name="Oval 15"/>
          <p:cNvSpPr/>
          <p:nvPr/>
        </p:nvSpPr>
        <p:spPr bwMode="auto">
          <a:xfrm>
            <a:off x="2514600" y="5127523"/>
            <a:ext cx="1371600" cy="609600"/>
          </a:xfrm>
          <a:prstGeom prst="ellipse">
            <a:avLst/>
          </a:prstGeom>
          <a:noFill/>
          <a:ln>
            <a:headEnd type="none" w="med" len="med"/>
            <a:tailEnd type="none" w="med" len="med"/>
          </a:ln>
        </p:spPr>
        <p:style>
          <a:lnRef idx="1">
            <a:schemeClr val="dk1"/>
          </a:lnRef>
          <a:fillRef idx="1002">
            <a:schemeClr val="dk2"/>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tencil" pitchFamily="82" charset="0"/>
              </a:rPr>
              <a:t>STAFF</a:t>
            </a: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2171700" y="764373"/>
            <a:ext cx="6457950" cy="1293028"/>
          </a:xfrm>
        </p:spPr>
        <p:txBody>
          <a:bodyPr>
            <a:normAutofit/>
          </a:bodyPr>
          <a:lstStyle/>
          <a:p>
            <a:r>
              <a:rPr lang="en-US"/>
              <a:t>Agenda</a:t>
            </a:r>
          </a:p>
        </p:txBody>
      </p:sp>
      <p:graphicFrame>
        <p:nvGraphicFramePr>
          <p:cNvPr id="111638" name="Rectangle 2051">
            <a:extLst>
              <a:ext uri="{FF2B5EF4-FFF2-40B4-BE49-F238E27FC236}">
                <a16:creationId xmlns:a16="http://schemas.microsoft.com/office/drawing/2014/main" id="{19DE95A4-58D7-4292-9A65-5D37D9DC9FFD}"/>
              </a:ext>
            </a:extLst>
          </p:cNvPr>
          <p:cNvGraphicFramePr>
            <a:graphicFrameLocks noGrp="1"/>
          </p:cNvGraphicFramePr>
          <p:nvPr>
            <p:ph idx="1"/>
            <p:extLst>
              <p:ext uri="{D42A27DB-BD31-4B8C-83A1-F6EECF244321}">
                <p14:modId xmlns:p14="http://schemas.microsoft.com/office/powerpoint/2010/main" val="331048003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p:cNvSpPr>
            <a:spLocks noGrp="1"/>
          </p:cNvSpPr>
          <p:nvPr>
            <p:ph type="dt" sz="half" idx="10"/>
          </p:nvPr>
        </p:nvSpPr>
        <p:spPr>
          <a:xfrm>
            <a:off x="6446520" y="6356350"/>
            <a:ext cx="2183130" cy="365125"/>
          </a:xfrm>
        </p:spPr>
        <p:txBody>
          <a:bodyPr>
            <a:normAutofit/>
          </a:bodyPr>
          <a:lstStyle/>
          <a:p>
            <a:pPr>
              <a:spcAft>
                <a:spcPts val="600"/>
              </a:spcAft>
            </a:pPr>
            <a:fld id="{5109130E-47F2-46B9-A56C-BE2F0D7D94BB}" type="datetime1">
              <a:rPr lang="en-US"/>
              <a:pPr>
                <a:spcAft>
                  <a:spcPts val="600"/>
                </a:spcAft>
              </a:pPr>
              <a:t>9/16/2021</a:t>
            </a:fld>
            <a:endParaRPr lang="en-US"/>
          </a:p>
        </p:txBody>
      </p:sp>
      <p:sp>
        <p:nvSpPr>
          <p:cNvPr id="12" name="Slide Number Placeholder 11"/>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a:pPr>
                <a:spcAft>
                  <a:spcPts val="600"/>
                </a:spcAft>
              </a:pPr>
              <a:t>3</a:t>
            </a:fld>
            <a:endParaRPr lang="en-US"/>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60" y="895561"/>
            <a:ext cx="7940040" cy="1293028"/>
          </a:xfrm>
        </p:spPr>
        <p:txBody>
          <a:bodyPr>
            <a:normAutofit fontScale="90000"/>
          </a:bodyPr>
          <a:lstStyle/>
          <a:p>
            <a:pPr algn="ctr"/>
            <a:r>
              <a:rPr lang="en-US" dirty="0"/>
              <a:t>The Executive Director’s Role:</a:t>
            </a:r>
            <a:br>
              <a:rPr lang="en-US" dirty="0"/>
            </a:br>
            <a:r>
              <a:rPr lang="en-US" sz="3200" dirty="0"/>
              <a:t>Basic Responsibilities</a:t>
            </a:r>
            <a:endParaRPr lang="en-US" dirty="0"/>
          </a:p>
        </p:txBody>
      </p:sp>
      <p:sp>
        <p:nvSpPr>
          <p:cNvPr id="3" name="Content Placeholder 2"/>
          <p:cNvSpPr>
            <a:spLocks noGrp="1"/>
          </p:cNvSpPr>
          <p:nvPr>
            <p:ph idx="1"/>
          </p:nvPr>
        </p:nvSpPr>
        <p:spPr>
          <a:xfrm>
            <a:off x="1371600" y="2089338"/>
            <a:ext cx="7772400" cy="4114800"/>
          </a:xfrm>
        </p:spPr>
        <p:txBody>
          <a:bodyPr>
            <a:normAutofit/>
          </a:bodyPr>
          <a:lstStyle/>
          <a:p>
            <a:r>
              <a:rPr lang="en-US" sz="2800" dirty="0">
                <a:solidFill>
                  <a:schemeClr val="tx2"/>
                </a:solidFill>
              </a:rPr>
              <a:t>What is the ED’s Job?</a:t>
            </a:r>
          </a:p>
          <a:p>
            <a:pPr lvl="1"/>
            <a:r>
              <a:rPr lang="en-US" sz="2400" dirty="0"/>
              <a:t>The ED must fill many shoes…</a:t>
            </a:r>
          </a:p>
          <a:p>
            <a:pPr lvl="2"/>
            <a:r>
              <a:rPr lang="en-US" sz="1800" dirty="0"/>
              <a:t>Public relations specialist (open-toe sandals)</a:t>
            </a:r>
          </a:p>
          <a:p>
            <a:pPr lvl="2"/>
            <a:r>
              <a:rPr lang="en-US" sz="1800" dirty="0"/>
              <a:t>Planner (Jellies)</a:t>
            </a:r>
          </a:p>
          <a:p>
            <a:pPr lvl="2"/>
            <a:r>
              <a:rPr lang="en-US" sz="1800" dirty="0"/>
              <a:t>Technical expert (Bo Jackson’s)</a:t>
            </a:r>
          </a:p>
          <a:p>
            <a:pPr lvl="2"/>
            <a:r>
              <a:rPr lang="en-US" sz="1800" dirty="0"/>
              <a:t>Computer geek (Boots)</a:t>
            </a:r>
          </a:p>
          <a:p>
            <a:pPr lvl="2"/>
            <a:r>
              <a:rPr lang="en-US" sz="1800" dirty="0"/>
              <a:t>Mediator/Negotiator (Flip flops)</a:t>
            </a:r>
          </a:p>
          <a:p>
            <a:pPr lvl="2"/>
            <a:r>
              <a:rPr lang="en-US" sz="1800" dirty="0"/>
              <a:t>Communicator (Converse)</a:t>
            </a:r>
          </a:p>
          <a:p>
            <a:pPr lvl="2"/>
            <a:r>
              <a:rPr lang="en-US" sz="1800" dirty="0"/>
              <a:t>Finance Manager (Nike Air Jordan’s)</a:t>
            </a:r>
          </a:p>
          <a:p>
            <a:pPr lvl="2"/>
            <a:r>
              <a:rPr lang="en-US" sz="1800" dirty="0"/>
              <a:t>Board Secretary (Stilettos)</a:t>
            </a:r>
          </a:p>
          <a:p>
            <a:pPr lvl="2"/>
            <a:r>
              <a:rPr lang="en-US" sz="1800" dirty="0"/>
              <a:t>Property Manager (Hard bottoms)</a:t>
            </a:r>
          </a:p>
          <a:p>
            <a:pPr lvl="2"/>
            <a:r>
              <a:rPr lang="en-US" sz="1800" dirty="0"/>
              <a:t>Leader (Pumps)</a:t>
            </a:r>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30</a:t>
            </a:fld>
            <a:endParaRPr lang="en-US" dirty="0"/>
          </a:p>
        </p:txBody>
      </p:sp>
      <p:pic>
        <p:nvPicPr>
          <p:cNvPr id="6" name="Picture 5" descr="mens-shoes_2.jpg"/>
          <p:cNvPicPr>
            <a:picLocks noChangeAspect="1"/>
          </p:cNvPicPr>
          <p:nvPr/>
        </p:nvPicPr>
        <p:blipFill>
          <a:blip r:embed="rId3" cstate="print"/>
          <a:stretch>
            <a:fillRect/>
          </a:stretch>
        </p:blipFill>
        <p:spPr>
          <a:xfrm>
            <a:off x="7452995" y="5110457"/>
            <a:ext cx="1358900" cy="948759"/>
          </a:xfrm>
          <a:prstGeom prst="rect">
            <a:avLst/>
          </a:prstGeom>
        </p:spPr>
      </p:pic>
      <p:pic>
        <p:nvPicPr>
          <p:cNvPr id="9" name="Picture 8" descr="Bo_Jackson_Nike_Trainer_SC_1-600x337.jpg"/>
          <p:cNvPicPr>
            <a:picLocks noChangeAspect="1"/>
          </p:cNvPicPr>
          <p:nvPr/>
        </p:nvPicPr>
        <p:blipFill>
          <a:blip r:embed="rId4" cstate="print"/>
          <a:stretch>
            <a:fillRect/>
          </a:stretch>
        </p:blipFill>
        <p:spPr>
          <a:xfrm>
            <a:off x="142113" y="2361976"/>
            <a:ext cx="1229487" cy="690562"/>
          </a:xfrm>
          <a:prstGeom prst="rect">
            <a:avLst/>
          </a:prstGeom>
          <a:effectLst>
            <a:outerShdw blurRad="50800" dist="50800" dir="5400000" algn="ctr" rotWithShape="0">
              <a:schemeClr val="bg1"/>
            </a:outerShdw>
          </a:effectLst>
        </p:spPr>
      </p:pic>
      <p:pic>
        <p:nvPicPr>
          <p:cNvPr id="10" name="Picture 9" descr="NIKE%20Air%20Jordans%209%20IX%20Original%20White%20Black%20True%20Red.jpg"/>
          <p:cNvPicPr>
            <a:picLocks noChangeAspect="1"/>
          </p:cNvPicPr>
          <p:nvPr/>
        </p:nvPicPr>
        <p:blipFill>
          <a:blip r:embed="rId5" cstate="print"/>
          <a:stretch>
            <a:fillRect/>
          </a:stretch>
        </p:blipFill>
        <p:spPr>
          <a:xfrm>
            <a:off x="264318" y="3201973"/>
            <a:ext cx="1147763" cy="763951"/>
          </a:xfrm>
          <a:prstGeom prst="rect">
            <a:avLst/>
          </a:prstGeom>
        </p:spPr>
      </p:pic>
      <p:pic>
        <p:nvPicPr>
          <p:cNvPr id="11" name="Picture 10" descr="womens-shoes_1.jpg"/>
          <p:cNvPicPr>
            <a:picLocks noChangeAspect="1"/>
          </p:cNvPicPr>
          <p:nvPr/>
        </p:nvPicPr>
        <p:blipFill>
          <a:blip r:embed="rId6" cstate="print"/>
          <a:stretch>
            <a:fillRect/>
          </a:stretch>
        </p:blipFill>
        <p:spPr>
          <a:xfrm>
            <a:off x="7576947" y="2361976"/>
            <a:ext cx="1435100" cy="1001961"/>
          </a:xfrm>
          <a:prstGeom prst="rect">
            <a:avLst/>
          </a:prstGeom>
        </p:spPr>
      </p:pic>
      <p:pic>
        <p:nvPicPr>
          <p:cNvPr id="12" name="Picture 11" descr="converse.jpg"/>
          <p:cNvPicPr>
            <a:picLocks noChangeAspect="1"/>
          </p:cNvPicPr>
          <p:nvPr/>
        </p:nvPicPr>
        <p:blipFill>
          <a:blip r:embed="rId7" cstate="print"/>
          <a:stretch>
            <a:fillRect/>
          </a:stretch>
        </p:blipFill>
        <p:spPr>
          <a:xfrm>
            <a:off x="7560945" y="3542915"/>
            <a:ext cx="1143000" cy="1143000"/>
          </a:xfrm>
          <a:prstGeom prst="rect">
            <a:avLst/>
          </a:prstGeom>
        </p:spPr>
      </p:pic>
      <p:pic>
        <p:nvPicPr>
          <p:cNvPr id="1026" name="Picture 2" descr="Image result for wear many hats">
            <a:extLst>
              <a:ext uri="{FF2B5EF4-FFF2-40B4-BE49-F238E27FC236}">
                <a16:creationId xmlns:a16="http://schemas.microsoft.com/office/drawing/2014/main" id="{DD6A9529-E78E-4489-A3FD-7D44697ED5D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318" y="4202525"/>
            <a:ext cx="1358900" cy="1885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6"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80">
                                          <p:stCondLst>
                                            <p:cond delay="0"/>
                                          </p:stCondLst>
                                        </p:cTn>
                                        <p:tgtEl>
                                          <p:spTgt spid="1026"/>
                                        </p:tgtEl>
                                      </p:cBhvr>
                                    </p:animEffect>
                                    <p:anim calcmode="lin" valueType="num">
                                      <p:cBhvr>
                                        <p:cTn id="3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8" dur="26">
                                          <p:stCondLst>
                                            <p:cond delay="650"/>
                                          </p:stCondLst>
                                        </p:cTn>
                                        <p:tgtEl>
                                          <p:spTgt spid="1026"/>
                                        </p:tgtEl>
                                      </p:cBhvr>
                                      <p:to x="100000" y="60000"/>
                                    </p:animScale>
                                    <p:animScale>
                                      <p:cBhvr>
                                        <p:cTn id="39" dur="166" decel="50000">
                                          <p:stCondLst>
                                            <p:cond delay="676"/>
                                          </p:stCondLst>
                                        </p:cTn>
                                        <p:tgtEl>
                                          <p:spTgt spid="1026"/>
                                        </p:tgtEl>
                                      </p:cBhvr>
                                      <p:to x="100000" y="100000"/>
                                    </p:animScale>
                                    <p:animScale>
                                      <p:cBhvr>
                                        <p:cTn id="40" dur="26">
                                          <p:stCondLst>
                                            <p:cond delay="1312"/>
                                          </p:stCondLst>
                                        </p:cTn>
                                        <p:tgtEl>
                                          <p:spTgt spid="1026"/>
                                        </p:tgtEl>
                                      </p:cBhvr>
                                      <p:to x="100000" y="80000"/>
                                    </p:animScale>
                                    <p:animScale>
                                      <p:cBhvr>
                                        <p:cTn id="41" dur="166" decel="50000">
                                          <p:stCondLst>
                                            <p:cond delay="1338"/>
                                          </p:stCondLst>
                                        </p:cTn>
                                        <p:tgtEl>
                                          <p:spTgt spid="1026"/>
                                        </p:tgtEl>
                                      </p:cBhvr>
                                      <p:to x="100000" y="100000"/>
                                    </p:animScale>
                                    <p:animScale>
                                      <p:cBhvr>
                                        <p:cTn id="42" dur="26">
                                          <p:stCondLst>
                                            <p:cond delay="1642"/>
                                          </p:stCondLst>
                                        </p:cTn>
                                        <p:tgtEl>
                                          <p:spTgt spid="1026"/>
                                        </p:tgtEl>
                                      </p:cBhvr>
                                      <p:to x="100000" y="90000"/>
                                    </p:animScale>
                                    <p:animScale>
                                      <p:cBhvr>
                                        <p:cTn id="43" dur="166" decel="50000">
                                          <p:stCondLst>
                                            <p:cond delay="1668"/>
                                          </p:stCondLst>
                                        </p:cTn>
                                        <p:tgtEl>
                                          <p:spTgt spid="1026"/>
                                        </p:tgtEl>
                                      </p:cBhvr>
                                      <p:to x="100000" y="100000"/>
                                    </p:animScale>
                                    <p:animScale>
                                      <p:cBhvr>
                                        <p:cTn id="44" dur="26">
                                          <p:stCondLst>
                                            <p:cond delay="1808"/>
                                          </p:stCondLst>
                                        </p:cTn>
                                        <p:tgtEl>
                                          <p:spTgt spid="1026"/>
                                        </p:tgtEl>
                                      </p:cBhvr>
                                      <p:to x="100000" y="95000"/>
                                    </p:animScale>
                                    <p:animScale>
                                      <p:cBhvr>
                                        <p:cTn id="45" dur="166" decel="50000">
                                          <p:stCondLst>
                                            <p:cond delay="1834"/>
                                          </p:stCondLst>
                                        </p:cTn>
                                        <p:tgtEl>
                                          <p:spTgt spid="102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sz="2800"/>
              <a:t>The Executive Director’s Role:</a:t>
            </a:r>
            <a:br>
              <a:rPr lang="en-US" sz="2800"/>
            </a:br>
            <a:r>
              <a:rPr lang="en-US" sz="2800"/>
              <a:t>Leadership</a:t>
            </a:r>
          </a:p>
        </p:txBody>
      </p:sp>
      <p:sp>
        <p:nvSpPr>
          <p:cNvPr id="3" name="Content Placeholder 2"/>
          <p:cNvSpPr>
            <a:spLocks noGrp="1"/>
          </p:cNvSpPr>
          <p:nvPr>
            <p:ph idx="1"/>
          </p:nvPr>
        </p:nvSpPr>
        <p:spPr>
          <a:xfrm>
            <a:off x="514350" y="2302728"/>
            <a:ext cx="4362450" cy="4024125"/>
          </a:xfrm>
        </p:spPr>
        <p:txBody>
          <a:bodyPr>
            <a:normAutofit/>
          </a:bodyPr>
          <a:lstStyle/>
          <a:p>
            <a:r>
              <a:rPr lang="en-US" sz="1700" dirty="0"/>
              <a:t>Being a Leader does not exempt an ED from accountability</a:t>
            </a:r>
          </a:p>
          <a:p>
            <a:pPr lvl="1">
              <a:buFont typeface="Courier New" panose="02070309020205020404" pitchFamily="49" charset="0"/>
              <a:buChar char="o"/>
            </a:pPr>
            <a:r>
              <a:rPr lang="en-US" sz="1700" dirty="0"/>
              <a:t>The ED answers to the Board and must report to the board in a timely, accurate and concise manner</a:t>
            </a:r>
          </a:p>
          <a:p>
            <a:r>
              <a:rPr lang="en-US" sz="1700" dirty="0"/>
              <a:t>The ED promotes and advocates for the PHA and changes related to the PHA mission</a:t>
            </a:r>
          </a:p>
          <a:p>
            <a:r>
              <a:rPr lang="en-US" sz="1700" dirty="0"/>
              <a:t>Motivate employees and residents</a:t>
            </a:r>
          </a:p>
          <a:p>
            <a:endParaRPr lang="en-US" sz="1700" dirty="0"/>
          </a:p>
          <a:p>
            <a:pPr lvl="1">
              <a:buNone/>
            </a:pPr>
            <a:endParaRPr lang="en-US" sz="1700" dirty="0"/>
          </a:p>
          <a:p>
            <a:pPr lvl="1"/>
            <a:endParaRPr lang="en-US" sz="1700" dirty="0"/>
          </a:p>
        </p:txBody>
      </p:sp>
      <p:sp>
        <p:nvSpPr>
          <p:cNvPr id="4" name="Date Placeholder 3"/>
          <p:cNvSpPr>
            <a:spLocks noGrp="1"/>
          </p:cNvSpPr>
          <p:nvPr>
            <p:ph type="dt" sz="half" idx="10"/>
          </p:nvPr>
        </p:nvSpPr>
        <p:spPr>
          <a:xfrm>
            <a:off x="6446520" y="6356350"/>
            <a:ext cx="2183130" cy="365125"/>
          </a:xfrm>
        </p:spPr>
        <p:txBody>
          <a:bodyPr>
            <a:normAutofit/>
          </a:bodyPr>
          <a:lstStyle/>
          <a:p>
            <a:pPr>
              <a:spcAft>
                <a:spcPts val="600"/>
              </a:spcAft>
            </a:pPr>
            <a:fld id="{E08DE0C0-F795-4C53-8BA6-B66F5357D5E2}" type="datetime1">
              <a:rPr lang="en-US" smtClean="0"/>
              <a:pPr>
                <a:spcAft>
                  <a:spcPts val="600"/>
                </a:spcAft>
              </a:pPr>
              <a:t>9/16/2021</a:t>
            </a:fld>
            <a:endParaRPr lang="en-US"/>
          </a:p>
        </p:txBody>
      </p:sp>
      <p:sp>
        <p:nvSpPr>
          <p:cNvPr id="5" name="Slide Number Placeholder 4"/>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31</a:t>
            </a:fld>
            <a:endParaRPr lang="en-US"/>
          </a:p>
        </p:txBody>
      </p:sp>
      <p:pic>
        <p:nvPicPr>
          <p:cNvPr id="6146" name="Picture 2" descr="Leadership skills of the future | HRD America">
            <a:extLst>
              <a:ext uri="{FF2B5EF4-FFF2-40B4-BE49-F238E27FC236}">
                <a16:creationId xmlns:a16="http://schemas.microsoft.com/office/drawing/2014/main" id="{F1444CA3-3C27-41BA-8C99-A24EE5EEEE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2215" y="2438400"/>
            <a:ext cx="3390900" cy="2709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sz="2800"/>
              <a:t>The Executive Director’s Role:</a:t>
            </a:r>
            <a:br>
              <a:rPr lang="en-US" sz="2800"/>
            </a:br>
            <a:r>
              <a:rPr lang="en-US" sz="2800"/>
              <a:t>Vision and Information</a:t>
            </a:r>
          </a:p>
        </p:txBody>
      </p:sp>
      <p:sp>
        <p:nvSpPr>
          <p:cNvPr id="3" name="Content Placeholder 2"/>
          <p:cNvSpPr>
            <a:spLocks noGrp="1"/>
          </p:cNvSpPr>
          <p:nvPr>
            <p:ph idx="1"/>
          </p:nvPr>
        </p:nvSpPr>
        <p:spPr>
          <a:xfrm>
            <a:off x="4286865" y="2324612"/>
            <a:ext cx="4362450" cy="4024125"/>
          </a:xfrm>
        </p:spPr>
        <p:txBody>
          <a:bodyPr>
            <a:normAutofit/>
          </a:bodyPr>
          <a:lstStyle/>
          <a:p>
            <a:r>
              <a:rPr lang="en-US" sz="1600" dirty="0"/>
              <a:t>Keep the staff and the Board informed</a:t>
            </a:r>
          </a:p>
          <a:p>
            <a:r>
              <a:rPr lang="en-US" sz="1600" dirty="0"/>
              <a:t>Zoom in on the future for:</a:t>
            </a:r>
          </a:p>
          <a:p>
            <a:pPr lvl="1"/>
            <a:r>
              <a:rPr lang="en-US" sz="1600" dirty="0"/>
              <a:t>Change opportunities</a:t>
            </a:r>
          </a:p>
          <a:p>
            <a:pPr lvl="1"/>
            <a:r>
              <a:rPr lang="en-US" sz="1600" dirty="0"/>
              <a:t>Operations</a:t>
            </a:r>
          </a:p>
          <a:p>
            <a:pPr lvl="1"/>
            <a:r>
              <a:rPr lang="en-US" sz="1600" dirty="0"/>
              <a:t>Capital Needs</a:t>
            </a:r>
          </a:p>
          <a:p>
            <a:pPr lvl="1"/>
            <a:r>
              <a:rPr lang="en-US" sz="1600" dirty="0"/>
              <a:t>Population Changes</a:t>
            </a:r>
          </a:p>
          <a:p>
            <a:pPr lvl="1"/>
            <a:r>
              <a:rPr lang="en-US" sz="1600" dirty="0"/>
              <a:t>Demand</a:t>
            </a:r>
          </a:p>
          <a:p>
            <a:pPr lvl="1"/>
            <a:r>
              <a:rPr lang="en-US" sz="1600" dirty="0"/>
              <a:t>Community-at-large</a:t>
            </a:r>
          </a:p>
          <a:p>
            <a:r>
              <a:rPr lang="en-US" sz="1600" dirty="0"/>
              <a:t>The ED is the interface between:</a:t>
            </a:r>
          </a:p>
          <a:p>
            <a:pPr lvl="1"/>
            <a:r>
              <a:rPr lang="en-US" sz="1600" dirty="0"/>
              <a:t>the Board and Employees </a:t>
            </a:r>
          </a:p>
          <a:p>
            <a:pPr lvl="1"/>
            <a:r>
              <a:rPr lang="en-US" sz="1600" dirty="0"/>
              <a:t>the PHA and the community</a:t>
            </a:r>
          </a:p>
        </p:txBody>
      </p:sp>
      <p:sp>
        <p:nvSpPr>
          <p:cNvPr id="4" name="Date Placeholder 3"/>
          <p:cNvSpPr>
            <a:spLocks noGrp="1"/>
          </p:cNvSpPr>
          <p:nvPr>
            <p:ph type="dt" sz="half" idx="10"/>
          </p:nvPr>
        </p:nvSpPr>
        <p:spPr>
          <a:xfrm>
            <a:off x="6446520" y="6356350"/>
            <a:ext cx="2183130" cy="365125"/>
          </a:xfrm>
        </p:spPr>
        <p:txBody>
          <a:bodyPr>
            <a:normAutofit/>
          </a:bodyPr>
          <a:lstStyle/>
          <a:p>
            <a:pPr>
              <a:spcAft>
                <a:spcPts val="600"/>
              </a:spcAft>
            </a:pPr>
            <a:fld id="{E08DE0C0-F795-4C53-8BA6-B66F5357D5E2}" type="datetime1">
              <a:rPr lang="en-US" smtClean="0"/>
              <a:pPr>
                <a:spcAft>
                  <a:spcPts val="600"/>
                </a:spcAft>
              </a:pPr>
              <a:t>9/16/2021</a:t>
            </a:fld>
            <a:endParaRPr lang="en-US"/>
          </a:p>
        </p:txBody>
      </p:sp>
      <p:sp>
        <p:nvSpPr>
          <p:cNvPr id="5" name="Slide Number Placeholder 4"/>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32</a:t>
            </a:fld>
            <a:endParaRPr lang="en-US"/>
          </a:p>
        </p:txBody>
      </p:sp>
      <p:pic>
        <p:nvPicPr>
          <p:cNvPr id="7170" name="Picture 2" descr="VISION bulb word cloud, business ... | Stock vector | Colourbox">
            <a:extLst>
              <a:ext uri="{FF2B5EF4-FFF2-40B4-BE49-F238E27FC236}">
                <a16:creationId xmlns:a16="http://schemas.microsoft.com/office/drawing/2014/main" id="{3B862E39-4959-47BF-A20B-17207C596C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 r="289" b="-4"/>
          <a:stretch/>
        </p:blipFill>
        <p:spPr bwMode="auto">
          <a:xfrm>
            <a:off x="609600" y="2501159"/>
            <a:ext cx="3390900" cy="3410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395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3" name="Rectangle 7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1049656"/>
            <a:ext cx="8778240" cy="477392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183403"/>
            <a:ext cx="4800600" cy="0"/>
          </a:xfrm>
          <a:prstGeom prst="line">
            <a:avLst/>
          </a:prstGeom>
          <a:ln>
            <a:solidFill>
              <a:srgbClr val="39514B"/>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710944E-E054-4108-A7CE-3334487F6B9F}"/>
              </a:ext>
            </a:extLst>
          </p:cNvPr>
          <p:cNvSpPr>
            <a:spLocks noGrp="1"/>
          </p:cNvSpPr>
          <p:nvPr>
            <p:ph type="title"/>
          </p:nvPr>
        </p:nvSpPr>
        <p:spPr>
          <a:xfrm>
            <a:off x="832485" y="4065267"/>
            <a:ext cx="7475220" cy="1170240"/>
          </a:xfrm>
        </p:spPr>
        <p:txBody>
          <a:bodyPr vert="horz" lIns="68580" tIns="34290" rIns="68580" bIns="34290" rtlCol="0" anchor="b">
            <a:normAutofit/>
          </a:bodyPr>
          <a:lstStyle/>
          <a:p>
            <a:pPr algn="ctr"/>
            <a:r>
              <a:rPr lang="en-US" sz="4350" dirty="0">
                <a:solidFill>
                  <a:srgbClr val="39514B"/>
                </a:solidFill>
              </a:rPr>
              <a:t>Example: COVID-19 Pandemic</a:t>
            </a:r>
          </a:p>
        </p:txBody>
      </p:sp>
      <p:pic>
        <p:nvPicPr>
          <p:cNvPr id="3074" name="Picture 2" descr="Coronavirus information update | Rentokil">
            <a:extLst>
              <a:ext uri="{FF2B5EF4-FFF2-40B4-BE49-F238E27FC236}">
                <a16:creationId xmlns:a16="http://schemas.microsoft.com/office/drawing/2014/main" id="{71B1986E-DBAF-4FAD-860B-5AD1EAE00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13" b="7553"/>
          <a:stretch/>
        </p:blipFill>
        <p:spPr bwMode="auto">
          <a:xfrm>
            <a:off x="182880" y="1049655"/>
            <a:ext cx="8778240" cy="28232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B63784-2D49-47AC-A161-115E2C4C69CE}"/>
              </a:ext>
            </a:extLst>
          </p:cNvPr>
          <p:cNvSpPr txBox="1"/>
          <p:nvPr/>
        </p:nvSpPr>
        <p:spPr>
          <a:xfrm>
            <a:off x="483577" y="1205595"/>
            <a:ext cx="1890346" cy="507831"/>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How do I keep my residents and staff safe?</a:t>
            </a:r>
          </a:p>
        </p:txBody>
      </p:sp>
      <p:sp>
        <p:nvSpPr>
          <p:cNvPr id="11" name="TextBox 10">
            <a:extLst>
              <a:ext uri="{FF2B5EF4-FFF2-40B4-BE49-F238E27FC236}">
                <a16:creationId xmlns:a16="http://schemas.microsoft.com/office/drawing/2014/main" id="{17B20D24-6F7F-45A7-A61B-975FE4B3054B}"/>
              </a:ext>
            </a:extLst>
          </p:cNvPr>
          <p:cNvSpPr txBox="1"/>
          <p:nvPr/>
        </p:nvSpPr>
        <p:spPr>
          <a:xfrm>
            <a:off x="6708531" y="1205595"/>
            <a:ext cx="2162908" cy="923330"/>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How do I maintain continuity of operations and ensure critical functions are met?</a:t>
            </a:r>
          </a:p>
        </p:txBody>
      </p:sp>
      <p:sp>
        <p:nvSpPr>
          <p:cNvPr id="12" name="TextBox 11">
            <a:extLst>
              <a:ext uri="{FF2B5EF4-FFF2-40B4-BE49-F238E27FC236}">
                <a16:creationId xmlns:a16="http://schemas.microsoft.com/office/drawing/2014/main" id="{21258800-FD16-4DD2-AA6F-303C93F9547F}"/>
              </a:ext>
            </a:extLst>
          </p:cNvPr>
          <p:cNvSpPr txBox="1"/>
          <p:nvPr/>
        </p:nvSpPr>
        <p:spPr>
          <a:xfrm>
            <a:off x="6852726" y="2252959"/>
            <a:ext cx="1890346" cy="507831"/>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What CARES Act flexibilities do I have?</a:t>
            </a:r>
          </a:p>
        </p:txBody>
      </p:sp>
      <p:sp>
        <p:nvSpPr>
          <p:cNvPr id="13" name="TextBox 12">
            <a:extLst>
              <a:ext uri="{FF2B5EF4-FFF2-40B4-BE49-F238E27FC236}">
                <a16:creationId xmlns:a16="http://schemas.microsoft.com/office/drawing/2014/main" id="{74F93D76-D9CA-430E-B5A8-62835DE3BE76}"/>
              </a:ext>
            </a:extLst>
          </p:cNvPr>
          <p:cNvSpPr txBox="1"/>
          <p:nvPr/>
        </p:nvSpPr>
        <p:spPr>
          <a:xfrm>
            <a:off x="386860" y="3139434"/>
            <a:ext cx="2083778" cy="507831"/>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What do I do if residents or staff contract COVID-19?</a:t>
            </a:r>
          </a:p>
        </p:txBody>
      </p:sp>
      <p:sp>
        <p:nvSpPr>
          <p:cNvPr id="14" name="TextBox 13">
            <a:extLst>
              <a:ext uri="{FF2B5EF4-FFF2-40B4-BE49-F238E27FC236}">
                <a16:creationId xmlns:a16="http://schemas.microsoft.com/office/drawing/2014/main" id="{93D23233-E94A-4D9A-A6FA-E01AA628E59E}"/>
              </a:ext>
            </a:extLst>
          </p:cNvPr>
          <p:cNvSpPr txBox="1"/>
          <p:nvPr/>
        </p:nvSpPr>
        <p:spPr>
          <a:xfrm>
            <a:off x="6855361" y="3139434"/>
            <a:ext cx="1890346" cy="507831"/>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How should I spend my CARES Act funding?</a:t>
            </a:r>
          </a:p>
        </p:txBody>
      </p:sp>
      <p:sp>
        <p:nvSpPr>
          <p:cNvPr id="15" name="TextBox 14">
            <a:extLst>
              <a:ext uri="{FF2B5EF4-FFF2-40B4-BE49-F238E27FC236}">
                <a16:creationId xmlns:a16="http://schemas.microsoft.com/office/drawing/2014/main" id="{6E23EF3D-EF49-45AE-8D6A-F39D2509F166}"/>
              </a:ext>
            </a:extLst>
          </p:cNvPr>
          <p:cNvSpPr txBox="1"/>
          <p:nvPr/>
        </p:nvSpPr>
        <p:spPr>
          <a:xfrm>
            <a:off x="3370969" y="2149084"/>
            <a:ext cx="2255228" cy="715581"/>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How do I do all of this while working through my own work/life challenges? </a:t>
            </a:r>
          </a:p>
        </p:txBody>
      </p:sp>
      <p:sp>
        <p:nvSpPr>
          <p:cNvPr id="16" name="TextBox 15">
            <a:extLst>
              <a:ext uri="{FF2B5EF4-FFF2-40B4-BE49-F238E27FC236}">
                <a16:creationId xmlns:a16="http://schemas.microsoft.com/office/drawing/2014/main" id="{05A0F1EB-93EE-41C6-8FD1-93D5AFBB882E}"/>
              </a:ext>
            </a:extLst>
          </p:cNvPr>
          <p:cNvSpPr txBox="1"/>
          <p:nvPr/>
        </p:nvSpPr>
        <p:spPr>
          <a:xfrm>
            <a:off x="400929" y="2215522"/>
            <a:ext cx="1890346" cy="507831"/>
          </a:xfrm>
          <a:prstGeom prst="rect">
            <a:avLst/>
          </a:prstGeom>
          <a:solidFill>
            <a:schemeClr val="bg1"/>
          </a:solidFill>
        </p:spPr>
        <p:txBody>
          <a:bodyPr wrap="square" rtlCol="0">
            <a:spAutoFit/>
          </a:bodyPr>
          <a:lstStyle/>
          <a:p>
            <a:pPr algn="ctr" defTabSz="685800"/>
            <a:r>
              <a:rPr lang="en-US" sz="1350" dirty="0">
                <a:solidFill>
                  <a:prstClr val="black"/>
                </a:solidFill>
                <a:latin typeface="Calibri" panose="020F0502020204030204"/>
              </a:rPr>
              <a:t>How do I obtain PPE for staff and residents?</a:t>
            </a:r>
          </a:p>
        </p:txBody>
      </p:sp>
    </p:spTree>
    <p:extLst>
      <p:ext uri="{BB962C8B-B14F-4D97-AF65-F5344CB8AC3E}">
        <p14:creationId xmlns:p14="http://schemas.microsoft.com/office/powerpoint/2010/main" val="4183293932"/>
      </p:ext>
    </p:extLst>
  </p:cSld>
  <p:clrMapOvr>
    <a:masterClrMapping/>
  </p:clrMapOvr>
  <mc:AlternateContent xmlns:mc="http://schemas.openxmlformats.org/markup-compatibility/2006" xmlns:p14="http://schemas.microsoft.com/office/powerpoint/2010/main">
    <mc:Choice Requires="p14">
      <p:transition spd="slow" p14:dur="2000" advTm="112957"/>
    </mc:Choice>
    <mc:Fallback xmlns="">
      <p:transition spd="slow" advTm="112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sz="2800" dirty="0"/>
              <a:t>The Executive Director’s Role:</a:t>
            </a:r>
            <a:br>
              <a:rPr lang="en-US" sz="2800" dirty="0"/>
            </a:br>
            <a:r>
              <a:rPr lang="en-US" sz="2800" dirty="0"/>
              <a:t>Decision-Making and management</a:t>
            </a:r>
          </a:p>
        </p:txBody>
      </p:sp>
      <p:graphicFrame>
        <p:nvGraphicFramePr>
          <p:cNvPr id="45" name="Content Placeholder 2">
            <a:extLst>
              <a:ext uri="{FF2B5EF4-FFF2-40B4-BE49-F238E27FC236}">
                <a16:creationId xmlns:a16="http://schemas.microsoft.com/office/drawing/2014/main" id="{9E637E28-8077-41F6-8B67-FBE00CAA9D01}"/>
              </a:ext>
            </a:extLst>
          </p:cNvPr>
          <p:cNvGraphicFramePr>
            <a:graphicFrameLocks noGrp="1"/>
          </p:cNvGraphicFramePr>
          <p:nvPr>
            <p:ph idx="1"/>
            <p:extLst>
              <p:ext uri="{D42A27DB-BD31-4B8C-83A1-F6EECF244321}">
                <p14:modId xmlns:p14="http://schemas.microsoft.com/office/powerpoint/2010/main" val="871282692"/>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6446520" y="6356350"/>
            <a:ext cx="2183130" cy="365125"/>
          </a:xfrm>
        </p:spPr>
        <p:txBody>
          <a:bodyPr>
            <a:normAutofit/>
          </a:bodyPr>
          <a:lstStyle/>
          <a:p>
            <a:pPr>
              <a:spcAft>
                <a:spcPts val="600"/>
              </a:spcAft>
            </a:pPr>
            <a:fld id="{E08DE0C0-F795-4C53-8BA6-B66F5357D5E2}" type="datetime1">
              <a:rPr lang="en-US" smtClean="0"/>
              <a:pPr>
                <a:spcAft>
                  <a:spcPts val="600"/>
                </a:spcAft>
              </a:pPr>
              <a:t>9/16/2021</a:t>
            </a:fld>
            <a:endParaRPr lang="en-US"/>
          </a:p>
        </p:txBody>
      </p:sp>
      <p:sp>
        <p:nvSpPr>
          <p:cNvPr id="5" name="Slide Number Placeholder 4"/>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34</a:t>
            </a:fld>
            <a:endParaRPr lang="en-US"/>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884237"/>
            <a:ext cx="6457950" cy="1293028"/>
          </a:xfrm>
        </p:spPr>
        <p:txBody>
          <a:bodyPr>
            <a:normAutofit/>
          </a:bodyPr>
          <a:lstStyle/>
          <a:p>
            <a:r>
              <a:rPr lang="en-US" sz="2800" dirty="0"/>
              <a:t>The Executive Director’s Role:</a:t>
            </a:r>
            <a:br>
              <a:rPr lang="en-US" sz="2800" dirty="0"/>
            </a:br>
            <a:r>
              <a:rPr lang="en-US" sz="2800" dirty="0"/>
              <a:t>Board Development</a:t>
            </a:r>
          </a:p>
        </p:txBody>
      </p:sp>
      <p:graphicFrame>
        <p:nvGraphicFramePr>
          <p:cNvPr id="31" name="Content Placeholder 2">
            <a:extLst>
              <a:ext uri="{FF2B5EF4-FFF2-40B4-BE49-F238E27FC236}">
                <a16:creationId xmlns:a16="http://schemas.microsoft.com/office/drawing/2014/main" id="{0450E04B-B3E8-4A2E-9E24-C1BFE6B5F318}"/>
              </a:ext>
            </a:extLst>
          </p:cNvPr>
          <p:cNvGraphicFramePr>
            <a:graphicFrameLocks noGrp="1"/>
          </p:cNvGraphicFramePr>
          <p:nvPr>
            <p:ph idx="1"/>
            <p:extLst>
              <p:ext uri="{D42A27DB-BD31-4B8C-83A1-F6EECF244321}">
                <p14:modId xmlns:p14="http://schemas.microsoft.com/office/powerpoint/2010/main" val="3378349293"/>
              </p:ext>
            </p:extLst>
          </p:nvPr>
        </p:nvGraphicFramePr>
        <p:xfrm>
          <a:off x="514350" y="2878138"/>
          <a:ext cx="8115300"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6446520" y="6356350"/>
            <a:ext cx="2183130" cy="365125"/>
          </a:xfrm>
        </p:spPr>
        <p:txBody>
          <a:bodyPr>
            <a:normAutofit/>
          </a:bodyPr>
          <a:lstStyle/>
          <a:p>
            <a:pPr>
              <a:spcAft>
                <a:spcPts val="600"/>
              </a:spcAft>
            </a:pPr>
            <a:fld id="{E08DE0C0-F795-4C53-8BA6-B66F5357D5E2}" type="datetime1">
              <a:rPr lang="en-US">
                <a:solidFill>
                  <a:schemeClr val="tx1"/>
                </a:solidFill>
              </a:rPr>
              <a:pPr>
                <a:spcAft>
                  <a:spcPts val="600"/>
                </a:spcAft>
              </a:pPr>
              <a:t>9/16/2021</a:t>
            </a:fld>
            <a:endParaRPr lang="en-US">
              <a:solidFill>
                <a:schemeClr val="tx1"/>
              </a:solidFill>
            </a:endParaRPr>
          </a:p>
        </p:txBody>
      </p:sp>
      <p:sp>
        <p:nvSpPr>
          <p:cNvPr id="5" name="Slide Number Placeholder 4"/>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a:solidFill>
                  <a:schemeClr val="bg1"/>
                </a:solidFill>
              </a:rPr>
              <a:pPr>
                <a:spcAft>
                  <a:spcPts val="600"/>
                </a:spcAft>
              </a:pPr>
              <a:t>35</a:t>
            </a:fld>
            <a:endParaRPr lang="en-US">
              <a:solidFill>
                <a:schemeClr val="bg1"/>
              </a:solidFill>
            </a:endParaRPr>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1" y="961767"/>
            <a:ext cx="7793037" cy="1143000"/>
          </a:xfrm>
        </p:spPr>
        <p:txBody>
          <a:bodyPr>
            <a:normAutofit fontScale="90000"/>
          </a:bodyPr>
          <a:lstStyle/>
          <a:p>
            <a:pPr algn="ctr"/>
            <a:r>
              <a:rPr lang="en-US" dirty="0"/>
              <a:t>The Executive Director’s Role:</a:t>
            </a:r>
            <a:br>
              <a:rPr lang="en-US" dirty="0"/>
            </a:br>
            <a:r>
              <a:rPr lang="en-US" sz="3200" dirty="0"/>
              <a:t>ED vs. Board</a:t>
            </a:r>
            <a:endParaRPr lang="en-US" dirty="0"/>
          </a:p>
        </p:txBody>
      </p:sp>
      <p:sp>
        <p:nvSpPr>
          <p:cNvPr id="3" name="Content Placeholder 2"/>
          <p:cNvSpPr>
            <a:spLocks noGrp="1"/>
          </p:cNvSpPr>
          <p:nvPr>
            <p:ph idx="1"/>
          </p:nvPr>
        </p:nvSpPr>
        <p:spPr>
          <a:xfrm>
            <a:off x="777240" y="2154486"/>
            <a:ext cx="7772400" cy="4114800"/>
          </a:xfrm>
        </p:spPr>
        <p:txBody>
          <a:bodyPr>
            <a:normAutofit fontScale="92500" lnSpcReduction="20000"/>
          </a:bodyPr>
          <a:lstStyle/>
          <a:p>
            <a:r>
              <a:rPr lang="en-US" sz="2000" dirty="0"/>
              <a:t>More than just an employee of the board:</a:t>
            </a:r>
          </a:p>
          <a:p>
            <a:pPr lvl="1">
              <a:buFont typeface="Courier New" panose="02070309020205020404" pitchFamily="49" charset="0"/>
              <a:buChar char="o"/>
            </a:pPr>
            <a:r>
              <a:rPr lang="en-US" sz="2000" dirty="0"/>
              <a:t>Valuable resource on all issues</a:t>
            </a:r>
          </a:p>
          <a:p>
            <a:pPr lvl="1">
              <a:buFont typeface="Courier New" panose="02070309020205020404" pitchFamily="49" charset="0"/>
              <a:buChar char="o"/>
            </a:pPr>
            <a:r>
              <a:rPr lang="en-US" sz="2000" dirty="0"/>
              <a:t>Should sit at the board table at meetings</a:t>
            </a:r>
          </a:p>
          <a:p>
            <a:pPr lvl="1">
              <a:buFont typeface="Courier New" panose="02070309020205020404" pitchFamily="49" charset="0"/>
              <a:buChar char="o"/>
            </a:pPr>
            <a:r>
              <a:rPr lang="en-US" sz="2000" dirty="0"/>
              <a:t>Should expect to make well-supported recommendations</a:t>
            </a:r>
          </a:p>
          <a:p>
            <a:pPr lvl="1">
              <a:buFont typeface="Courier New" panose="02070309020205020404" pitchFamily="49" charset="0"/>
              <a:buChar char="o"/>
            </a:pPr>
            <a:r>
              <a:rPr lang="en-US" sz="2000" dirty="0"/>
              <a:t>Implements policies </a:t>
            </a:r>
          </a:p>
          <a:p>
            <a:pPr lvl="1">
              <a:buFont typeface="Courier New" panose="02070309020205020404" pitchFamily="49" charset="0"/>
              <a:buChar char="o"/>
            </a:pPr>
            <a:r>
              <a:rPr lang="en-US" sz="2000" dirty="0"/>
              <a:t>Acts on the PHA’s behalf</a:t>
            </a:r>
          </a:p>
          <a:p>
            <a:r>
              <a:rPr lang="en-US" sz="2000" dirty="0"/>
              <a:t>There should be a healthy relationship between the ED and the Board</a:t>
            </a:r>
          </a:p>
          <a:p>
            <a:pPr lvl="1">
              <a:buFont typeface="Courier New" panose="02070309020205020404" pitchFamily="49" charset="0"/>
              <a:buChar char="o"/>
            </a:pPr>
            <a:r>
              <a:rPr lang="en-US" sz="2000" dirty="0"/>
              <a:t>The relationship defines:</a:t>
            </a:r>
          </a:p>
          <a:p>
            <a:pPr lvl="2">
              <a:buFont typeface="Wingdings" panose="05000000000000000000" pitchFamily="2" charset="2"/>
              <a:buChar char="§"/>
            </a:pPr>
            <a:r>
              <a:rPr lang="en-US" sz="2000" dirty="0"/>
              <a:t>the PHA’s Organizational Culture</a:t>
            </a:r>
          </a:p>
          <a:p>
            <a:pPr lvl="2">
              <a:buFont typeface="Wingdings" panose="05000000000000000000" pitchFamily="2" charset="2"/>
              <a:buChar char="§"/>
            </a:pPr>
            <a:r>
              <a:rPr lang="en-US" sz="2000" dirty="0"/>
              <a:t>rapport between the Board and the staff</a:t>
            </a:r>
          </a:p>
          <a:p>
            <a:r>
              <a:rPr lang="en-US" dirty="0"/>
              <a:t>The ED has one boss…</a:t>
            </a:r>
            <a:r>
              <a:rPr lang="en-US" b="1" u="sng" dirty="0"/>
              <a:t>THE FULL BOARD.</a:t>
            </a:r>
          </a:p>
          <a:p>
            <a:r>
              <a:rPr lang="en-US" dirty="0"/>
              <a:t>The ED is </a:t>
            </a:r>
            <a:r>
              <a:rPr lang="en-US" u="sng" dirty="0"/>
              <a:t>not</a:t>
            </a:r>
            <a:r>
              <a:rPr lang="en-US" dirty="0"/>
              <a:t> responsible to each board member</a:t>
            </a:r>
          </a:p>
          <a:p>
            <a:pPr lvl="1">
              <a:buFont typeface="Courier New" panose="02070309020205020404" pitchFamily="49" charset="0"/>
              <a:buChar char="o"/>
            </a:pPr>
            <a:r>
              <a:rPr lang="en-US" dirty="0"/>
              <a:t>The board must speak with </a:t>
            </a:r>
            <a:r>
              <a:rPr lang="en-US" b="1" u="sng" dirty="0"/>
              <a:t>one voice </a:t>
            </a:r>
            <a:r>
              <a:rPr lang="en-US" dirty="0"/>
              <a:t>when delegating, giving direction or asking for accountability.</a:t>
            </a:r>
          </a:p>
          <a:p>
            <a:endParaRPr lang="en-US" sz="2400" dirty="0"/>
          </a:p>
          <a:p>
            <a:endParaRPr lang="en-US" sz="2000" dirty="0"/>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36</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iterate type="lt">
                                    <p:tmPct val="0"/>
                                  </p:iterate>
                                  <p:childTnLst>
                                    <p:animEffect transition="out" filter="fade">
                                      <p:cBhvr>
                                        <p:cTn id="6" dur="500" tmFilter="0, 0; .2, .5; .8, .5; 1, 0"/>
                                        <p:tgtEl>
                                          <p:spTgt spid="3">
                                            <p:txEl>
                                              <p:pRg st="10" end="10"/>
                                            </p:txEl>
                                          </p:spTgt>
                                        </p:tgtEl>
                                      </p:cBhvr>
                                    </p:animEffect>
                                    <p:animScale>
                                      <p:cBhvr>
                                        <p:cTn id="7" dur="250" autoRev="1" fill="hold"/>
                                        <p:tgtEl>
                                          <p:spTgt spid="3">
                                            <p:txEl>
                                              <p:pRg st="10" end="1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3">
                                            <p:txEl>
                                              <p:pRg st="12" end="12"/>
                                            </p:txEl>
                                          </p:spTgt>
                                        </p:tgtEl>
                                        <p:attrNameLst>
                                          <p:attrName>style.color</p:attrName>
                                        </p:attrNameLst>
                                      </p:cBhvr>
                                      <p:to>
                                        <a:srgbClr val="096A93"/>
                                      </p:to>
                                    </p:animClr>
                                    <p:animClr clrSpc="rgb" dir="cw">
                                      <p:cBhvr>
                                        <p:cTn id="12" dur="500" fill="hold"/>
                                        <p:tgtEl>
                                          <p:spTgt spid="3">
                                            <p:txEl>
                                              <p:pRg st="12" end="12"/>
                                            </p:txEl>
                                          </p:spTgt>
                                        </p:tgtEl>
                                        <p:attrNameLst>
                                          <p:attrName>fillcolor</p:attrName>
                                        </p:attrNameLst>
                                      </p:cBhvr>
                                      <p:to>
                                        <a:srgbClr val="096A93"/>
                                      </p:to>
                                    </p:animClr>
                                    <p:set>
                                      <p:cBhvr>
                                        <p:cTn id="13" dur="500" fill="hold"/>
                                        <p:tgtEl>
                                          <p:spTgt spid="3">
                                            <p:txEl>
                                              <p:pRg st="12" end="12"/>
                                            </p:txEl>
                                          </p:spTgt>
                                        </p:tgtEl>
                                        <p:attrNameLst>
                                          <p:attrName>fill.type</p:attrName>
                                        </p:attrNameLst>
                                      </p:cBhvr>
                                      <p:to>
                                        <p:strVal val="solid"/>
                                      </p:to>
                                    </p:set>
                                    <p:set>
                                      <p:cBhvr>
                                        <p:cTn id="14" dur="500" fill="hold"/>
                                        <p:tgtEl>
                                          <p:spTgt spid="3">
                                            <p:txEl>
                                              <p:pRg st="12" end="1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8">
            <a:extLst>
              <a:ext uri="{FF2B5EF4-FFF2-40B4-BE49-F238E27FC236}">
                <a16:creationId xmlns:a16="http://schemas.microsoft.com/office/drawing/2014/main" id="{E72CC2C4-CE0B-4FBE-83E3-B915980F7001}"/>
              </a:ext>
            </a:extLst>
          </p:cNvPr>
          <p:cNvSpPr>
            <a:spLocks noGrp="1"/>
          </p:cNvSpPr>
          <p:nvPr>
            <p:ph type="title"/>
          </p:nvPr>
        </p:nvSpPr>
        <p:spPr>
          <a:xfrm>
            <a:off x="524592" y="615455"/>
            <a:ext cx="8382000" cy="1069975"/>
          </a:xfrm>
        </p:spPr>
        <p:txBody>
          <a:bodyPr/>
          <a:lstStyle/>
          <a:p>
            <a:pPr eaLnBrk="1" hangingPunct="1"/>
            <a:r>
              <a:rPr lang="en-US" altLang="en-US" sz="3200" dirty="0"/>
              <a:t>ED VS. board Roles: </a:t>
            </a:r>
            <a:br>
              <a:rPr lang="en-US" altLang="en-US" sz="3200" dirty="0"/>
            </a:br>
            <a:r>
              <a:rPr lang="en-US" altLang="en-US" sz="3200" dirty="0"/>
              <a:t>Lines of responsibility</a:t>
            </a:r>
          </a:p>
        </p:txBody>
      </p:sp>
      <p:sp>
        <p:nvSpPr>
          <p:cNvPr id="10" name="Text Placeholder 9">
            <a:extLst>
              <a:ext uri="{FF2B5EF4-FFF2-40B4-BE49-F238E27FC236}">
                <a16:creationId xmlns:a16="http://schemas.microsoft.com/office/drawing/2014/main" id="{64AFBB5A-3A70-4911-BB65-A916B9B4B1D4}"/>
              </a:ext>
            </a:extLst>
          </p:cNvPr>
          <p:cNvSpPr>
            <a:spLocks noGrp="1"/>
          </p:cNvSpPr>
          <p:nvPr>
            <p:ph type="body" idx="1"/>
          </p:nvPr>
        </p:nvSpPr>
        <p:spPr>
          <a:xfrm>
            <a:off x="628773" y="1863128"/>
            <a:ext cx="4041775" cy="457200"/>
          </a:xfrm>
        </p:spPr>
        <p:txBody>
          <a:bodyPr>
            <a:normAutofit lnSpcReduction="10000"/>
          </a:bodyPr>
          <a:lstStyle/>
          <a:p>
            <a:pPr eaLnBrk="1" fontAlgn="auto" hangingPunct="1">
              <a:spcAft>
                <a:spcPts val="0"/>
              </a:spcAft>
              <a:buClr>
                <a:schemeClr val="accent3"/>
              </a:buClr>
              <a:buFont typeface="Georgia"/>
              <a:buNone/>
              <a:defRPr/>
            </a:pPr>
            <a:r>
              <a:rPr lang="en-US" dirty="0"/>
              <a:t>Commissioner</a:t>
            </a:r>
          </a:p>
        </p:txBody>
      </p:sp>
      <p:sp>
        <p:nvSpPr>
          <p:cNvPr id="9" name="Content Placeholder 6">
            <a:extLst>
              <a:ext uri="{FF2B5EF4-FFF2-40B4-BE49-F238E27FC236}">
                <a16:creationId xmlns:a16="http://schemas.microsoft.com/office/drawing/2014/main" id="{5D6EA996-37C8-454A-9DBE-DF5B1CC35C91}"/>
              </a:ext>
            </a:extLst>
          </p:cNvPr>
          <p:cNvSpPr>
            <a:spLocks noGrp="1"/>
          </p:cNvSpPr>
          <p:nvPr>
            <p:ph sz="half" idx="2"/>
          </p:nvPr>
        </p:nvSpPr>
        <p:spPr>
          <a:xfrm>
            <a:off x="375367" y="2405642"/>
            <a:ext cx="4041775" cy="4114800"/>
          </a:xfrm>
        </p:spPr>
        <p:txBody>
          <a:bodyPr/>
          <a:lstStyle/>
          <a:p>
            <a:pPr>
              <a:spcBef>
                <a:spcPct val="50000"/>
              </a:spcBef>
              <a:buSzPct val="75000"/>
            </a:pPr>
            <a:r>
              <a:rPr lang="en-US" altLang="en-US" sz="1500" dirty="0"/>
              <a:t>Select and hire an Executive Director</a:t>
            </a:r>
          </a:p>
          <a:p>
            <a:pPr>
              <a:spcBef>
                <a:spcPct val="50000"/>
              </a:spcBef>
              <a:buSzPct val="75000"/>
            </a:pPr>
            <a:r>
              <a:rPr lang="en-US" altLang="en-US" sz="1500" dirty="0"/>
              <a:t>Evaluate Executive Director performance</a:t>
            </a:r>
          </a:p>
          <a:p>
            <a:pPr>
              <a:spcBef>
                <a:spcPct val="50000"/>
              </a:spcBef>
              <a:buSzPct val="75000"/>
            </a:pPr>
            <a:r>
              <a:rPr lang="en-US" altLang="en-US" sz="1500" dirty="0"/>
              <a:t>Approve by-laws, resolutions, policies and procedures</a:t>
            </a:r>
          </a:p>
          <a:p>
            <a:pPr>
              <a:spcBef>
                <a:spcPct val="50000"/>
              </a:spcBef>
              <a:buSzPct val="75000"/>
            </a:pPr>
            <a:r>
              <a:rPr lang="en-US" altLang="en-US" sz="1500" dirty="0"/>
              <a:t>Approve the authority’s budget</a:t>
            </a:r>
          </a:p>
          <a:p>
            <a:pPr>
              <a:spcBef>
                <a:spcPct val="50000"/>
              </a:spcBef>
              <a:buSzPct val="75000"/>
            </a:pPr>
            <a:r>
              <a:rPr lang="en-US" altLang="en-US" sz="1500" dirty="0"/>
              <a:t>Set basic PHA policies</a:t>
            </a:r>
          </a:p>
          <a:p>
            <a:pPr>
              <a:spcBef>
                <a:spcPct val="50000"/>
              </a:spcBef>
              <a:buSzPct val="75000"/>
            </a:pPr>
            <a:r>
              <a:rPr lang="en-US" altLang="en-US" sz="1500" dirty="0"/>
              <a:t>Govern PHA</a:t>
            </a:r>
          </a:p>
        </p:txBody>
      </p:sp>
      <p:sp>
        <p:nvSpPr>
          <p:cNvPr id="11" name="Text Placeholder 10">
            <a:extLst>
              <a:ext uri="{FF2B5EF4-FFF2-40B4-BE49-F238E27FC236}">
                <a16:creationId xmlns:a16="http://schemas.microsoft.com/office/drawing/2014/main" id="{3A634FFB-EDB3-418E-8354-DF1EBFC44EF6}"/>
              </a:ext>
            </a:extLst>
          </p:cNvPr>
          <p:cNvSpPr>
            <a:spLocks noGrp="1"/>
          </p:cNvSpPr>
          <p:nvPr>
            <p:ph type="body" sz="quarter" idx="3"/>
          </p:nvPr>
        </p:nvSpPr>
        <p:spPr>
          <a:xfrm>
            <a:off x="4780935" y="1844171"/>
            <a:ext cx="4041775" cy="457200"/>
          </a:xfrm>
        </p:spPr>
        <p:txBody>
          <a:bodyPr>
            <a:normAutofit lnSpcReduction="10000"/>
          </a:bodyPr>
          <a:lstStyle/>
          <a:p>
            <a:pPr eaLnBrk="1" fontAlgn="auto" hangingPunct="1">
              <a:spcAft>
                <a:spcPts val="0"/>
              </a:spcAft>
              <a:buClr>
                <a:schemeClr val="accent3"/>
              </a:buClr>
              <a:buFont typeface="Georgia"/>
              <a:buNone/>
              <a:defRPr/>
            </a:pPr>
            <a:r>
              <a:rPr lang="en-US" dirty="0"/>
              <a:t>Executive Director</a:t>
            </a:r>
          </a:p>
        </p:txBody>
      </p:sp>
      <p:sp>
        <p:nvSpPr>
          <p:cNvPr id="8" name="Content Placeholder 7">
            <a:extLst>
              <a:ext uri="{FF2B5EF4-FFF2-40B4-BE49-F238E27FC236}">
                <a16:creationId xmlns:a16="http://schemas.microsoft.com/office/drawing/2014/main" id="{6CF51EC0-8CB5-4D20-9C46-DB1B16917BAB}"/>
              </a:ext>
            </a:extLst>
          </p:cNvPr>
          <p:cNvSpPr>
            <a:spLocks noGrp="1"/>
          </p:cNvSpPr>
          <p:nvPr>
            <p:ph sz="quarter" idx="4"/>
          </p:nvPr>
        </p:nvSpPr>
        <p:spPr>
          <a:xfrm>
            <a:off x="4715592" y="2253242"/>
            <a:ext cx="4041775" cy="4419600"/>
          </a:xfrm>
        </p:spPr>
        <p:txBody>
          <a:bodyPr>
            <a:noAutofit/>
          </a:bodyPr>
          <a:lstStyle/>
          <a:p>
            <a:pPr marL="365760" indent="-256032" eaLnBrk="1" fontAlgn="auto" hangingPunct="1">
              <a:lnSpc>
                <a:spcPct val="100000"/>
              </a:lnSpc>
              <a:spcAft>
                <a:spcPts val="0"/>
              </a:spcAft>
              <a:buClr>
                <a:schemeClr val="accent3"/>
              </a:buClr>
              <a:buFont typeface="Arial" pitchFamily="34" charset="0"/>
              <a:buChar char="•"/>
              <a:defRPr/>
            </a:pPr>
            <a:r>
              <a:rPr lang="en-US" sz="1500" dirty="0"/>
              <a:t>Manage the day-to-day operations of the PHA</a:t>
            </a:r>
          </a:p>
          <a:p>
            <a:pPr marL="365760" indent="-256032" eaLnBrk="1" fontAlgn="auto" hangingPunct="1">
              <a:lnSpc>
                <a:spcPct val="100000"/>
              </a:lnSpc>
              <a:spcAft>
                <a:spcPts val="0"/>
              </a:spcAft>
              <a:buClr>
                <a:schemeClr val="accent3"/>
              </a:buClr>
              <a:buFont typeface="Arial" pitchFamily="34" charset="0"/>
              <a:buChar char="•"/>
              <a:defRPr/>
            </a:pPr>
            <a:r>
              <a:rPr lang="en-US" sz="1500" dirty="0"/>
              <a:t>Hire, evaluate, train, and terminate staff</a:t>
            </a:r>
          </a:p>
          <a:p>
            <a:pPr marL="365760" indent="-256032" eaLnBrk="1" fontAlgn="auto" hangingPunct="1">
              <a:lnSpc>
                <a:spcPct val="100000"/>
              </a:lnSpc>
              <a:spcAft>
                <a:spcPts val="0"/>
              </a:spcAft>
              <a:buClr>
                <a:schemeClr val="accent3"/>
              </a:buClr>
              <a:buFont typeface="Arial" pitchFamily="34" charset="0"/>
              <a:buChar char="•"/>
              <a:defRPr/>
            </a:pPr>
            <a:r>
              <a:rPr lang="en-US" sz="1500" dirty="0"/>
              <a:t>Prepare operating budgets</a:t>
            </a:r>
          </a:p>
          <a:p>
            <a:pPr marL="365760" indent="-256032" eaLnBrk="1" fontAlgn="auto" hangingPunct="1">
              <a:lnSpc>
                <a:spcPct val="100000"/>
              </a:lnSpc>
              <a:spcAft>
                <a:spcPts val="0"/>
              </a:spcAft>
              <a:buClr>
                <a:schemeClr val="accent3"/>
              </a:buClr>
              <a:buFont typeface="Arial" pitchFamily="34" charset="0"/>
              <a:buChar char="•"/>
              <a:defRPr/>
            </a:pPr>
            <a:r>
              <a:rPr lang="en-US" sz="1500" dirty="0"/>
              <a:t>Resident selection</a:t>
            </a:r>
          </a:p>
          <a:p>
            <a:pPr marL="365760" indent="-256032" eaLnBrk="1" fontAlgn="auto" hangingPunct="1">
              <a:lnSpc>
                <a:spcPct val="100000"/>
              </a:lnSpc>
              <a:spcAft>
                <a:spcPts val="0"/>
              </a:spcAft>
              <a:buClr>
                <a:schemeClr val="accent3"/>
              </a:buClr>
              <a:buFont typeface="Arial" pitchFamily="34" charset="0"/>
              <a:buChar char="•"/>
              <a:defRPr/>
            </a:pPr>
            <a:r>
              <a:rPr lang="en-US" sz="1500" dirty="0"/>
              <a:t>Manage facilities and maintenance</a:t>
            </a:r>
          </a:p>
          <a:p>
            <a:pPr marL="365760" indent="-256032" eaLnBrk="1" fontAlgn="auto" hangingPunct="1">
              <a:lnSpc>
                <a:spcPct val="100000"/>
              </a:lnSpc>
              <a:spcAft>
                <a:spcPts val="0"/>
              </a:spcAft>
              <a:buClr>
                <a:schemeClr val="accent3"/>
              </a:buClr>
              <a:buFont typeface="Arial" pitchFamily="34" charset="0"/>
              <a:buChar char="•"/>
              <a:defRPr/>
            </a:pPr>
            <a:r>
              <a:rPr lang="en-US" sz="1500" dirty="0"/>
              <a:t>Develop and manage resident Programs</a:t>
            </a:r>
          </a:p>
          <a:p>
            <a:pPr marL="365760" indent="-256032" eaLnBrk="1" fontAlgn="auto" hangingPunct="1">
              <a:lnSpc>
                <a:spcPct val="100000"/>
              </a:lnSpc>
              <a:spcAft>
                <a:spcPts val="0"/>
              </a:spcAft>
              <a:buClr>
                <a:schemeClr val="accent3"/>
              </a:buClr>
              <a:buFont typeface="Arial" pitchFamily="34" charset="0"/>
              <a:buChar char="•"/>
              <a:defRPr/>
            </a:pPr>
            <a:r>
              <a:rPr lang="en-US" sz="1500" dirty="0"/>
              <a:t>Collect rents and enforce terms of leases</a:t>
            </a:r>
          </a:p>
          <a:p>
            <a:pPr marL="365760" indent="-256032" eaLnBrk="1" fontAlgn="auto" hangingPunct="1">
              <a:lnSpc>
                <a:spcPct val="100000"/>
              </a:lnSpc>
              <a:spcAft>
                <a:spcPts val="0"/>
              </a:spcAft>
              <a:buClr>
                <a:schemeClr val="accent3"/>
              </a:buClr>
              <a:buFont typeface="Arial" pitchFamily="34" charset="0"/>
              <a:buChar char="•"/>
              <a:defRPr/>
            </a:pPr>
            <a:r>
              <a:rPr lang="en-US" sz="1500" dirty="0"/>
              <a:t>Procure annual audit</a:t>
            </a:r>
          </a:p>
          <a:p>
            <a:pPr marL="365760" indent="-256032" eaLnBrk="1" fontAlgn="auto" hangingPunct="1">
              <a:lnSpc>
                <a:spcPct val="100000"/>
              </a:lnSpc>
              <a:spcAft>
                <a:spcPts val="0"/>
              </a:spcAft>
              <a:buClr>
                <a:schemeClr val="accent3"/>
              </a:buClr>
              <a:buFont typeface="Arial" pitchFamily="34" charset="0"/>
              <a:buChar char="•"/>
              <a:defRPr/>
            </a:pPr>
            <a:r>
              <a:rPr lang="en-US" sz="1500" dirty="0"/>
              <a:t>Advise Board of regulatory changes</a:t>
            </a:r>
          </a:p>
          <a:p>
            <a:pPr marL="365760" indent="-256032" eaLnBrk="1" fontAlgn="auto" hangingPunct="1">
              <a:lnSpc>
                <a:spcPct val="100000"/>
              </a:lnSpc>
              <a:spcAft>
                <a:spcPts val="0"/>
              </a:spcAft>
              <a:buClr>
                <a:schemeClr val="accent3"/>
              </a:buClr>
              <a:buFont typeface="Arial" pitchFamily="34" charset="0"/>
              <a:buChar char="•"/>
              <a:defRPr/>
            </a:pPr>
            <a:r>
              <a:rPr lang="en-US" sz="1500" dirty="0"/>
              <a:t>Execute Board approved policies</a:t>
            </a:r>
          </a:p>
        </p:txBody>
      </p:sp>
      <p:sp>
        <p:nvSpPr>
          <p:cNvPr id="62471" name="Slide Number Placeholder 3">
            <a:extLst>
              <a:ext uri="{FF2B5EF4-FFF2-40B4-BE49-F238E27FC236}">
                <a16:creationId xmlns:a16="http://schemas.microsoft.com/office/drawing/2014/main" id="{7E494B4B-D0EA-4446-B818-2323771AEB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EDA22F96-AE8B-4D01-BC8D-48FCE2D0C241}" type="slidenum">
              <a:rPr lang="en-US" altLang="en-US" sz="1800" smtClean="0">
                <a:solidFill>
                  <a:srgbClr val="FFFFFF"/>
                </a:solidFill>
                <a:latin typeface="Arial" panose="020B0604020202020204" pitchFamily="34" charset="0"/>
              </a:rPr>
              <a:pPr>
                <a:spcBef>
                  <a:spcPct val="0"/>
                </a:spcBef>
                <a:buClrTx/>
                <a:buFontTx/>
                <a:buNone/>
              </a:pPr>
              <a:t>37</a:t>
            </a:fld>
            <a:endParaRPr lang="en-US" altLang="en-US" sz="1800" dirty="0">
              <a:solidFill>
                <a:srgbClr val="FFFFFF"/>
              </a:solidFill>
              <a:latin typeface="Arial" panose="020B0604020202020204" pitchFamily="34" charset="0"/>
            </a:endParaRPr>
          </a:p>
        </p:txBody>
      </p:sp>
      <p:sp>
        <p:nvSpPr>
          <p:cNvPr id="12" name="Slide Number Placeholder 7">
            <a:extLst>
              <a:ext uri="{FF2B5EF4-FFF2-40B4-BE49-F238E27FC236}">
                <a16:creationId xmlns:a16="http://schemas.microsoft.com/office/drawing/2014/main" id="{94C6E987-361C-4DE3-ADB1-9350DBCAD646}"/>
              </a:ext>
            </a:extLst>
          </p:cNvPr>
          <p:cNvSpPr>
            <a:spLocks noGrp="1"/>
          </p:cNvSpPr>
          <p:nvPr>
            <p:ph type="sldNum" sz="quarter" idx="4294967295"/>
          </p:nvPr>
        </p:nvSpPr>
        <p:spPr>
          <a:xfrm>
            <a:off x="7165975" y="384175"/>
            <a:ext cx="1978025" cy="365125"/>
          </a:xfrm>
        </p:spPr>
        <p:txBody>
          <a:bodyPr/>
          <a:lstStyle/>
          <a:p>
            <a:fld id="{EE759E36-9BEE-43BB-9E79-B712F2F69B32}" type="slidenum">
              <a:rPr lang="en-US" smtClean="0"/>
              <a:pPr/>
              <a:t>37</a:t>
            </a:fld>
            <a:endParaRPr lang="en-US" dirty="0"/>
          </a:p>
        </p:txBody>
      </p:sp>
    </p:spTree>
    <p:extLst>
      <p:ext uri="{BB962C8B-B14F-4D97-AF65-F5344CB8AC3E}">
        <p14:creationId xmlns:p14="http://schemas.microsoft.com/office/powerpoint/2010/main" val="111355170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75F2-E62A-466D-8029-63C95C644223}"/>
              </a:ext>
            </a:extLst>
          </p:cNvPr>
          <p:cNvSpPr>
            <a:spLocks noGrp="1"/>
          </p:cNvSpPr>
          <p:nvPr>
            <p:ph type="title"/>
          </p:nvPr>
        </p:nvSpPr>
        <p:spPr>
          <a:xfrm>
            <a:off x="5059576" y="673240"/>
            <a:ext cx="3616275" cy="3446373"/>
          </a:xfrm>
          <a:noFill/>
          <a:ln w="19050">
            <a:noFill/>
            <a:prstDash val="dash"/>
          </a:ln>
        </p:spPr>
        <p:txBody>
          <a:bodyPr vert="horz" lIns="91440" tIns="45720" rIns="91440" bIns="45720" rtlCol="0" anchor="b">
            <a:normAutofit/>
          </a:bodyPr>
          <a:lstStyle/>
          <a:p>
            <a:r>
              <a:rPr lang="en-US" sz="2300" b="1" dirty="0"/>
              <a:t>BREAK: Return at 10:30AM</a:t>
            </a:r>
            <a:br>
              <a:rPr lang="en-US" sz="2300" dirty="0"/>
            </a:br>
            <a:r>
              <a:rPr lang="en-US" sz="2300" dirty="0"/>
              <a:t>for the next Commissioner Training topics (Overview of HUD Programs, Facilities management for PH, and Disability laws)</a:t>
            </a:r>
          </a:p>
        </p:txBody>
      </p:sp>
      <p:sp>
        <p:nvSpPr>
          <p:cNvPr id="7" name="Date Placeholder 6">
            <a:extLst>
              <a:ext uri="{FF2B5EF4-FFF2-40B4-BE49-F238E27FC236}">
                <a16:creationId xmlns:a16="http://schemas.microsoft.com/office/drawing/2014/main" id="{1F2AFDFA-A67D-4C30-BEC8-4BE08E79A56B}"/>
              </a:ext>
            </a:extLst>
          </p:cNvPr>
          <p:cNvSpPr>
            <a:spLocks noGrp="1"/>
          </p:cNvSpPr>
          <p:nvPr>
            <p:ph type="dt" sz="half" idx="10"/>
          </p:nvPr>
        </p:nvSpPr>
        <p:spPr>
          <a:xfrm>
            <a:off x="5932170" y="6351325"/>
            <a:ext cx="2183130" cy="365760"/>
          </a:xfrm>
        </p:spPr>
        <p:txBody>
          <a:bodyPr vert="horz" lIns="91440" tIns="45720" rIns="91440" bIns="45720" rtlCol="0" anchor="ctr">
            <a:normAutofit/>
          </a:bodyPr>
          <a:lstStyle/>
          <a:p>
            <a:pPr>
              <a:spcAft>
                <a:spcPts val="600"/>
              </a:spcAft>
            </a:pPr>
            <a:fld id="{FF821684-64E2-4CC8-B9B6-612A6607E168}" type="datetime1">
              <a:rPr lang="en-US" smtClean="0"/>
              <a:pPr>
                <a:spcAft>
                  <a:spcPts val="600"/>
                </a:spcAft>
              </a:pPr>
              <a:t>9/16/2021</a:t>
            </a:fld>
            <a:endParaRPr lang="en-US"/>
          </a:p>
        </p:txBody>
      </p:sp>
      <p:sp>
        <p:nvSpPr>
          <p:cNvPr id="8" name="Slide Number Placeholder 7">
            <a:extLst>
              <a:ext uri="{FF2B5EF4-FFF2-40B4-BE49-F238E27FC236}">
                <a16:creationId xmlns:a16="http://schemas.microsoft.com/office/drawing/2014/main" id="{BD181A85-76D0-4871-8BF3-889593CAFC92}"/>
              </a:ext>
            </a:extLst>
          </p:cNvPr>
          <p:cNvSpPr>
            <a:spLocks noGrp="1"/>
          </p:cNvSpPr>
          <p:nvPr>
            <p:ph type="sldNum" sz="quarter" idx="12"/>
          </p:nvPr>
        </p:nvSpPr>
        <p:spPr>
          <a:xfrm>
            <a:off x="8243740" y="6351325"/>
            <a:ext cx="598981" cy="365760"/>
          </a:xfrm>
        </p:spPr>
        <p:txBody>
          <a:bodyPr vert="horz" lIns="91440" tIns="45720" rIns="91440" bIns="45720" rtlCol="0" anchor="ctr">
            <a:normAutofit/>
          </a:bodyPr>
          <a:lstStyle/>
          <a:p>
            <a:pPr>
              <a:spcAft>
                <a:spcPts val="600"/>
              </a:spcAft>
            </a:pPr>
            <a:fld id="{EE759E36-9BEE-43BB-9E79-B712F2F69B32}" type="slidenum">
              <a:rPr lang="en-US" smtClean="0"/>
              <a:pPr>
                <a:spcAft>
                  <a:spcPts val="600"/>
                </a:spcAft>
              </a:pPr>
              <a:t>38</a:t>
            </a:fld>
            <a:endParaRPr lang="en-US"/>
          </a:p>
        </p:txBody>
      </p:sp>
      <p:pic>
        <p:nvPicPr>
          <p:cNvPr id="8194" name="Picture 2" descr="Break Time Images, Stock Photos &amp; Vectors | Shutterstock">
            <a:extLst>
              <a:ext uri="{FF2B5EF4-FFF2-40B4-BE49-F238E27FC236}">
                <a16:creationId xmlns:a16="http://schemas.microsoft.com/office/drawing/2014/main" id="{A488E28C-CE47-4DDF-B5C0-30CE6E23F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8"/>
          <a:stretch/>
        </p:blipFill>
        <p:spPr bwMode="auto">
          <a:xfrm>
            <a:off x="969750" y="2393256"/>
            <a:ext cx="3124725" cy="207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8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43349" y="2057400"/>
            <a:ext cx="4511039" cy="3130973"/>
          </a:xfrm>
          <a:noFill/>
          <a:ln>
            <a:noFill/>
          </a:ln>
        </p:spPr>
        <p:txBody>
          <a:bodyPr/>
          <a:lstStyle/>
          <a:p>
            <a:pPr>
              <a:buNone/>
            </a:pPr>
            <a:endParaRPr lang="en-US" sz="3200" b="1" dirty="0"/>
          </a:p>
          <a:p>
            <a:pPr>
              <a:buNone/>
            </a:pPr>
            <a:endParaRPr lang="en-US" sz="1400" b="1" dirty="0"/>
          </a:p>
          <a:p>
            <a:pPr algn="ctr">
              <a:buNone/>
            </a:pPr>
            <a:r>
              <a:rPr lang="en-US" sz="3200" b="1" dirty="0"/>
              <a:t>Housing</a:t>
            </a:r>
          </a:p>
          <a:p>
            <a:pPr algn="ctr">
              <a:buNone/>
            </a:pPr>
            <a:r>
              <a:rPr lang="en-US" sz="3200" b="1" dirty="0"/>
              <a:t>Choice Voucher Program</a:t>
            </a:r>
          </a:p>
        </p:txBody>
      </p:sp>
      <p:sp>
        <p:nvSpPr>
          <p:cNvPr id="9" name="Content Placeholder 8"/>
          <p:cNvSpPr>
            <a:spLocks noGrp="1"/>
          </p:cNvSpPr>
          <p:nvPr>
            <p:ph sz="quarter" idx="4"/>
          </p:nvPr>
        </p:nvSpPr>
        <p:spPr/>
        <p:txBody>
          <a:bodyPr/>
          <a:lstStyle/>
          <a:p>
            <a:pPr marL="711200" indent="-711200">
              <a:lnSpc>
                <a:spcPct val="90000"/>
              </a:lnSpc>
              <a:buClr>
                <a:schemeClr val="tx1"/>
              </a:buClr>
              <a:buSzTx/>
              <a:buNone/>
            </a:pPr>
            <a:endParaRPr lang="en-US" sz="2800" dirty="0"/>
          </a:p>
          <a:p>
            <a:pPr marL="711200" indent="-711200">
              <a:lnSpc>
                <a:spcPct val="90000"/>
              </a:lnSpc>
              <a:buClr>
                <a:schemeClr val="tx1"/>
              </a:buClr>
              <a:buSzTx/>
              <a:buNone/>
            </a:pPr>
            <a:endParaRPr lang="en-US" sz="2800" dirty="0"/>
          </a:p>
        </p:txBody>
      </p:sp>
      <p:sp>
        <p:nvSpPr>
          <p:cNvPr id="15" name="Date Placeholder 14"/>
          <p:cNvSpPr>
            <a:spLocks noGrp="1"/>
          </p:cNvSpPr>
          <p:nvPr>
            <p:ph type="dt" sz="half" idx="10"/>
          </p:nvPr>
        </p:nvSpPr>
        <p:spPr/>
        <p:txBody>
          <a:bodyPr/>
          <a:lstStyle/>
          <a:p>
            <a:fld id="{17BEE45E-E190-403F-B25D-2C7BAB004771}" type="datetime1">
              <a:rPr lang="en-US" smtClean="0"/>
              <a:pPr/>
              <a:t>9/16/2021</a:t>
            </a:fld>
            <a:endParaRPr lang="en-US"/>
          </a:p>
        </p:txBody>
      </p:sp>
      <p:sp>
        <p:nvSpPr>
          <p:cNvPr id="16" name="Slide Number Placeholder 15"/>
          <p:cNvSpPr>
            <a:spLocks noGrp="1"/>
          </p:cNvSpPr>
          <p:nvPr>
            <p:ph type="sldNum" sz="quarter" idx="12"/>
          </p:nvPr>
        </p:nvSpPr>
        <p:spPr/>
        <p:txBody>
          <a:bodyPr/>
          <a:lstStyle/>
          <a:p>
            <a:fld id="{2BA391F9-0E03-4C5D-8C88-B1B9FEF0FCAA}" type="slidenum">
              <a:rPr lang="en-US" smtClean="0"/>
              <a:pPr/>
              <a:t>39</a:t>
            </a:fld>
            <a:endParaRPr lang="en-US"/>
          </a:p>
        </p:txBody>
      </p:sp>
      <p:pic>
        <p:nvPicPr>
          <p:cNvPr id="1026" name="Picture 2" descr="12 Questions You Absolutely Must Ask Before Renting An Apartment | HuffPost  Life">
            <a:extLst>
              <a:ext uri="{FF2B5EF4-FFF2-40B4-BE49-F238E27FC236}">
                <a16:creationId xmlns:a16="http://schemas.microsoft.com/office/drawing/2014/main" id="{1D1EDE7E-9C22-4BE5-9C94-E55275C217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94"/>
          <a:stretch/>
        </p:blipFill>
        <p:spPr bwMode="auto">
          <a:xfrm>
            <a:off x="4443303" y="2595562"/>
            <a:ext cx="4257893" cy="247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8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764373"/>
            <a:ext cx="5124450" cy="1293028"/>
          </a:xfrm>
        </p:spPr>
        <p:txBody>
          <a:bodyPr>
            <a:normAutofit/>
          </a:bodyPr>
          <a:lstStyle/>
          <a:p>
            <a:r>
              <a:rPr lang="en-US"/>
              <a:t> HUD &amp; PIH Mission</a:t>
            </a:r>
          </a:p>
        </p:txBody>
      </p:sp>
      <p:sp>
        <p:nvSpPr>
          <p:cNvPr id="24" name="Content Placeholder 2"/>
          <p:cNvSpPr>
            <a:spLocks noGrp="1"/>
          </p:cNvSpPr>
          <p:nvPr>
            <p:ph idx="1"/>
          </p:nvPr>
        </p:nvSpPr>
        <p:spPr>
          <a:xfrm>
            <a:off x="3505200" y="2194560"/>
            <a:ext cx="5124450" cy="4024125"/>
          </a:xfrm>
        </p:spPr>
        <p:txBody>
          <a:bodyPr>
            <a:normAutofit/>
          </a:bodyPr>
          <a:lstStyle/>
          <a:p>
            <a:r>
              <a:rPr lang="en-US" dirty="0"/>
              <a:t>HUD’s Mission:</a:t>
            </a:r>
          </a:p>
          <a:p>
            <a:pPr lvl="2"/>
            <a:r>
              <a:rPr lang="en-US" dirty="0"/>
              <a:t>To create strong, sustainable, inclusive communities and quality affordable homes for all.</a:t>
            </a:r>
          </a:p>
          <a:p>
            <a:r>
              <a:rPr lang="en-US" dirty="0"/>
              <a:t>Office of Public and Indian Housing’s (PIH) Mission:</a:t>
            </a:r>
          </a:p>
          <a:p>
            <a:pPr lvl="2"/>
            <a:r>
              <a:rPr lang="en-US" dirty="0"/>
              <a:t>To ensure safe, decent, and affordable housing; create opportunities for residents’ self-sufficiency and economic independence; and assure fiscal integrity by all program participants.</a:t>
            </a:r>
          </a:p>
          <a:p>
            <a:pPr marL="914400" lvl="2" indent="0">
              <a:buNone/>
            </a:pPr>
            <a:endParaRPr lang="en-US" dirty="0"/>
          </a:p>
        </p:txBody>
      </p:sp>
      <p:sp>
        <p:nvSpPr>
          <p:cNvPr id="4" name="Date Placeholder 3"/>
          <p:cNvSpPr>
            <a:spLocks noGrp="1"/>
          </p:cNvSpPr>
          <p:nvPr>
            <p:ph type="dt" sz="half" idx="10"/>
          </p:nvPr>
        </p:nvSpPr>
        <p:spPr>
          <a:xfrm>
            <a:off x="6446520" y="6356350"/>
            <a:ext cx="2183130" cy="365125"/>
          </a:xfrm>
        </p:spPr>
        <p:txBody>
          <a:bodyPr>
            <a:normAutofit/>
          </a:bodyPr>
          <a:lstStyle/>
          <a:p>
            <a:pPr>
              <a:spcAft>
                <a:spcPts val="600"/>
              </a:spcAft>
            </a:pPr>
            <a:fld id="{E08DE0C0-F795-4C53-8BA6-B66F5357D5E2}" type="datetime1">
              <a:rPr lang="en-US" smtClean="0"/>
              <a:pPr>
                <a:spcAft>
                  <a:spcPts val="600"/>
                </a:spcAft>
              </a:pPr>
              <a:t>9/16/2021</a:t>
            </a:fld>
            <a:endParaRPr lang="en-US"/>
          </a:p>
        </p:txBody>
      </p:sp>
      <p:sp>
        <p:nvSpPr>
          <p:cNvPr id="5" name="Slide Number Placeholder 4"/>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4</a:t>
            </a:fld>
            <a:endParaRPr lang="en-US"/>
          </a:p>
        </p:txBody>
      </p:sp>
      <p:pic>
        <p:nvPicPr>
          <p:cNvPr id="3074" name="Picture 2" descr="HUD Proposes Enhanced Voucher Rules | National Low Income Housing Coalition">
            <a:extLst>
              <a:ext uri="{FF2B5EF4-FFF2-40B4-BE49-F238E27FC236}">
                <a16:creationId xmlns:a16="http://schemas.microsoft.com/office/drawing/2014/main" id="{FC02F7ED-9F60-4FC8-BD89-48205DAB0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23241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positioning Public Housing">
            <a:extLst>
              <a:ext uri="{FF2B5EF4-FFF2-40B4-BE49-F238E27FC236}">
                <a16:creationId xmlns:a16="http://schemas.microsoft.com/office/drawing/2014/main" id="{36BFDC3A-9A86-4396-9A68-09EB6F06A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4495800"/>
            <a:ext cx="3581400" cy="1039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2600" y="838837"/>
            <a:ext cx="6797040" cy="1218564"/>
          </a:xfrm>
        </p:spPr>
        <p:txBody>
          <a:bodyPr>
            <a:normAutofit fontScale="90000"/>
          </a:bodyPr>
          <a:lstStyle/>
          <a:p>
            <a:pPr algn="ctr"/>
            <a:r>
              <a:rPr lang="en-US" sz="4000" dirty="0">
                <a:solidFill>
                  <a:schemeClr val="tx1"/>
                </a:solidFill>
              </a:rPr>
              <a:t>Housing Choice Voucher (HCV) Program</a:t>
            </a:r>
            <a:endParaRPr lang="en-US" sz="4000" dirty="0"/>
          </a:p>
        </p:txBody>
      </p:sp>
      <p:sp>
        <p:nvSpPr>
          <p:cNvPr id="3" name="Content Placeholder 2"/>
          <p:cNvSpPr>
            <a:spLocks noGrp="1"/>
          </p:cNvSpPr>
          <p:nvPr>
            <p:ph idx="1"/>
          </p:nvPr>
        </p:nvSpPr>
        <p:spPr/>
        <p:txBody>
          <a:bodyPr/>
          <a:lstStyle/>
          <a:p>
            <a:r>
              <a:rPr lang="en-US" sz="2400" dirty="0"/>
              <a:t>PHA is responsible for subsidizing:</a:t>
            </a:r>
          </a:p>
          <a:p>
            <a:pPr lvl="1"/>
            <a:r>
              <a:rPr lang="en-US" sz="2400" dirty="0"/>
              <a:t>The right families (eligibility)</a:t>
            </a:r>
          </a:p>
          <a:p>
            <a:pPr lvl="1"/>
            <a:r>
              <a:rPr lang="en-US" sz="2400" dirty="0"/>
              <a:t>In the right units (meet Housing Quality Standards (HQS))</a:t>
            </a:r>
          </a:p>
          <a:p>
            <a:pPr lvl="1"/>
            <a:r>
              <a:rPr lang="en-US" sz="2400" dirty="0"/>
              <a:t>At the right rents (reasonable)</a:t>
            </a:r>
          </a:p>
          <a:p>
            <a:r>
              <a:rPr lang="en-US" sz="2400" dirty="0"/>
              <a:t>Section 8 HCV is tenant-based</a:t>
            </a:r>
          </a:p>
          <a:p>
            <a:r>
              <a:rPr lang="en-US" sz="2400" dirty="0"/>
              <a:t>Families can choose their unit with the HCV program (if it meets HQS and rent reasonableness requirements)</a:t>
            </a:r>
          </a:p>
          <a:p>
            <a:r>
              <a:rPr lang="en-US" sz="2400" dirty="0"/>
              <a:t>The HCV program utilizes private market housing</a:t>
            </a:r>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40</a:t>
            </a:fld>
            <a:endParaRPr lang="en-US" dirty="0"/>
          </a:p>
        </p:txBody>
      </p:sp>
    </p:spTree>
    <p:extLst>
      <p:ext uri="{BB962C8B-B14F-4D97-AF65-F5344CB8AC3E}">
        <p14:creationId xmlns:p14="http://schemas.microsoft.com/office/powerpoint/2010/main" val="1559752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19" y="764373"/>
            <a:ext cx="4692968" cy="1293028"/>
          </a:xfrm>
        </p:spPr>
        <p:txBody>
          <a:bodyPr>
            <a:normAutofit/>
          </a:bodyPr>
          <a:lstStyle/>
          <a:p>
            <a:r>
              <a:rPr lang="en-US"/>
              <a:t>HCV Program</a:t>
            </a:r>
          </a:p>
        </p:txBody>
      </p:sp>
      <p:sp>
        <p:nvSpPr>
          <p:cNvPr id="3" name="Content Placeholder 2"/>
          <p:cNvSpPr>
            <a:spLocks noGrp="1"/>
          </p:cNvSpPr>
          <p:nvPr>
            <p:ph idx="1"/>
          </p:nvPr>
        </p:nvSpPr>
        <p:spPr>
          <a:xfrm>
            <a:off x="464820" y="2194560"/>
            <a:ext cx="4692967" cy="4024125"/>
          </a:xfrm>
        </p:spPr>
        <p:txBody>
          <a:bodyPr>
            <a:normAutofit/>
          </a:bodyPr>
          <a:lstStyle/>
          <a:p>
            <a:pPr marL="0" indent="0">
              <a:buNone/>
            </a:pPr>
            <a:endParaRPr lang="en-US" dirty="0"/>
          </a:p>
          <a:p>
            <a:r>
              <a:rPr lang="en-US" dirty="0"/>
              <a:t>PHA typically doesn’t own housing units or manage property.</a:t>
            </a:r>
          </a:p>
          <a:p>
            <a:r>
              <a:rPr lang="en-US" dirty="0"/>
              <a:t>PHA is the program administrator, not the landlord or property manager.</a:t>
            </a:r>
          </a:p>
        </p:txBody>
      </p:sp>
      <p:sp>
        <p:nvSpPr>
          <p:cNvPr id="4" name="Date Placeholder 3"/>
          <p:cNvSpPr>
            <a:spLocks noGrp="1"/>
          </p:cNvSpPr>
          <p:nvPr>
            <p:ph type="dt" sz="half" idx="10"/>
          </p:nvPr>
        </p:nvSpPr>
        <p:spPr>
          <a:xfrm>
            <a:off x="3986212" y="6356350"/>
            <a:ext cx="1171575" cy="365125"/>
          </a:xfrm>
        </p:spPr>
        <p:txBody>
          <a:bodyPr>
            <a:normAutofit/>
          </a:bodyPr>
          <a:lstStyle/>
          <a:p>
            <a:pPr>
              <a:spcAft>
                <a:spcPts val="600"/>
              </a:spcAft>
            </a:pPr>
            <a:fld id="{E08DE0C0-F795-4C53-8BA6-B66F5357D5E2}" type="datetime1">
              <a:rPr lang="en-US" smtClean="0"/>
              <a:pPr>
                <a:spcAft>
                  <a:spcPts val="600"/>
                </a:spcAft>
              </a:pPr>
              <a:t>9/16/2021</a:t>
            </a:fld>
            <a:endParaRPr lang="en-US"/>
          </a:p>
        </p:txBody>
      </p:sp>
      <p:sp>
        <p:nvSpPr>
          <p:cNvPr id="5" name="Slide Number Placeholder 4"/>
          <p:cNvSpPr>
            <a:spLocks noGrp="1"/>
          </p:cNvSpPr>
          <p:nvPr>
            <p:ph type="sldNum" sz="quarter" idx="12"/>
          </p:nvPr>
        </p:nvSpPr>
        <p:spPr>
          <a:xfrm>
            <a:off x="3100387" y="381000"/>
            <a:ext cx="2057400" cy="365125"/>
          </a:xfrm>
        </p:spPr>
        <p:txBody>
          <a:bodyPr>
            <a:normAutofit/>
          </a:bodyPr>
          <a:lstStyle/>
          <a:p>
            <a:pPr>
              <a:spcAft>
                <a:spcPts val="600"/>
              </a:spcAft>
            </a:pPr>
            <a:fld id="{2E89AB31-549D-423E-9BCA-FDF838B96EF7}" type="slidenum">
              <a:rPr lang="en-US" smtClean="0"/>
              <a:pPr>
                <a:spcAft>
                  <a:spcPts val="600"/>
                </a:spcAft>
              </a:pPr>
              <a:t>41</a:t>
            </a:fld>
            <a:endParaRPr lang="en-US"/>
          </a:p>
        </p:txBody>
      </p:sp>
      <p:pic>
        <p:nvPicPr>
          <p:cNvPr id="9218" name="Picture 2" descr="Apartment for rent Royalty Free Vector Image - VectorStock">
            <a:extLst>
              <a:ext uri="{FF2B5EF4-FFF2-40B4-BE49-F238E27FC236}">
                <a16:creationId xmlns:a16="http://schemas.microsoft.com/office/drawing/2014/main" id="{C1115065-E1A7-454B-82D4-E4A83B34F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5" r="21134" b="10304"/>
          <a:stretch/>
        </p:blipFill>
        <p:spPr bwMode="auto">
          <a:xfrm>
            <a:off x="5639562" y="11"/>
            <a:ext cx="3504438"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69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1" y="838837"/>
            <a:ext cx="7793037" cy="1143000"/>
          </a:xfrm>
        </p:spPr>
        <p:txBody>
          <a:bodyPr>
            <a:normAutofit/>
          </a:bodyPr>
          <a:lstStyle/>
          <a:p>
            <a:pPr algn="ctr"/>
            <a:r>
              <a:rPr lang="en-US" dirty="0">
                <a:solidFill>
                  <a:schemeClr val="tx1"/>
                </a:solidFill>
              </a:rPr>
              <a:t>HCV Program</a:t>
            </a: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a:solidFill>
                  <a:schemeClr val="tx2"/>
                </a:solidFill>
              </a:rPr>
              <a:t>The Process:</a:t>
            </a:r>
          </a:p>
          <a:p>
            <a:pPr lvl="1"/>
            <a:r>
              <a:rPr lang="en-US" sz="2400" dirty="0"/>
              <a:t>Intake</a:t>
            </a:r>
          </a:p>
          <a:p>
            <a:pPr lvl="2"/>
            <a:r>
              <a:rPr lang="en-US" sz="2000" dirty="0"/>
              <a:t>Pre-application</a:t>
            </a:r>
          </a:p>
          <a:p>
            <a:pPr lvl="2"/>
            <a:r>
              <a:rPr lang="en-US" sz="2000" dirty="0"/>
              <a:t>Waiting list</a:t>
            </a:r>
          </a:p>
          <a:p>
            <a:pPr lvl="2"/>
            <a:r>
              <a:rPr lang="en-US" sz="2000" dirty="0"/>
              <a:t>Application Update</a:t>
            </a:r>
          </a:p>
          <a:p>
            <a:pPr lvl="2"/>
            <a:r>
              <a:rPr lang="en-US" sz="2000" dirty="0"/>
              <a:t>Verifications and Eligibility</a:t>
            </a:r>
          </a:p>
          <a:p>
            <a:pPr lvl="1"/>
            <a:r>
              <a:rPr lang="en-US" sz="2400" dirty="0"/>
              <a:t>Lease-up/Move</a:t>
            </a:r>
          </a:p>
          <a:p>
            <a:pPr lvl="2"/>
            <a:r>
              <a:rPr lang="en-US" sz="2000" dirty="0"/>
              <a:t>Briefing &amp; Voucher Issuance</a:t>
            </a:r>
          </a:p>
          <a:p>
            <a:pPr lvl="2"/>
            <a:r>
              <a:rPr lang="en-US" sz="2000" dirty="0"/>
              <a:t>RFTA &amp; Lease Submitted</a:t>
            </a:r>
          </a:p>
          <a:p>
            <a:pPr lvl="2"/>
            <a:r>
              <a:rPr lang="en-US" sz="2000" dirty="0"/>
              <a:t>HQS Inspection &amp; Rent Reasonableness</a:t>
            </a:r>
          </a:p>
          <a:p>
            <a:pPr lvl="2"/>
            <a:r>
              <a:rPr lang="en-US" sz="2000" dirty="0"/>
              <a:t>Approval &amp; Lease and HAP Execution</a:t>
            </a:r>
          </a:p>
          <a:p>
            <a:pPr lvl="2"/>
            <a:r>
              <a:rPr lang="en-US" sz="2000" dirty="0"/>
              <a:t>Moves and Portability</a:t>
            </a:r>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42</a:t>
            </a:fld>
            <a:endParaRPr lang="en-US" dirty="0"/>
          </a:p>
        </p:txBody>
      </p:sp>
    </p:spTree>
    <p:extLst>
      <p:ext uri="{BB962C8B-B14F-4D97-AF65-F5344CB8AC3E}">
        <p14:creationId xmlns:p14="http://schemas.microsoft.com/office/powerpoint/2010/main" val="2740024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59CB-D80A-4072-A8BE-5D06ECE7B769}"/>
              </a:ext>
            </a:extLst>
          </p:cNvPr>
          <p:cNvSpPr>
            <a:spLocks noGrp="1"/>
          </p:cNvSpPr>
          <p:nvPr>
            <p:ph type="title"/>
          </p:nvPr>
        </p:nvSpPr>
        <p:spPr>
          <a:xfrm>
            <a:off x="1066800" y="764373"/>
            <a:ext cx="7482840" cy="1293028"/>
          </a:xfrm>
        </p:spPr>
        <p:txBody>
          <a:bodyPr>
            <a:normAutofit fontScale="90000"/>
          </a:bodyPr>
          <a:lstStyle/>
          <a:p>
            <a:r>
              <a:rPr lang="en-US" dirty="0"/>
              <a:t>Section eight management assessment program (SEMAP)</a:t>
            </a:r>
          </a:p>
        </p:txBody>
      </p:sp>
      <p:sp>
        <p:nvSpPr>
          <p:cNvPr id="3" name="Content Placeholder 2">
            <a:extLst>
              <a:ext uri="{FF2B5EF4-FFF2-40B4-BE49-F238E27FC236}">
                <a16:creationId xmlns:a16="http://schemas.microsoft.com/office/drawing/2014/main" id="{C1829683-9451-4B5D-86E9-3D3C24BDF6A9}"/>
              </a:ext>
            </a:extLst>
          </p:cNvPr>
          <p:cNvSpPr>
            <a:spLocks noGrp="1"/>
          </p:cNvSpPr>
          <p:nvPr>
            <p:ph idx="1"/>
          </p:nvPr>
        </p:nvSpPr>
        <p:spPr/>
        <p:txBody>
          <a:bodyPr vert="horz" lIns="91440" tIns="45720" rIns="91440" bIns="45720" rtlCol="0" anchor="t">
            <a:normAutofit fontScale="85000" lnSpcReduction="20000"/>
          </a:bodyPr>
          <a:lstStyle/>
          <a:p>
            <a:r>
              <a:rPr lang="en-US" dirty="0"/>
              <a:t>SEMAP is HUD’s performance measurement tool for the Housing Choice Voucher Program. </a:t>
            </a:r>
          </a:p>
          <a:p>
            <a:pPr lvl="1">
              <a:buFont typeface="Wingdings" panose="05000000000000000000" pitchFamily="2" charset="2"/>
              <a:buChar char="v"/>
            </a:pPr>
            <a:r>
              <a:rPr lang="en-US" dirty="0"/>
              <a:t>SEMAP scoring is on hold through 12/31/21 due to CARES Act waivers, and HUD will begin scoring SEMAP again starting with FYE 3/31/22 PHAs.</a:t>
            </a:r>
          </a:p>
          <a:p>
            <a:r>
              <a:rPr lang="en-US" dirty="0"/>
              <a:t>SEMAP measures 14 different indicators plus a bonus indicator. </a:t>
            </a:r>
          </a:p>
          <a:p>
            <a:r>
              <a:rPr lang="en-US" dirty="0"/>
              <a:t>A PHA self-certifies to HUD 60 days after the end of the fiscal year. The Field Office will then issue a score within 120 days after the end of fiscal the year. </a:t>
            </a:r>
          </a:p>
          <a:p>
            <a:r>
              <a:rPr lang="en-US" dirty="0"/>
              <a:t>High performers have a score above 90. Troubled performers have a score below 60.</a:t>
            </a:r>
          </a:p>
          <a:p>
            <a:r>
              <a:rPr lang="en-US" dirty="0"/>
              <a:t>Boards should track SEMAP performance indicators each month to gauge performance. </a:t>
            </a:r>
          </a:p>
          <a:p>
            <a:r>
              <a:rPr lang="en-US" dirty="0">
                <a:hlinkClick r:id="rId3"/>
              </a:rPr>
              <a:t>Understanding Section Eight Management Assessment Program (SEMAP) (hudexchange.info)</a:t>
            </a:r>
            <a:endParaRPr lang="en-US" dirty="0"/>
          </a:p>
        </p:txBody>
      </p:sp>
      <p:sp>
        <p:nvSpPr>
          <p:cNvPr id="4" name="Date Placeholder 3">
            <a:extLst>
              <a:ext uri="{FF2B5EF4-FFF2-40B4-BE49-F238E27FC236}">
                <a16:creationId xmlns:a16="http://schemas.microsoft.com/office/drawing/2014/main" id="{B285595E-391E-482E-AFAE-B56A0AF28A6F}"/>
              </a:ext>
            </a:extLst>
          </p:cNvPr>
          <p:cNvSpPr>
            <a:spLocks noGrp="1"/>
          </p:cNvSpPr>
          <p:nvPr>
            <p:ph type="dt" sz="half" idx="10"/>
          </p:nvPr>
        </p:nvSpPr>
        <p:spPr/>
        <p:txBody>
          <a:bodyPr/>
          <a:lstStyle/>
          <a:p>
            <a:fld id="{FF821684-64E2-4CC8-B9B6-612A6607E168}" type="datetime1">
              <a:rPr lang="en-US" smtClean="0"/>
              <a:pPr/>
              <a:t>9/16/2021</a:t>
            </a:fld>
            <a:endParaRPr lang="en-US"/>
          </a:p>
        </p:txBody>
      </p:sp>
      <p:sp>
        <p:nvSpPr>
          <p:cNvPr id="5" name="Slide Number Placeholder 4">
            <a:extLst>
              <a:ext uri="{FF2B5EF4-FFF2-40B4-BE49-F238E27FC236}">
                <a16:creationId xmlns:a16="http://schemas.microsoft.com/office/drawing/2014/main" id="{A60BDAC3-472F-46DF-9783-F5D96A2894FD}"/>
              </a:ext>
            </a:extLst>
          </p:cNvPr>
          <p:cNvSpPr>
            <a:spLocks noGrp="1"/>
          </p:cNvSpPr>
          <p:nvPr>
            <p:ph type="sldNum" sz="quarter" idx="12"/>
          </p:nvPr>
        </p:nvSpPr>
        <p:spPr/>
        <p:txBody>
          <a:bodyPr/>
          <a:lstStyle/>
          <a:p>
            <a:fld id="{EE759E36-9BEE-43BB-9E79-B712F2F69B32}" type="slidenum">
              <a:rPr lang="en-US" smtClean="0"/>
              <a:pPr/>
              <a:t>43</a:t>
            </a:fld>
            <a:endParaRPr lang="en-US"/>
          </a:p>
        </p:txBody>
      </p:sp>
    </p:spTree>
    <p:extLst>
      <p:ext uri="{BB962C8B-B14F-4D97-AF65-F5344CB8AC3E}">
        <p14:creationId xmlns:p14="http://schemas.microsoft.com/office/powerpoint/2010/main" val="3737707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83030" y="783142"/>
            <a:ext cx="6377940" cy="1293028"/>
          </a:xfrm>
        </p:spPr>
        <p:txBody>
          <a:bodyPr/>
          <a:lstStyle/>
          <a:p>
            <a:pPr algn="ctr"/>
            <a:r>
              <a:rPr lang="en-US" dirty="0">
                <a:solidFill>
                  <a:schemeClr val="tx1"/>
                </a:solidFill>
              </a:rPr>
              <a:t>HCV Program</a:t>
            </a:r>
            <a:endParaRPr lang="en-US" dirty="0"/>
          </a:p>
        </p:txBody>
      </p:sp>
      <p:sp>
        <p:nvSpPr>
          <p:cNvPr id="3" name="Content Placeholder 2"/>
          <p:cNvSpPr>
            <a:spLocks noGrp="1"/>
          </p:cNvSpPr>
          <p:nvPr>
            <p:ph idx="1"/>
          </p:nvPr>
        </p:nvSpPr>
        <p:spPr>
          <a:xfrm>
            <a:off x="594360" y="2209800"/>
            <a:ext cx="7955280" cy="4069080"/>
          </a:xfrm>
        </p:spPr>
        <p:txBody>
          <a:bodyPr>
            <a:normAutofit fontScale="70000" lnSpcReduction="20000"/>
          </a:bodyPr>
          <a:lstStyle/>
          <a:p>
            <a:r>
              <a:rPr lang="en-US" dirty="0"/>
              <a:t>HCV Program Policies and Procedures</a:t>
            </a:r>
          </a:p>
          <a:p>
            <a:pPr lvl="1">
              <a:lnSpc>
                <a:spcPct val="150000"/>
              </a:lnSpc>
            </a:pPr>
            <a:r>
              <a:rPr lang="en-US" dirty="0"/>
              <a:t>Section 8 Administrative Plan</a:t>
            </a:r>
          </a:p>
          <a:p>
            <a:pPr lvl="1">
              <a:lnSpc>
                <a:spcPct val="150000"/>
              </a:lnSpc>
            </a:pPr>
            <a:r>
              <a:rPr lang="en-US" dirty="0"/>
              <a:t>Payment Standards</a:t>
            </a:r>
          </a:p>
          <a:p>
            <a:pPr lvl="1">
              <a:lnSpc>
                <a:spcPct val="150000"/>
              </a:lnSpc>
            </a:pPr>
            <a:r>
              <a:rPr lang="en-US" dirty="0"/>
              <a:t>Occupancy Standards</a:t>
            </a:r>
          </a:p>
          <a:p>
            <a:pPr lvl="1">
              <a:lnSpc>
                <a:spcPct val="150000"/>
              </a:lnSpc>
            </a:pPr>
            <a:r>
              <a:rPr lang="en-US" dirty="0"/>
              <a:t>Section Eight Management Assessment Program (SEMAP)</a:t>
            </a:r>
          </a:p>
          <a:p>
            <a:pPr>
              <a:lnSpc>
                <a:spcPct val="150000"/>
              </a:lnSpc>
            </a:pPr>
            <a:r>
              <a:rPr lang="en-US" dirty="0"/>
              <a:t>HCV is a budget-based program, so utilization is primarily measured by percentage of all voucher funding used. Know your PHA’s HCV Utilization Rate and track this each month! Check HUD’s public-facing HCV dashboard every month to see your PHA’s HCV utilization rate and other performance metrics: </a:t>
            </a:r>
            <a:r>
              <a:rPr lang="en-US" dirty="0">
                <a:hlinkClick r:id="rId2"/>
              </a:rPr>
              <a:t>https://app.powerbigov.us/view?r=eyJrIjoiM2Y2OTQ2MTAtODVkNC00YmM2LThhOWEtZWY4MGU5YWFmZDFmIiwidCI6IjYxNTUyNGM1LTIyZTktNGJjZC1hODkzLTExODBhNTNmYzdiMiJ9</a:t>
            </a:r>
            <a:r>
              <a:rPr lang="en-US" dirty="0"/>
              <a:t>      </a:t>
            </a:r>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44</a:t>
            </a:fld>
            <a:endParaRPr lang="en-US" dirty="0"/>
          </a:p>
        </p:txBody>
      </p:sp>
    </p:spTree>
    <p:extLst>
      <p:ext uri="{BB962C8B-B14F-4D97-AF65-F5344CB8AC3E}">
        <p14:creationId xmlns:p14="http://schemas.microsoft.com/office/powerpoint/2010/main" val="277821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1C44-1C02-467A-9638-F547CAB6C125}"/>
              </a:ext>
            </a:extLst>
          </p:cNvPr>
          <p:cNvSpPr>
            <a:spLocks noGrp="1"/>
          </p:cNvSpPr>
          <p:nvPr>
            <p:ph type="title"/>
          </p:nvPr>
        </p:nvSpPr>
        <p:spPr>
          <a:xfrm>
            <a:off x="1905000" y="538982"/>
            <a:ext cx="6377940" cy="1051050"/>
          </a:xfrm>
        </p:spPr>
        <p:txBody>
          <a:bodyPr>
            <a:normAutofit fontScale="90000"/>
          </a:bodyPr>
          <a:lstStyle/>
          <a:p>
            <a:r>
              <a:rPr lang="en-US" dirty="0"/>
              <a:t>HCV Utilization – Hud’s top priority for FY21-22</a:t>
            </a:r>
          </a:p>
        </p:txBody>
      </p:sp>
      <p:pic>
        <p:nvPicPr>
          <p:cNvPr id="11" name="Content Placeholder 10">
            <a:extLst>
              <a:ext uri="{FF2B5EF4-FFF2-40B4-BE49-F238E27FC236}">
                <a16:creationId xmlns:a16="http://schemas.microsoft.com/office/drawing/2014/main" id="{C29A03EB-38DB-4501-A100-F54F3908A008}"/>
              </a:ext>
            </a:extLst>
          </p:cNvPr>
          <p:cNvPicPr>
            <a:picLocks noGrp="1" noChangeAspect="1"/>
          </p:cNvPicPr>
          <p:nvPr>
            <p:ph idx="1"/>
          </p:nvPr>
        </p:nvPicPr>
        <p:blipFill rotWithShape="1">
          <a:blip r:embed="rId2"/>
          <a:srcRect t="12120"/>
          <a:stretch/>
        </p:blipFill>
        <p:spPr>
          <a:xfrm>
            <a:off x="762000" y="1478052"/>
            <a:ext cx="7620000" cy="5068236"/>
          </a:xfrm>
        </p:spPr>
      </p:pic>
      <p:sp>
        <p:nvSpPr>
          <p:cNvPr id="7" name="Date Placeholder 6">
            <a:extLst>
              <a:ext uri="{FF2B5EF4-FFF2-40B4-BE49-F238E27FC236}">
                <a16:creationId xmlns:a16="http://schemas.microsoft.com/office/drawing/2014/main" id="{2B9F8736-8B5F-4FD1-81B6-12C5E77C61D7}"/>
              </a:ext>
            </a:extLst>
          </p:cNvPr>
          <p:cNvSpPr>
            <a:spLocks noGrp="1"/>
          </p:cNvSpPr>
          <p:nvPr>
            <p:ph type="dt" sz="half" idx="10"/>
          </p:nvPr>
        </p:nvSpPr>
        <p:spPr/>
        <p:txBody>
          <a:bodyPr/>
          <a:lstStyle/>
          <a:p>
            <a:fld id="{FF821684-64E2-4CC8-B9B6-612A6607E168}" type="datetime1">
              <a:rPr lang="en-US" smtClean="0"/>
              <a:pPr/>
              <a:t>9/16/2021</a:t>
            </a:fld>
            <a:endParaRPr lang="en-US"/>
          </a:p>
        </p:txBody>
      </p:sp>
      <p:sp>
        <p:nvSpPr>
          <p:cNvPr id="8" name="Slide Number Placeholder 7">
            <a:extLst>
              <a:ext uri="{FF2B5EF4-FFF2-40B4-BE49-F238E27FC236}">
                <a16:creationId xmlns:a16="http://schemas.microsoft.com/office/drawing/2014/main" id="{797BC637-299A-40A0-8553-8EC01CA7FDA8}"/>
              </a:ext>
            </a:extLst>
          </p:cNvPr>
          <p:cNvSpPr>
            <a:spLocks noGrp="1"/>
          </p:cNvSpPr>
          <p:nvPr>
            <p:ph type="sldNum" sz="quarter" idx="12"/>
          </p:nvPr>
        </p:nvSpPr>
        <p:spPr/>
        <p:txBody>
          <a:bodyPr/>
          <a:lstStyle/>
          <a:p>
            <a:fld id="{EE759E36-9BEE-43BB-9E79-B712F2F69B32}" type="slidenum">
              <a:rPr lang="en-US" smtClean="0"/>
              <a:pPr/>
              <a:t>45</a:t>
            </a:fld>
            <a:endParaRPr lang="en-US"/>
          </a:p>
        </p:txBody>
      </p:sp>
    </p:spTree>
    <p:extLst>
      <p:ext uri="{BB962C8B-B14F-4D97-AF65-F5344CB8AC3E}">
        <p14:creationId xmlns:p14="http://schemas.microsoft.com/office/powerpoint/2010/main" val="3053613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129439" y="2514600"/>
            <a:ext cx="3357716" cy="3130973"/>
          </a:xfrm>
          <a:noFill/>
          <a:ln>
            <a:noFill/>
          </a:ln>
        </p:spPr>
        <p:txBody>
          <a:bodyPr/>
          <a:lstStyle/>
          <a:p>
            <a:pPr>
              <a:buNone/>
            </a:pPr>
            <a:endParaRPr lang="en-US" sz="3200" b="1" dirty="0"/>
          </a:p>
          <a:p>
            <a:pPr>
              <a:buNone/>
            </a:pPr>
            <a:endParaRPr lang="en-US" sz="1400" b="1" dirty="0"/>
          </a:p>
          <a:p>
            <a:pPr algn="ctr">
              <a:buNone/>
            </a:pPr>
            <a:r>
              <a:rPr lang="en-US" sz="3200" b="1" dirty="0"/>
              <a:t>Public Housing</a:t>
            </a:r>
          </a:p>
          <a:p>
            <a:pPr algn="ctr">
              <a:buNone/>
            </a:pPr>
            <a:r>
              <a:rPr lang="en-US" sz="3200" b="1" dirty="0"/>
              <a:t>Program</a:t>
            </a:r>
          </a:p>
        </p:txBody>
      </p:sp>
      <p:sp>
        <p:nvSpPr>
          <p:cNvPr id="9" name="Content Placeholder 8"/>
          <p:cNvSpPr>
            <a:spLocks noGrp="1"/>
          </p:cNvSpPr>
          <p:nvPr>
            <p:ph sz="quarter" idx="4"/>
          </p:nvPr>
        </p:nvSpPr>
        <p:spPr/>
        <p:txBody>
          <a:bodyPr/>
          <a:lstStyle/>
          <a:p>
            <a:pPr marL="711200" indent="-711200">
              <a:lnSpc>
                <a:spcPct val="90000"/>
              </a:lnSpc>
              <a:buClr>
                <a:schemeClr val="tx1"/>
              </a:buClr>
              <a:buSzTx/>
              <a:buNone/>
            </a:pPr>
            <a:endParaRPr lang="en-US" sz="2800" dirty="0"/>
          </a:p>
          <a:p>
            <a:pPr marL="711200" indent="-711200">
              <a:lnSpc>
                <a:spcPct val="90000"/>
              </a:lnSpc>
              <a:buClr>
                <a:schemeClr val="tx1"/>
              </a:buClr>
              <a:buSzTx/>
              <a:buNone/>
            </a:pPr>
            <a:endParaRPr lang="en-US" sz="2800" dirty="0"/>
          </a:p>
        </p:txBody>
      </p:sp>
      <p:sp>
        <p:nvSpPr>
          <p:cNvPr id="15" name="Date Placeholder 14"/>
          <p:cNvSpPr>
            <a:spLocks noGrp="1"/>
          </p:cNvSpPr>
          <p:nvPr>
            <p:ph type="dt" sz="half" idx="10"/>
          </p:nvPr>
        </p:nvSpPr>
        <p:spPr/>
        <p:txBody>
          <a:bodyPr/>
          <a:lstStyle/>
          <a:p>
            <a:fld id="{17BEE45E-E190-403F-B25D-2C7BAB004771}" type="datetime1">
              <a:rPr lang="en-US" smtClean="0"/>
              <a:pPr/>
              <a:t>9/16/2021</a:t>
            </a:fld>
            <a:endParaRPr lang="en-US"/>
          </a:p>
        </p:txBody>
      </p:sp>
      <p:sp>
        <p:nvSpPr>
          <p:cNvPr id="16" name="Slide Number Placeholder 15"/>
          <p:cNvSpPr>
            <a:spLocks noGrp="1"/>
          </p:cNvSpPr>
          <p:nvPr>
            <p:ph type="sldNum" sz="quarter" idx="12"/>
          </p:nvPr>
        </p:nvSpPr>
        <p:spPr/>
        <p:txBody>
          <a:bodyPr/>
          <a:lstStyle/>
          <a:p>
            <a:fld id="{2BA391F9-0E03-4C5D-8C88-B1B9FEF0FCAA}" type="slidenum">
              <a:rPr lang="en-US" smtClean="0"/>
              <a:pPr/>
              <a:t>46</a:t>
            </a:fld>
            <a:endParaRPr lang="en-US"/>
          </a:p>
        </p:txBody>
      </p:sp>
      <p:pic>
        <p:nvPicPr>
          <p:cNvPr id="12" name="Picture 11" descr="hud-picw-2008-05-28l.jpg"/>
          <p:cNvPicPr>
            <a:picLocks noChangeAspect="1"/>
          </p:cNvPicPr>
          <p:nvPr/>
        </p:nvPicPr>
        <p:blipFill>
          <a:blip r:embed="rId3" cstate="print"/>
          <a:stretch>
            <a:fillRect/>
          </a:stretch>
        </p:blipFill>
        <p:spPr>
          <a:xfrm>
            <a:off x="5105400" y="2971800"/>
            <a:ext cx="2362200" cy="1828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chemeClr val="tx1"/>
                </a:solidFill>
              </a:rPr>
            </a:br>
            <a:br>
              <a:rPr lang="en-US" dirty="0">
                <a:solidFill>
                  <a:schemeClr val="tx1"/>
                </a:solidFill>
              </a:rPr>
            </a:br>
            <a:r>
              <a:rPr lang="en-US" dirty="0">
                <a:solidFill>
                  <a:schemeClr val="tx1"/>
                </a:solidFill>
              </a:rPr>
              <a:t>Public Housing Program</a:t>
            </a:r>
            <a:br>
              <a:rPr lang="en-US" dirty="0">
                <a:solidFill>
                  <a:schemeClr val="tx1"/>
                </a:solidFill>
              </a:rPr>
            </a:br>
            <a:br>
              <a:rPr lang="en-US" dirty="0">
                <a:solidFill>
                  <a:schemeClr val="tx1"/>
                </a:solidFill>
              </a:rPr>
            </a:br>
            <a:r>
              <a:rPr lang="en-US" dirty="0">
                <a:solidFill>
                  <a:schemeClr val="tx1"/>
                </a:solidFill>
              </a:rPr>
              <a:t> </a:t>
            </a:r>
            <a:endParaRPr lang="en-US" dirty="0"/>
          </a:p>
        </p:txBody>
      </p:sp>
      <p:sp>
        <p:nvSpPr>
          <p:cNvPr id="3" name="Content Placeholder 2"/>
          <p:cNvSpPr>
            <a:spLocks noGrp="1"/>
          </p:cNvSpPr>
          <p:nvPr>
            <p:ph idx="1"/>
          </p:nvPr>
        </p:nvSpPr>
        <p:spPr/>
        <p:txBody>
          <a:bodyPr>
            <a:normAutofit lnSpcReduction="10000"/>
          </a:bodyPr>
          <a:lstStyle/>
          <a:p>
            <a:r>
              <a:rPr lang="en-US" sz="2800" dirty="0"/>
              <a:t>The most known form of subsidized low-income housing</a:t>
            </a:r>
          </a:p>
          <a:p>
            <a:r>
              <a:rPr lang="en-US" sz="2800" dirty="0"/>
              <a:t>Public Housing is project-based: </a:t>
            </a:r>
          </a:p>
          <a:p>
            <a:pPr lvl="1"/>
            <a:r>
              <a:rPr lang="en-US" sz="2400" dirty="0"/>
              <a:t>Families live in the unit which has subsidy attached to it. </a:t>
            </a:r>
          </a:p>
          <a:p>
            <a:r>
              <a:rPr lang="en-US" sz="2800" dirty="0"/>
              <a:t>Housing Authorities own the land and buildings, and thus are both the program administrator and landlord</a:t>
            </a:r>
          </a:p>
          <a:p>
            <a:r>
              <a:rPr lang="en-US" sz="2800" dirty="0"/>
              <a:t>A family signs a lease with the PHA to form a legal relationship</a:t>
            </a:r>
          </a:p>
        </p:txBody>
      </p:sp>
      <p:sp>
        <p:nvSpPr>
          <p:cNvPr id="10" name="Date Placeholder 9"/>
          <p:cNvSpPr>
            <a:spLocks noGrp="1"/>
          </p:cNvSpPr>
          <p:nvPr>
            <p:ph type="dt" sz="half" idx="10"/>
          </p:nvPr>
        </p:nvSpPr>
        <p:spPr/>
        <p:txBody>
          <a:bodyPr/>
          <a:lstStyle/>
          <a:p>
            <a:fld id="{0E995575-E4A5-4CF3-B751-76DD202B2982}" type="datetime1">
              <a:rPr lang="en-US" smtClean="0"/>
              <a:pPr/>
              <a:t>9/16/2021</a:t>
            </a:fld>
            <a:endParaRPr lang="en-US" dirty="0"/>
          </a:p>
        </p:txBody>
      </p:sp>
      <p:sp>
        <p:nvSpPr>
          <p:cNvPr id="11" name="Slide Number Placeholder 10"/>
          <p:cNvSpPr>
            <a:spLocks noGrp="1"/>
          </p:cNvSpPr>
          <p:nvPr>
            <p:ph type="sldNum" sz="quarter" idx="12"/>
          </p:nvPr>
        </p:nvSpPr>
        <p:spPr/>
        <p:txBody>
          <a:bodyPr/>
          <a:lstStyle/>
          <a:p>
            <a:fld id="{2E89AB31-549D-423E-9BCA-FDF838B96EF7}"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57200"/>
            <a:ext cx="6377940" cy="1600201"/>
          </a:xfrm>
        </p:spPr>
        <p:txBody>
          <a:bodyPr>
            <a:normAutofit/>
          </a:bodyPr>
          <a:lstStyle/>
          <a:p>
            <a:pPr algn="ctr"/>
            <a:r>
              <a:rPr lang="en-US" dirty="0">
                <a:solidFill>
                  <a:schemeClr val="tx1"/>
                </a:solidFill>
              </a:rPr>
              <a:t>Public Housing Program</a:t>
            </a:r>
            <a:endParaRPr lang="en-US" dirty="0"/>
          </a:p>
        </p:txBody>
      </p:sp>
      <p:sp>
        <p:nvSpPr>
          <p:cNvPr id="3" name="Content Placeholder 2"/>
          <p:cNvSpPr>
            <a:spLocks noGrp="1"/>
          </p:cNvSpPr>
          <p:nvPr>
            <p:ph idx="1"/>
          </p:nvPr>
        </p:nvSpPr>
        <p:spPr/>
        <p:txBody>
          <a:bodyPr>
            <a:normAutofit lnSpcReduction="10000"/>
          </a:bodyPr>
          <a:lstStyle/>
          <a:p>
            <a:r>
              <a:rPr lang="en-US" sz="2800" dirty="0"/>
              <a:t>Asset Management:</a:t>
            </a:r>
          </a:p>
          <a:p>
            <a:pPr lvl="1"/>
            <a:r>
              <a:rPr lang="en-US" sz="2400" dirty="0"/>
              <a:t>PHAs are now reviewed on a project basis</a:t>
            </a:r>
          </a:p>
          <a:p>
            <a:pPr lvl="1"/>
            <a:r>
              <a:rPr lang="en-US" sz="2400" dirty="0"/>
              <a:t>Each project is held accountable for budgeting, accounting and management</a:t>
            </a:r>
          </a:p>
          <a:p>
            <a:pPr lvl="1"/>
            <a:r>
              <a:rPr lang="en-US" sz="2400" dirty="0"/>
              <a:t>Projects are referred to as asset management projects (AMPs).</a:t>
            </a:r>
          </a:p>
          <a:p>
            <a:pPr lvl="1"/>
            <a:r>
              <a:rPr lang="en-US" sz="2400" dirty="0"/>
              <a:t>AMPs are the PHA’s designation of projects for purpose of project-based accounting, budgeting, management and performance assessment</a:t>
            </a:r>
          </a:p>
          <a:p>
            <a:pPr lvl="1"/>
            <a:r>
              <a:rPr lang="en-US" sz="2400" dirty="0"/>
              <a:t>PHAs with less than 250 units can opt out</a:t>
            </a:r>
          </a:p>
        </p:txBody>
      </p:sp>
      <p:sp>
        <p:nvSpPr>
          <p:cNvPr id="10" name="Date Placeholder 9"/>
          <p:cNvSpPr>
            <a:spLocks noGrp="1"/>
          </p:cNvSpPr>
          <p:nvPr>
            <p:ph type="dt" sz="half" idx="10"/>
          </p:nvPr>
        </p:nvSpPr>
        <p:spPr/>
        <p:txBody>
          <a:bodyPr/>
          <a:lstStyle/>
          <a:p>
            <a:fld id="{0E995575-E4A5-4CF3-B751-76DD202B2982}" type="datetime1">
              <a:rPr lang="en-US" smtClean="0"/>
              <a:pPr/>
              <a:t>9/16/2021</a:t>
            </a:fld>
            <a:endParaRPr lang="en-US" dirty="0"/>
          </a:p>
        </p:txBody>
      </p:sp>
      <p:sp>
        <p:nvSpPr>
          <p:cNvPr id="11" name="Slide Number Placeholder 10"/>
          <p:cNvSpPr>
            <a:spLocks noGrp="1"/>
          </p:cNvSpPr>
          <p:nvPr>
            <p:ph type="sldNum" sz="quarter" idx="12"/>
          </p:nvPr>
        </p:nvSpPr>
        <p:spPr/>
        <p:txBody>
          <a:bodyPr/>
          <a:lstStyle/>
          <a:p>
            <a:fld id="{2E89AB31-549D-423E-9BCA-FDF838B96EF7}"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 Public Housing Program</a:t>
            </a:r>
            <a:endParaRPr lang="en-US" dirty="0"/>
          </a:p>
        </p:txBody>
      </p:sp>
      <p:sp>
        <p:nvSpPr>
          <p:cNvPr id="3" name="Content Placeholder 2"/>
          <p:cNvSpPr>
            <a:spLocks noGrp="1"/>
          </p:cNvSpPr>
          <p:nvPr>
            <p:ph idx="1"/>
          </p:nvPr>
        </p:nvSpPr>
        <p:spPr>
          <a:xfrm>
            <a:off x="1143000" y="2017712"/>
            <a:ext cx="7812088" cy="4383087"/>
          </a:xfrm>
        </p:spPr>
        <p:txBody>
          <a:bodyPr/>
          <a:lstStyle/>
          <a:p>
            <a:pPr>
              <a:buNone/>
            </a:pPr>
            <a:r>
              <a:rPr lang="en-US" sz="2800" dirty="0">
                <a:solidFill>
                  <a:schemeClr val="tx2"/>
                </a:solidFill>
              </a:rPr>
              <a:t>The Process:</a:t>
            </a:r>
          </a:p>
          <a:p>
            <a:pPr lvl="1"/>
            <a:r>
              <a:rPr lang="en-US" sz="2400" dirty="0"/>
              <a:t>Intake</a:t>
            </a:r>
          </a:p>
          <a:p>
            <a:pPr lvl="2"/>
            <a:r>
              <a:rPr lang="en-US" sz="2000" dirty="0"/>
              <a:t>Pre-application</a:t>
            </a:r>
          </a:p>
          <a:p>
            <a:pPr lvl="2"/>
            <a:r>
              <a:rPr lang="en-US" sz="2000" dirty="0"/>
              <a:t>Waiting list</a:t>
            </a:r>
          </a:p>
          <a:p>
            <a:pPr lvl="2"/>
            <a:r>
              <a:rPr lang="en-US" sz="2000" dirty="0"/>
              <a:t>Needs Assessment</a:t>
            </a:r>
          </a:p>
          <a:p>
            <a:pPr lvl="2"/>
            <a:r>
              <a:rPr lang="en-US" sz="2000" dirty="0"/>
              <a:t>Final Eligibility</a:t>
            </a:r>
          </a:p>
          <a:p>
            <a:pPr lvl="2"/>
            <a:r>
              <a:rPr lang="en-US" sz="2000" dirty="0"/>
              <a:t>Unit offer</a:t>
            </a:r>
          </a:p>
          <a:p>
            <a:pPr lvl="1"/>
            <a:r>
              <a:rPr lang="en-US" sz="2400" dirty="0"/>
              <a:t>Lease-up</a:t>
            </a:r>
          </a:p>
          <a:p>
            <a:pPr lvl="2"/>
            <a:r>
              <a:rPr lang="en-US" sz="2000" dirty="0"/>
              <a:t>REAC Uniform Physical Condition Standards (UPCS) Inspection</a:t>
            </a:r>
          </a:p>
          <a:p>
            <a:pPr lvl="2"/>
            <a:r>
              <a:rPr lang="en-US" sz="2000" dirty="0"/>
              <a:t>Orientation</a:t>
            </a:r>
          </a:p>
          <a:p>
            <a:pPr lvl="2"/>
            <a:r>
              <a:rPr lang="en-US" sz="2000" dirty="0"/>
              <a:t>Approval &amp; Lease Execution</a:t>
            </a:r>
          </a:p>
          <a:p>
            <a:pPr lvl="2"/>
            <a:endParaRPr lang="en-US" dirty="0"/>
          </a:p>
          <a:p>
            <a:pPr lvl="2"/>
            <a:endParaRPr lang="en-US" dirty="0"/>
          </a:p>
        </p:txBody>
      </p:sp>
      <p:sp>
        <p:nvSpPr>
          <p:cNvPr id="10" name="Date Placeholder 9"/>
          <p:cNvSpPr>
            <a:spLocks noGrp="1"/>
          </p:cNvSpPr>
          <p:nvPr>
            <p:ph type="dt" sz="half" idx="10"/>
          </p:nvPr>
        </p:nvSpPr>
        <p:spPr/>
        <p:txBody>
          <a:bodyPr/>
          <a:lstStyle/>
          <a:p>
            <a:fld id="{947A649E-CB14-4198-91E8-C549F25B1E80}" type="datetime1">
              <a:rPr lang="en-US" smtClean="0"/>
              <a:pPr/>
              <a:t>9/16/2021</a:t>
            </a:fld>
            <a:endParaRPr lang="en-US" dirty="0"/>
          </a:p>
        </p:txBody>
      </p:sp>
      <p:sp>
        <p:nvSpPr>
          <p:cNvPr id="11" name="Slide Number Placeholder 10"/>
          <p:cNvSpPr>
            <a:spLocks noGrp="1"/>
          </p:cNvSpPr>
          <p:nvPr>
            <p:ph type="sldNum" sz="quarter" idx="12"/>
          </p:nvPr>
        </p:nvSpPr>
        <p:spPr/>
        <p:txBody>
          <a:bodyPr/>
          <a:lstStyle/>
          <a:p>
            <a:fld id="{2E89AB31-549D-423E-9BCA-FDF838B96EF7}"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EB919D1-5EA6-40DE-8618-9EBA7F357B2F}"/>
              </a:ext>
            </a:extLst>
          </p:cNvPr>
          <p:cNvSpPr>
            <a:spLocks noGrp="1"/>
          </p:cNvSpPr>
          <p:nvPr>
            <p:ph type="title"/>
          </p:nvPr>
        </p:nvSpPr>
        <p:spPr>
          <a:xfrm>
            <a:off x="1628920" y="1007406"/>
            <a:ext cx="7772400" cy="1100570"/>
          </a:xfrm>
        </p:spPr>
        <p:txBody>
          <a:bodyPr>
            <a:normAutofit fontScale="90000"/>
          </a:bodyPr>
          <a:lstStyle/>
          <a:p>
            <a:pPr algn="l" eaLnBrk="1" hangingPunct="1"/>
            <a:r>
              <a:rPr lang="en-US" altLang="en-US" dirty="0">
                <a:solidFill>
                  <a:schemeClr val="tx1"/>
                </a:solidFill>
              </a:rPr>
              <a:t>Principles of Good board oversight</a:t>
            </a:r>
          </a:p>
        </p:txBody>
      </p:sp>
      <p:sp>
        <p:nvSpPr>
          <p:cNvPr id="13315" name="Slide Number Placeholder 3">
            <a:extLst>
              <a:ext uri="{FF2B5EF4-FFF2-40B4-BE49-F238E27FC236}">
                <a16:creationId xmlns:a16="http://schemas.microsoft.com/office/drawing/2014/main" id="{AA1EF356-C9F2-415D-9EE5-ED797BDCAC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BEE8148A-FD6D-4295-866B-46D13E18B6FE}" type="slidenum">
              <a:rPr lang="en-US" altLang="en-US" sz="1800" smtClean="0">
                <a:solidFill>
                  <a:srgbClr val="FFFFFF"/>
                </a:solidFill>
                <a:latin typeface="Arial" panose="020B0604020202020204" pitchFamily="34" charset="0"/>
              </a:rPr>
              <a:pPr>
                <a:spcBef>
                  <a:spcPct val="0"/>
                </a:spcBef>
                <a:buClrTx/>
                <a:buFontTx/>
                <a:buNone/>
              </a:pPr>
              <a:t>5</a:t>
            </a:fld>
            <a:endParaRPr lang="en-US" altLang="en-US" sz="1800">
              <a:solidFill>
                <a:srgbClr val="FFFFFF"/>
              </a:solidFill>
              <a:latin typeface="Arial" panose="020B0604020202020204" pitchFamily="34" charset="0"/>
            </a:endParaRPr>
          </a:p>
        </p:txBody>
      </p:sp>
      <p:graphicFrame>
        <p:nvGraphicFramePr>
          <p:cNvPr id="5" name="Diagram 4">
            <a:extLst>
              <a:ext uri="{FF2B5EF4-FFF2-40B4-BE49-F238E27FC236}">
                <a16:creationId xmlns:a16="http://schemas.microsoft.com/office/drawing/2014/main" id="{D8E6EBC0-32B2-499D-BA78-3D0C96CF6D81}"/>
              </a:ext>
            </a:extLst>
          </p:cNvPr>
          <p:cNvGraphicFramePr/>
          <p:nvPr>
            <p:extLst>
              <p:ext uri="{D42A27DB-BD31-4B8C-83A1-F6EECF244321}">
                <p14:modId xmlns:p14="http://schemas.microsoft.com/office/powerpoint/2010/main" val="3497028218"/>
              </p:ext>
            </p:extLst>
          </p:nvPr>
        </p:nvGraphicFramePr>
        <p:xfrm>
          <a:off x="693738" y="19050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7" name="TextBox 1">
            <a:extLst>
              <a:ext uri="{FF2B5EF4-FFF2-40B4-BE49-F238E27FC236}">
                <a16:creationId xmlns:a16="http://schemas.microsoft.com/office/drawing/2014/main" id="{AE34F4B4-4F97-4C34-AC74-2AF641D00277}"/>
              </a:ext>
            </a:extLst>
          </p:cNvPr>
          <p:cNvSpPr txBox="1">
            <a:spLocks noChangeArrowheads="1"/>
          </p:cNvSpPr>
          <p:nvPr/>
        </p:nvSpPr>
        <p:spPr bwMode="auto">
          <a:xfrm>
            <a:off x="5515120" y="4754940"/>
            <a:ext cx="3628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 typeface="Wingdings" panose="05000000000000000000" pitchFamily="2" charset="2"/>
              <a:buChar char="ü"/>
            </a:pPr>
            <a:r>
              <a:rPr lang="en-US" altLang="en-US" sz="2400" dirty="0">
                <a:latin typeface="Arial" panose="020B0604020202020204" pitchFamily="34" charset="0"/>
              </a:rPr>
              <a:t>Budgeting</a:t>
            </a:r>
          </a:p>
          <a:p>
            <a:pPr eaLnBrk="1" hangingPunct="1">
              <a:spcBef>
                <a:spcPct val="0"/>
              </a:spcBef>
              <a:buClrTx/>
              <a:buFont typeface="Wingdings" panose="05000000000000000000" pitchFamily="2" charset="2"/>
              <a:buChar char="ü"/>
            </a:pPr>
            <a:r>
              <a:rPr lang="en-US" altLang="en-US" sz="2400" dirty="0">
                <a:latin typeface="Arial" panose="020B0604020202020204" pitchFamily="34" charset="0"/>
              </a:rPr>
              <a:t>Planning</a:t>
            </a:r>
          </a:p>
          <a:p>
            <a:pPr eaLnBrk="1" hangingPunct="1">
              <a:spcBef>
                <a:spcPct val="0"/>
              </a:spcBef>
              <a:buClrTx/>
              <a:buFont typeface="Wingdings" panose="05000000000000000000" pitchFamily="2" charset="2"/>
              <a:buChar char="ü"/>
            </a:pPr>
            <a:r>
              <a:rPr lang="en-US" altLang="en-US" sz="2400" dirty="0">
                <a:latin typeface="Arial" panose="020B0604020202020204" pitchFamily="34" charset="0"/>
              </a:rPr>
              <a:t>Property/facilities management</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Public Housing Program</a:t>
            </a:r>
            <a:endParaRPr lang="en-US" dirty="0"/>
          </a:p>
        </p:txBody>
      </p:sp>
      <p:sp>
        <p:nvSpPr>
          <p:cNvPr id="3" name="Content Placeholder 2"/>
          <p:cNvSpPr>
            <a:spLocks noGrp="1"/>
          </p:cNvSpPr>
          <p:nvPr>
            <p:ph idx="1"/>
          </p:nvPr>
        </p:nvSpPr>
        <p:spPr/>
        <p:txBody>
          <a:bodyPr/>
          <a:lstStyle/>
          <a:p>
            <a:pPr lvl="1"/>
            <a:r>
              <a:rPr lang="en-US" sz="2400" dirty="0"/>
              <a:t>Terminations</a:t>
            </a:r>
          </a:p>
          <a:p>
            <a:pPr lvl="2"/>
            <a:r>
              <a:rPr lang="en-US" sz="2000" dirty="0"/>
              <a:t>A family’s termination is voluntary or involuntary (eviction)</a:t>
            </a:r>
          </a:p>
          <a:p>
            <a:pPr lvl="2"/>
            <a:r>
              <a:rPr lang="en-US" sz="2000" dirty="0"/>
              <a:t>PHA terminates for serious and repeated violations of lease and failure to meet program obligations</a:t>
            </a:r>
          </a:p>
          <a:p>
            <a:pPr lvl="2"/>
            <a:r>
              <a:rPr lang="en-US" sz="2000" dirty="0"/>
              <a:t>PHA is mandated by HUD regulations to promptly move to terminate the lease for tenants who are unwilling or unable to abide by the lease  </a:t>
            </a:r>
          </a:p>
          <a:p>
            <a:pPr lvl="2"/>
            <a:r>
              <a:rPr lang="en-US" sz="2000" dirty="0"/>
              <a:t>Evictions are administered through civil court</a:t>
            </a:r>
          </a:p>
          <a:p>
            <a:pPr>
              <a:buNone/>
            </a:pPr>
            <a:endParaRPr lang="en-US" dirty="0">
              <a:solidFill>
                <a:schemeClr val="tx2"/>
              </a:solidFill>
            </a:endParaRPr>
          </a:p>
        </p:txBody>
      </p:sp>
      <p:sp>
        <p:nvSpPr>
          <p:cNvPr id="10" name="Date Placeholder 9"/>
          <p:cNvSpPr>
            <a:spLocks noGrp="1"/>
          </p:cNvSpPr>
          <p:nvPr>
            <p:ph type="dt" sz="half" idx="10"/>
          </p:nvPr>
        </p:nvSpPr>
        <p:spPr/>
        <p:txBody>
          <a:bodyPr/>
          <a:lstStyle/>
          <a:p>
            <a:fld id="{7E52F3E8-E923-40DA-8FBF-54064A4B4EE9}" type="datetime1">
              <a:rPr lang="en-US" smtClean="0"/>
              <a:pPr/>
              <a:t>9/16/2021</a:t>
            </a:fld>
            <a:endParaRPr lang="en-US" dirty="0"/>
          </a:p>
        </p:txBody>
      </p:sp>
      <p:sp>
        <p:nvSpPr>
          <p:cNvPr id="11" name="Slide Number Placeholder 10"/>
          <p:cNvSpPr>
            <a:spLocks noGrp="1"/>
          </p:cNvSpPr>
          <p:nvPr>
            <p:ph type="sldNum" sz="quarter" idx="12"/>
          </p:nvPr>
        </p:nvSpPr>
        <p:spPr/>
        <p:txBody>
          <a:bodyPr/>
          <a:lstStyle/>
          <a:p>
            <a:fld id="{2E89AB31-549D-423E-9BCA-FDF838B96EF7}"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12AC-BF91-4A6D-94BF-9580D1799362}"/>
              </a:ext>
            </a:extLst>
          </p:cNvPr>
          <p:cNvSpPr>
            <a:spLocks noGrp="1"/>
          </p:cNvSpPr>
          <p:nvPr>
            <p:ph type="title"/>
          </p:nvPr>
        </p:nvSpPr>
        <p:spPr>
          <a:xfrm>
            <a:off x="914400" y="764373"/>
            <a:ext cx="7635240" cy="1293028"/>
          </a:xfrm>
        </p:spPr>
        <p:txBody>
          <a:bodyPr>
            <a:normAutofit/>
          </a:bodyPr>
          <a:lstStyle/>
          <a:p>
            <a:r>
              <a:rPr lang="en-US" dirty="0"/>
              <a:t>Public housing assessment subsystem (PHAS)</a:t>
            </a:r>
          </a:p>
        </p:txBody>
      </p:sp>
      <p:sp>
        <p:nvSpPr>
          <p:cNvPr id="3" name="Content Placeholder 2">
            <a:extLst>
              <a:ext uri="{FF2B5EF4-FFF2-40B4-BE49-F238E27FC236}">
                <a16:creationId xmlns:a16="http://schemas.microsoft.com/office/drawing/2014/main" id="{947F240E-1140-4923-9C0A-169500C26C34}"/>
              </a:ext>
            </a:extLst>
          </p:cNvPr>
          <p:cNvSpPr>
            <a:spLocks noGrp="1"/>
          </p:cNvSpPr>
          <p:nvPr>
            <p:ph idx="1"/>
          </p:nvPr>
        </p:nvSpPr>
        <p:spPr/>
        <p:txBody>
          <a:bodyPr>
            <a:normAutofit fontScale="77500" lnSpcReduction="20000"/>
          </a:bodyPr>
          <a:lstStyle/>
          <a:p>
            <a:r>
              <a:rPr lang="en-US" dirty="0"/>
              <a:t>PHAS is the system that HUD uses to assess a PHA’s performance in managing its low-rent public housing programs. </a:t>
            </a:r>
          </a:p>
          <a:p>
            <a:pPr lvl="1">
              <a:buFont typeface="Wingdings" panose="05000000000000000000" pitchFamily="2" charset="2"/>
              <a:buChar char="v"/>
            </a:pPr>
            <a:r>
              <a:rPr lang="en-US" dirty="0"/>
              <a:t>PHAS scoring is on hold through 12/31/21 due to CARES Act waivers, and HUD will begin scoring PHAS again starting with FYE 3/31/22 PHAs.</a:t>
            </a:r>
          </a:p>
          <a:p>
            <a:r>
              <a:rPr lang="en-US" dirty="0"/>
              <a:t>HUD uses a centralized system to collect individual subsystem scores using various sub indicators and produces a composite PHAS score representing PHA’s performance management. PHAS uses a 100-point scoring system based on four </a:t>
            </a:r>
            <a:r>
              <a:rPr lang="en-US" dirty="0" err="1"/>
              <a:t>subindicators</a:t>
            </a:r>
            <a:r>
              <a:rPr lang="en-US" dirty="0"/>
              <a:t>:</a:t>
            </a:r>
          </a:p>
          <a:p>
            <a:pPr lvl="1">
              <a:buFont typeface="Courier New" panose="02070309020205020404" pitchFamily="49" charset="0"/>
              <a:buChar char="o"/>
            </a:pPr>
            <a:r>
              <a:rPr lang="en-US" dirty="0"/>
              <a:t>PASS (Physical Assessment Subsystem) – 40 points</a:t>
            </a:r>
          </a:p>
          <a:p>
            <a:pPr lvl="1">
              <a:buFont typeface="Courier New" panose="02070309020205020404" pitchFamily="49" charset="0"/>
              <a:buChar char="o"/>
            </a:pPr>
            <a:r>
              <a:rPr lang="en-US" dirty="0"/>
              <a:t>FASS (Financial Assessment Subsystem) – 25 points</a:t>
            </a:r>
          </a:p>
          <a:p>
            <a:pPr lvl="1">
              <a:buFont typeface="Courier New" panose="02070309020205020404" pitchFamily="49" charset="0"/>
              <a:buChar char="o"/>
            </a:pPr>
            <a:r>
              <a:rPr lang="en-US" dirty="0"/>
              <a:t>MASS (Management Assessment Subsystem) – 25 points</a:t>
            </a:r>
          </a:p>
          <a:p>
            <a:pPr lvl="1">
              <a:buFont typeface="Courier New" panose="02070309020205020404" pitchFamily="49" charset="0"/>
              <a:buChar char="o"/>
            </a:pPr>
            <a:r>
              <a:rPr lang="en-US" dirty="0"/>
              <a:t>CFP (Capital Fund Program) – 10 points</a:t>
            </a:r>
          </a:p>
          <a:p>
            <a:r>
              <a:rPr lang="en-US" dirty="0"/>
              <a:t>Scores below 60 result in a troubled designation. Scores of 90 points or above result in a high performer designation. Scores below 90 but above 60 are designated as a standard performer. If your PHA scores below 60 in any one indicator, you will be designated as a substandard performer.</a:t>
            </a:r>
          </a:p>
          <a:p>
            <a:r>
              <a:rPr lang="en-US" dirty="0">
                <a:hlinkClick r:id="rId2"/>
              </a:rPr>
              <a:t>Understanding Public Housing Assessment System (hudexchange.info)</a:t>
            </a:r>
            <a:endParaRPr lang="en-US" dirty="0"/>
          </a:p>
        </p:txBody>
      </p:sp>
      <p:sp>
        <p:nvSpPr>
          <p:cNvPr id="4" name="Date Placeholder 3">
            <a:extLst>
              <a:ext uri="{FF2B5EF4-FFF2-40B4-BE49-F238E27FC236}">
                <a16:creationId xmlns:a16="http://schemas.microsoft.com/office/drawing/2014/main" id="{96DFEE3E-0D63-4B4A-86C2-1CD7AE7581E5}"/>
              </a:ext>
            </a:extLst>
          </p:cNvPr>
          <p:cNvSpPr>
            <a:spLocks noGrp="1"/>
          </p:cNvSpPr>
          <p:nvPr>
            <p:ph type="dt" sz="half" idx="10"/>
          </p:nvPr>
        </p:nvSpPr>
        <p:spPr/>
        <p:txBody>
          <a:bodyPr/>
          <a:lstStyle/>
          <a:p>
            <a:fld id="{FF821684-64E2-4CC8-B9B6-612A6607E168}" type="datetime1">
              <a:rPr lang="en-US" smtClean="0"/>
              <a:pPr/>
              <a:t>9/16/2021</a:t>
            </a:fld>
            <a:endParaRPr lang="en-US"/>
          </a:p>
        </p:txBody>
      </p:sp>
      <p:sp>
        <p:nvSpPr>
          <p:cNvPr id="5" name="Slide Number Placeholder 4">
            <a:extLst>
              <a:ext uri="{FF2B5EF4-FFF2-40B4-BE49-F238E27FC236}">
                <a16:creationId xmlns:a16="http://schemas.microsoft.com/office/drawing/2014/main" id="{A3EDC746-8BEC-4ABC-86F3-86BF6153D24E}"/>
              </a:ext>
            </a:extLst>
          </p:cNvPr>
          <p:cNvSpPr>
            <a:spLocks noGrp="1"/>
          </p:cNvSpPr>
          <p:nvPr>
            <p:ph type="sldNum" sz="quarter" idx="12"/>
          </p:nvPr>
        </p:nvSpPr>
        <p:spPr/>
        <p:txBody>
          <a:bodyPr/>
          <a:lstStyle/>
          <a:p>
            <a:fld id="{EE759E36-9BEE-43BB-9E79-B712F2F69B32}" type="slidenum">
              <a:rPr lang="en-US" smtClean="0"/>
              <a:pPr/>
              <a:t>51</a:t>
            </a:fld>
            <a:endParaRPr lang="en-US"/>
          </a:p>
        </p:txBody>
      </p:sp>
    </p:spTree>
    <p:extLst>
      <p:ext uri="{BB962C8B-B14F-4D97-AF65-F5344CB8AC3E}">
        <p14:creationId xmlns:p14="http://schemas.microsoft.com/office/powerpoint/2010/main" val="580772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838200" y="1928597"/>
            <a:ext cx="4753897" cy="4069080"/>
          </a:xfrm>
        </p:spPr>
        <p:txBody>
          <a:bodyPr/>
          <a:lstStyle/>
          <a:p>
            <a:pPr>
              <a:buNone/>
            </a:pPr>
            <a:r>
              <a:rPr lang="en-US" sz="4400" dirty="0"/>
              <a:t>  </a:t>
            </a:r>
            <a:r>
              <a:rPr lang="en-US" sz="3200" b="1" dirty="0"/>
              <a:t>Facilities Management </a:t>
            </a:r>
          </a:p>
          <a:p>
            <a:pPr>
              <a:buNone/>
            </a:pPr>
            <a:r>
              <a:rPr lang="en-US" sz="3200" dirty="0"/>
              <a:t>  (Public Housing)</a:t>
            </a:r>
          </a:p>
          <a:p>
            <a:endParaRPr lang="en-US" sz="4400" dirty="0"/>
          </a:p>
        </p:txBody>
      </p:sp>
      <p:sp>
        <p:nvSpPr>
          <p:cNvPr id="8" name="Content Placeholder 7"/>
          <p:cNvSpPr>
            <a:spLocks noGrp="1"/>
          </p:cNvSpPr>
          <p:nvPr>
            <p:ph sz="half" idx="2"/>
          </p:nvPr>
        </p:nvSpPr>
        <p:spPr>
          <a:xfrm>
            <a:off x="5109325" y="1927860"/>
            <a:ext cx="3907540" cy="4069080"/>
          </a:xfrm>
        </p:spPr>
        <p:txBody>
          <a:bodyPr/>
          <a:lstStyle/>
          <a:p>
            <a:pPr marL="571500" indent="-571500">
              <a:buClrTx/>
              <a:buSzPct val="100000"/>
              <a:buAutoNum type="romanUcPeriod"/>
            </a:pPr>
            <a:r>
              <a:rPr lang="en-US" sz="2400" dirty="0"/>
              <a:t>Capital Fund Program (CFP)</a:t>
            </a:r>
          </a:p>
          <a:p>
            <a:pPr marL="571500" indent="-571500">
              <a:buClrTx/>
              <a:buSzPct val="100000"/>
              <a:buFont typeface="Wingdings" pitchFamily="2" charset="2"/>
              <a:buAutoNum type="romanUcPeriod"/>
            </a:pPr>
            <a:r>
              <a:rPr lang="en-US" sz="2400" dirty="0"/>
              <a:t>Maintenance &amp; Inspections</a:t>
            </a:r>
          </a:p>
          <a:p>
            <a:pPr marL="571500" indent="-571500">
              <a:buClrTx/>
              <a:buSzPct val="100000"/>
              <a:buFont typeface="Wingdings" pitchFamily="2" charset="2"/>
              <a:buAutoNum type="romanUcPeriod"/>
            </a:pPr>
            <a:r>
              <a:rPr lang="en-US" sz="2400" dirty="0"/>
              <a:t>NSPIRE Demonstration</a:t>
            </a:r>
          </a:p>
          <a:p>
            <a:pPr marL="571500" indent="-571500">
              <a:buClrTx/>
              <a:buSzPct val="100000"/>
              <a:buAutoNum type="romanUcPeriod"/>
            </a:pPr>
            <a:endParaRPr lang="en-US" dirty="0"/>
          </a:p>
          <a:p>
            <a:pPr marL="571500" indent="-571500">
              <a:buAutoNum type="romanUcPeriod"/>
            </a:pPr>
            <a:endParaRPr lang="en-US" dirty="0"/>
          </a:p>
          <a:p>
            <a:endParaRPr lang="en-US" dirty="0"/>
          </a:p>
          <a:p>
            <a:endParaRPr lang="en-US" dirty="0"/>
          </a:p>
        </p:txBody>
      </p:sp>
      <p:sp>
        <p:nvSpPr>
          <p:cNvPr id="5" name="Date Placeholder 4"/>
          <p:cNvSpPr>
            <a:spLocks noGrp="1"/>
          </p:cNvSpPr>
          <p:nvPr>
            <p:ph type="dt" sz="half" idx="10"/>
          </p:nvPr>
        </p:nvSpPr>
        <p:spPr/>
        <p:txBody>
          <a:bodyPr/>
          <a:lstStyle/>
          <a:p>
            <a:fld id="{D174C9B4-6B40-4934-BE30-10C00D63E4EE}" type="datetime1">
              <a:rPr lang="en-US" smtClean="0"/>
              <a:pPr/>
              <a:t>9/16/2021</a:t>
            </a:fld>
            <a:endParaRPr lang="en-US"/>
          </a:p>
        </p:txBody>
      </p:sp>
      <p:sp>
        <p:nvSpPr>
          <p:cNvPr id="6" name="Slide Number Placeholder 5"/>
          <p:cNvSpPr>
            <a:spLocks noGrp="1"/>
          </p:cNvSpPr>
          <p:nvPr>
            <p:ph type="sldNum" sz="quarter" idx="12"/>
          </p:nvPr>
        </p:nvSpPr>
        <p:spPr/>
        <p:txBody>
          <a:bodyPr/>
          <a:lstStyle/>
          <a:p>
            <a:fld id="{56552F26-75F1-4EB2-B039-A2340D95D84D}" type="slidenum">
              <a:rPr lang="en-US" smtClean="0"/>
              <a:pPr/>
              <a:t>52</a:t>
            </a:fld>
            <a:endParaRPr lang="en-US"/>
          </a:p>
        </p:txBody>
      </p:sp>
      <p:pic>
        <p:nvPicPr>
          <p:cNvPr id="2050" name="Picture 2" descr="C:\Program Files\Microsoft Office\MEDIA\CAGCAT10\j0291984.wmf"/>
          <p:cNvPicPr>
            <a:picLocks noChangeAspect="1" noChangeArrowheads="1"/>
          </p:cNvPicPr>
          <p:nvPr/>
        </p:nvPicPr>
        <p:blipFill>
          <a:blip r:embed="rId3" cstate="print"/>
          <a:srcRect/>
          <a:stretch>
            <a:fillRect/>
          </a:stretch>
        </p:blipFill>
        <p:spPr bwMode="auto">
          <a:xfrm>
            <a:off x="1600200" y="3962400"/>
            <a:ext cx="1807769" cy="1913839"/>
          </a:xfrm>
          <a:prstGeom prst="rect">
            <a:avLst/>
          </a:prstGeom>
          <a:noFill/>
        </p:spPr>
      </p:pic>
    </p:spTree>
    <p:extLst>
      <p:ext uri="{BB962C8B-B14F-4D97-AF65-F5344CB8AC3E}">
        <p14:creationId xmlns:p14="http://schemas.microsoft.com/office/powerpoint/2010/main" val="2826115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Facilities Management:</a:t>
            </a:r>
            <a:br>
              <a:rPr lang="en-US" dirty="0">
                <a:solidFill>
                  <a:schemeClr val="tx1"/>
                </a:solidFill>
              </a:rPr>
            </a:br>
            <a:r>
              <a:rPr lang="en-US" sz="3200" dirty="0">
                <a:solidFill>
                  <a:schemeClr val="tx1"/>
                </a:solidFill>
              </a:rPr>
              <a:t>Capital Fund Program (CFP)</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The Capital Fund provides annual funds to PHAs for the development, financing, and modernization of public housing developments and for management improvements. </a:t>
            </a:r>
            <a:endParaRPr lang="en-US" sz="2400" b="1" dirty="0"/>
          </a:p>
          <a:p>
            <a:r>
              <a:rPr lang="en-US" sz="2400" dirty="0"/>
              <a:t>Given this purpose, the Capital Fund must directly support public housing rental projects or residents under an ACC. </a:t>
            </a:r>
          </a:p>
          <a:p>
            <a:r>
              <a:rPr lang="en-US" sz="2400" dirty="0"/>
              <a:t>CFP Planning is key—make sure your agency has a recent PNA and plan your Capital Fund spending accordingly.</a:t>
            </a:r>
          </a:p>
          <a:p>
            <a:r>
              <a:rPr lang="en-US" sz="2400" dirty="0"/>
              <a:t>The funds may not be used for luxury improvements, direct social services, costs funded by other HUD programs, and ineligible activities as determined by HUD on a case-by-case basis. </a:t>
            </a:r>
          </a:p>
          <a:p>
            <a:endParaRPr lang="en-US" sz="2400" dirty="0"/>
          </a:p>
          <a:p>
            <a:endParaRPr lang="en-US" dirty="0"/>
          </a:p>
          <a:p>
            <a:endParaRPr lang="en-US" dirty="0"/>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53</a:t>
            </a:fld>
            <a:endParaRPr lang="en-US" dirty="0"/>
          </a:p>
        </p:txBody>
      </p:sp>
    </p:spTree>
    <p:extLst>
      <p:ext uri="{BB962C8B-B14F-4D97-AF65-F5344CB8AC3E}">
        <p14:creationId xmlns:p14="http://schemas.microsoft.com/office/powerpoint/2010/main" val="429901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Facilities Management:</a:t>
            </a:r>
            <a:br>
              <a:rPr lang="en-US" dirty="0">
                <a:solidFill>
                  <a:schemeClr val="tx1"/>
                </a:solidFill>
              </a:rPr>
            </a:br>
            <a:r>
              <a:rPr lang="en-US" sz="3200" dirty="0">
                <a:solidFill>
                  <a:schemeClr val="tx1"/>
                </a:solidFill>
              </a:rPr>
              <a:t>Capital Fund Program (CFP)</a:t>
            </a:r>
            <a:endParaRPr lang="en-US" dirty="0"/>
          </a:p>
        </p:txBody>
      </p:sp>
      <p:sp>
        <p:nvSpPr>
          <p:cNvPr id="3" name="Content Placeholder 2"/>
          <p:cNvSpPr>
            <a:spLocks noGrp="1"/>
          </p:cNvSpPr>
          <p:nvPr>
            <p:ph idx="1"/>
          </p:nvPr>
        </p:nvSpPr>
        <p:spPr/>
        <p:txBody>
          <a:bodyPr>
            <a:normAutofit fontScale="92500"/>
          </a:bodyPr>
          <a:lstStyle/>
          <a:p>
            <a:pPr>
              <a:buNone/>
            </a:pPr>
            <a:r>
              <a:rPr lang="en-US" sz="2800" dirty="0">
                <a:solidFill>
                  <a:schemeClr val="tx2"/>
                </a:solidFill>
              </a:rPr>
              <a:t>Eligible Activities include:</a:t>
            </a:r>
          </a:p>
          <a:p>
            <a:r>
              <a:rPr lang="en-US" sz="2400" dirty="0"/>
              <a:t>Development, financing, and modernization of public housing projects (redesign, reconstruction, and accessibility improvements); </a:t>
            </a:r>
          </a:p>
          <a:p>
            <a:r>
              <a:rPr lang="en-US" sz="2400" dirty="0"/>
              <a:t>Development of mixed-finance projects; </a:t>
            </a:r>
          </a:p>
          <a:p>
            <a:r>
              <a:rPr lang="en-US" sz="2400" dirty="0"/>
              <a:t>Vacancy reduction; </a:t>
            </a:r>
          </a:p>
          <a:p>
            <a:r>
              <a:rPr lang="en-US" sz="2400" dirty="0"/>
              <a:t>Deferred maintenance needs and the replacement of obsolete utility systems and dwelling equipment; </a:t>
            </a:r>
          </a:p>
          <a:p>
            <a:r>
              <a:rPr lang="en-US" sz="2400" dirty="0"/>
              <a:t>Planned code compliance; </a:t>
            </a:r>
          </a:p>
          <a:p>
            <a:r>
              <a:rPr lang="en-US" sz="2400" dirty="0"/>
              <a:t>Demolition and replacement of units; </a:t>
            </a:r>
          </a:p>
          <a:p>
            <a:endParaRPr lang="en-US" sz="2400" dirty="0"/>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54</a:t>
            </a:fld>
            <a:endParaRPr lang="en-US" dirty="0"/>
          </a:p>
        </p:txBody>
      </p:sp>
      <p:pic>
        <p:nvPicPr>
          <p:cNvPr id="6" name="Picture 3" descr="C:\Program Files\Microsoft Office\MEDIA\CAGCAT10\j0222015.wmf"/>
          <p:cNvPicPr>
            <a:picLocks noChangeAspect="1" noChangeArrowheads="1"/>
          </p:cNvPicPr>
          <p:nvPr/>
        </p:nvPicPr>
        <p:blipFill>
          <a:blip r:embed="rId3" cstate="print"/>
          <a:srcRect/>
          <a:stretch>
            <a:fillRect/>
          </a:stretch>
        </p:blipFill>
        <p:spPr bwMode="auto">
          <a:xfrm>
            <a:off x="7696200" y="3200400"/>
            <a:ext cx="1246937" cy="1293028"/>
          </a:xfrm>
          <a:prstGeom prst="rect">
            <a:avLst/>
          </a:prstGeom>
          <a:noFill/>
        </p:spPr>
      </p:pic>
    </p:spTree>
    <p:extLst>
      <p:ext uri="{BB962C8B-B14F-4D97-AF65-F5344CB8AC3E}">
        <p14:creationId xmlns:p14="http://schemas.microsoft.com/office/powerpoint/2010/main" val="593511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Facilities Management:</a:t>
            </a:r>
            <a:br>
              <a:rPr lang="en-US" dirty="0">
                <a:solidFill>
                  <a:schemeClr val="tx1"/>
                </a:solidFill>
              </a:rPr>
            </a:br>
            <a:r>
              <a:rPr lang="en-US" sz="3200" dirty="0">
                <a:solidFill>
                  <a:schemeClr val="tx1"/>
                </a:solidFill>
              </a:rPr>
              <a:t>Capital Fund Program (CFP)</a:t>
            </a: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a:solidFill>
                  <a:schemeClr val="tx2"/>
                </a:solidFill>
              </a:rPr>
              <a:t>Eligible Activities (cont):</a:t>
            </a:r>
          </a:p>
          <a:p>
            <a:r>
              <a:rPr lang="en-US" sz="2400" dirty="0"/>
              <a:t>Homeownership activities; </a:t>
            </a:r>
          </a:p>
          <a:p>
            <a:r>
              <a:rPr lang="en-US" sz="2400" dirty="0"/>
              <a:t>Resident relocation; </a:t>
            </a:r>
          </a:p>
          <a:p>
            <a:r>
              <a:rPr lang="en-US" sz="2400" dirty="0"/>
              <a:t>Security and safety of residents; </a:t>
            </a:r>
          </a:p>
          <a:p>
            <a:r>
              <a:rPr lang="en-US" sz="2400" dirty="0"/>
              <a:t>Capital expenditure to facilitate programs to improve the empowerment and economic self-sufficiency of public housing residents and to improve resident participation; </a:t>
            </a:r>
          </a:p>
          <a:p>
            <a:r>
              <a:rPr lang="en-US" sz="2400" dirty="0"/>
              <a:t>Management improvements; and </a:t>
            </a:r>
          </a:p>
          <a:p>
            <a:r>
              <a:rPr lang="en-US" sz="2400" dirty="0"/>
              <a:t>Transfers of funds to operations. </a:t>
            </a:r>
          </a:p>
          <a:p>
            <a:pPr lvl="1"/>
            <a:endParaRPr lang="en-US" sz="2400" dirty="0"/>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55</a:t>
            </a:fld>
            <a:endParaRPr lang="en-US" dirty="0"/>
          </a:p>
        </p:txBody>
      </p:sp>
    </p:spTree>
    <p:extLst>
      <p:ext uri="{BB962C8B-B14F-4D97-AF65-F5344CB8AC3E}">
        <p14:creationId xmlns:p14="http://schemas.microsoft.com/office/powerpoint/2010/main" val="630452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Facilities Management:</a:t>
            </a:r>
            <a:br>
              <a:rPr lang="en-US" dirty="0">
                <a:solidFill>
                  <a:schemeClr val="tx1"/>
                </a:solidFill>
              </a:rPr>
            </a:br>
            <a:r>
              <a:rPr lang="en-US" sz="3200" dirty="0">
                <a:solidFill>
                  <a:schemeClr val="tx1"/>
                </a:solidFill>
              </a:rPr>
              <a:t> Maintenance &amp; Inspections</a:t>
            </a:r>
            <a:endParaRPr lang="en-US" dirty="0"/>
          </a:p>
        </p:txBody>
      </p:sp>
      <p:sp>
        <p:nvSpPr>
          <p:cNvPr id="3" name="Content Placeholder 2"/>
          <p:cNvSpPr>
            <a:spLocks noGrp="1"/>
          </p:cNvSpPr>
          <p:nvPr>
            <p:ph idx="1"/>
          </p:nvPr>
        </p:nvSpPr>
        <p:spPr/>
        <p:txBody>
          <a:bodyPr>
            <a:normAutofit lnSpcReduction="10000"/>
          </a:bodyPr>
          <a:lstStyle/>
          <a:p>
            <a:r>
              <a:rPr lang="en-US" sz="2400" dirty="0"/>
              <a:t>All occupied units and/or units available for occupancy are required to be inspected.  </a:t>
            </a:r>
          </a:p>
          <a:p>
            <a:pPr lvl="1"/>
            <a:r>
              <a:rPr lang="en-US" sz="2000" dirty="0"/>
              <a:t>This includes units used for non-dwelling purposes, those occupied by an employee, and those used for resident services. </a:t>
            </a:r>
          </a:p>
          <a:p>
            <a:r>
              <a:rPr lang="en-US" sz="2400" dirty="0"/>
              <a:t>PHAs are required to conduct unit inspections using the HUD Uniform Physical Condition Standards (UPCS) set forth in 24 CFR part 5, subpart G.  </a:t>
            </a:r>
          </a:p>
          <a:p>
            <a:r>
              <a:rPr lang="en-US" sz="2400" dirty="0"/>
              <a:t>The CARES Act waiver for annual PH unit inspections was not extended. Therefore, PHAs must complete their annual PH unit inspections for all units by the end of calendar year 2021.</a:t>
            </a:r>
          </a:p>
          <a:p>
            <a:endParaRPr lang="en-US" sz="2400" dirty="0"/>
          </a:p>
          <a:p>
            <a:endParaRPr lang="en-US" sz="2400" dirty="0"/>
          </a:p>
          <a:p>
            <a:endParaRPr lang="en-US" sz="2400" dirty="0"/>
          </a:p>
          <a:p>
            <a:endParaRPr lang="en-US" dirty="0"/>
          </a:p>
          <a:p>
            <a:endParaRPr lang="en-US" dirty="0"/>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56</a:t>
            </a:fld>
            <a:endParaRPr lang="en-US" dirty="0"/>
          </a:p>
        </p:txBody>
      </p:sp>
    </p:spTree>
    <p:extLst>
      <p:ext uri="{BB962C8B-B14F-4D97-AF65-F5344CB8AC3E}">
        <p14:creationId xmlns:p14="http://schemas.microsoft.com/office/powerpoint/2010/main" val="2006832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E2B1-0211-4392-A4BB-682EC3792A1E}"/>
              </a:ext>
            </a:extLst>
          </p:cNvPr>
          <p:cNvSpPr>
            <a:spLocks noGrp="1"/>
          </p:cNvSpPr>
          <p:nvPr>
            <p:ph type="title"/>
          </p:nvPr>
        </p:nvSpPr>
        <p:spPr>
          <a:xfrm>
            <a:off x="381000" y="764373"/>
            <a:ext cx="8168640" cy="1293028"/>
          </a:xfrm>
        </p:spPr>
        <p:txBody>
          <a:bodyPr>
            <a:noAutofit/>
          </a:bodyPr>
          <a:lstStyle/>
          <a:p>
            <a:r>
              <a:rPr lang="en-US" sz="3200" b="0" i="0" dirty="0">
                <a:solidFill>
                  <a:srgbClr val="333333"/>
                </a:solidFill>
                <a:effectLst/>
              </a:rPr>
              <a:t>National Standards for the Physical Inspection of Real Estate (</a:t>
            </a:r>
            <a:r>
              <a:rPr lang="en-US" sz="3200" dirty="0"/>
              <a:t>NSPIRE) Demonstration</a:t>
            </a:r>
          </a:p>
        </p:txBody>
      </p:sp>
      <p:sp>
        <p:nvSpPr>
          <p:cNvPr id="3" name="Content Placeholder 2">
            <a:extLst>
              <a:ext uri="{FF2B5EF4-FFF2-40B4-BE49-F238E27FC236}">
                <a16:creationId xmlns:a16="http://schemas.microsoft.com/office/drawing/2014/main" id="{24D0C2D8-B7B6-4EAC-9E1E-2A2F675F9D4B}"/>
              </a:ext>
            </a:extLst>
          </p:cNvPr>
          <p:cNvSpPr>
            <a:spLocks noGrp="1"/>
          </p:cNvSpPr>
          <p:nvPr>
            <p:ph idx="1"/>
          </p:nvPr>
        </p:nvSpPr>
        <p:spPr/>
        <p:txBody>
          <a:bodyPr>
            <a:normAutofit fontScale="77500" lnSpcReduction="20000"/>
          </a:bodyPr>
          <a:lstStyle/>
          <a:p>
            <a:r>
              <a:rPr lang="en-US" b="0" i="0" dirty="0">
                <a:solidFill>
                  <a:srgbClr val="000000"/>
                </a:solidFill>
                <a:effectLst/>
              </a:rPr>
              <a:t>In 2019, HUD began a demonstration program to reexamine its 20-year old inspection process. The NSPIRE Demonstration will test and refine the standards and processes in the NSPIRE model designed to improve the objectivity and accuracy of HUD’s physical inspection assessment.</a:t>
            </a:r>
          </a:p>
          <a:p>
            <a:r>
              <a:rPr lang="en-US" b="0" i="0" dirty="0">
                <a:solidFill>
                  <a:srgbClr val="000000"/>
                </a:solidFill>
                <a:effectLst/>
              </a:rPr>
              <a:t>The purpose of NSPIRE is to reduce regulatory burden and improve HUD oversight through the alignment and consolidation of the inspection regulations used to evaluate HUD housing across multiple programs, which are currently evaluating housing quality through differing standards, protocols, and frequencies. </a:t>
            </a:r>
          </a:p>
          <a:p>
            <a:r>
              <a:rPr lang="en-US" dirty="0">
                <a:solidFill>
                  <a:srgbClr val="000000"/>
                </a:solidFill>
              </a:rPr>
              <a:t>As of 6/8/21, the NSPIRE Demonstration has been extended for another 2 years.</a:t>
            </a:r>
          </a:p>
          <a:p>
            <a:r>
              <a:rPr lang="en-US" b="0" i="0" dirty="0">
                <a:solidFill>
                  <a:srgbClr val="000000"/>
                </a:solidFill>
                <a:effectLst/>
              </a:rPr>
              <a:t>PHAs may voluntarily participate in the demonstration program. Benefits: will receive advisory scores, provide feedback on the development of new inspection protocols, receive free training on inspection software, etc.</a:t>
            </a:r>
            <a:endParaRPr lang="en-US" dirty="0">
              <a:solidFill>
                <a:srgbClr val="000000"/>
              </a:solidFill>
              <a:hlinkClick r:id="rId2"/>
            </a:endParaRPr>
          </a:p>
          <a:p>
            <a:r>
              <a:rPr lang="en-US" b="0" i="0" dirty="0">
                <a:solidFill>
                  <a:srgbClr val="000000"/>
                </a:solidFill>
                <a:effectLst/>
                <a:hlinkClick r:id="rId2"/>
              </a:rPr>
              <a:t>https://www.hud.gov/program_offices/public_indian_housing/reac/nspire</a:t>
            </a:r>
            <a:r>
              <a:rPr lang="en-US" b="0" i="0" dirty="0">
                <a:solidFill>
                  <a:srgbClr val="000000"/>
                </a:solidFill>
                <a:effectLst/>
              </a:rPr>
              <a:t> </a:t>
            </a:r>
          </a:p>
          <a:p>
            <a:endParaRPr lang="en-US" dirty="0"/>
          </a:p>
        </p:txBody>
      </p:sp>
      <p:sp>
        <p:nvSpPr>
          <p:cNvPr id="4" name="Date Placeholder 3">
            <a:extLst>
              <a:ext uri="{FF2B5EF4-FFF2-40B4-BE49-F238E27FC236}">
                <a16:creationId xmlns:a16="http://schemas.microsoft.com/office/drawing/2014/main" id="{95433AED-F60B-418C-91F1-B7ADA3C785CC}"/>
              </a:ext>
            </a:extLst>
          </p:cNvPr>
          <p:cNvSpPr>
            <a:spLocks noGrp="1"/>
          </p:cNvSpPr>
          <p:nvPr>
            <p:ph type="dt" sz="half" idx="10"/>
          </p:nvPr>
        </p:nvSpPr>
        <p:spPr/>
        <p:txBody>
          <a:bodyPr/>
          <a:lstStyle/>
          <a:p>
            <a:fld id="{FF821684-64E2-4CC8-B9B6-612A6607E168}" type="datetime1">
              <a:rPr lang="en-US" smtClean="0"/>
              <a:pPr/>
              <a:t>9/16/2021</a:t>
            </a:fld>
            <a:endParaRPr lang="en-US"/>
          </a:p>
        </p:txBody>
      </p:sp>
      <p:sp>
        <p:nvSpPr>
          <p:cNvPr id="5" name="Slide Number Placeholder 4">
            <a:extLst>
              <a:ext uri="{FF2B5EF4-FFF2-40B4-BE49-F238E27FC236}">
                <a16:creationId xmlns:a16="http://schemas.microsoft.com/office/drawing/2014/main" id="{FF545B5D-5047-4788-A440-2B5373984E70}"/>
              </a:ext>
            </a:extLst>
          </p:cNvPr>
          <p:cNvSpPr>
            <a:spLocks noGrp="1"/>
          </p:cNvSpPr>
          <p:nvPr>
            <p:ph type="sldNum" sz="quarter" idx="12"/>
          </p:nvPr>
        </p:nvSpPr>
        <p:spPr/>
        <p:txBody>
          <a:bodyPr/>
          <a:lstStyle/>
          <a:p>
            <a:fld id="{EE759E36-9BEE-43BB-9E79-B712F2F69B32}" type="slidenum">
              <a:rPr lang="en-US" smtClean="0"/>
              <a:pPr/>
              <a:t>57</a:t>
            </a:fld>
            <a:endParaRPr lang="en-US"/>
          </a:p>
        </p:txBody>
      </p:sp>
    </p:spTree>
    <p:extLst>
      <p:ext uri="{BB962C8B-B14F-4D97-AF65-F5344CB8AC3E}">
        <p14:creationId xmlns:p14="http://schemas.microsoft.com/office/powerpoint/2010/main" val="3920605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lgn="ctr">
              <a:buNone/>
            </a:pPr>
            <a:r>
              <a:rPr lang="en-US" sz="4000" dirty="0"/>
              <a:t>Overview of Federal Disability Laws</a:t>
            </a:r>
          </a:p>
        </p:txBody>
      </p:sp>
      <p:sp>
        <p:nvSpPr>
          <p:cNvPr id="6" name="Content Placeholder 5"/>
          <p:cNvSpPr>
            <a:spLocks noGrp="1"/>
          </p:cNvSpPr>
          <p:nvPr>
            <p:ph sz="half" idx="2"/>
          </p:nvPr>
        </p:nvSpPr>
        <p:spPr/>
        <p:txBody>
          <a:bodyPr/>
          <a:lstStyle/>
          <a:p>
            <a:endParaRPr lang="en-US" dirty="0"/>
          </a:p>
          <a:p>
            <a:endParaRPr lang="en-US" dirty="0"/>
          </a:p>
          <a:p>
            <a:pPr marL="571500" indent="-571500">
              <a:buClrTx/>
              <a:buSzPct val="100000"/>
              <a:buAutoNum type="romanUcPeriod"/>
            </a:pPr>
            <a:r>
              <a:rPr lang="en-US" dirty="0"/>
              <a:t>Section 504</a:t>
            </a:r>
          </a:p>
          <a:p>
            <a:pPr marL="571500" indent="-571500">
              <a:buClrTx/>
              <a:buSzPct val="100000"/>
              <a:buFont typeface="Wingdings" pitchFamily="2" charset="2"/>
              <a:buAutoNum type="romanUcPeriod"/>
            </a:pPr>
            <a:r>
              <a:rPr lang="en-US" dirty="0"/>
              <a:t>ADA</a:t>
            </a:r>
          </a:p>
          <a:p>
            <a:pPr marL="571500" indent="-571500">
              <a:buClrTx/>
              <a:buSzPct val="100000"/>
              <a:buFont typeface="Wingdings" pitchFamily="2" charset="2"/>
              <a:buAutoNum type="romanUcPeriod"/>
            </a:pPr>
            <a:r>
              <a:rPr lang="en-US" dirty="0"/>
              <a:t>Fair Housing Act</a:t>
            </a:r>
          </a:p>
          <a:p>
            <a:pPr marL="571500" indent="-571500">
              <a:buClrTx/>
              <a:buSzPct val="100000"/>
              <a:buFont typeface="Wingdings" pitchFamily="2" charset="2"/>
              <a:buAutoNum type="romanUcPeriod"/>
            </a:pPr>
            <a:r>
              <a:rPr lang="en-US" dirty="0"/>
              <a:t>Reasonable Accommodation</a:t>
            </a:r>
          </a:p>
          <a:p>
            <a:pPr marL="571500" indent="-571500">
              <a:buAutoNum type="romanUcPeriod"/>
            </a:pPr>
            <a:endParaRPr lang="en-US" dirty="0"/>
          </a:p>
          <a:p>
            <a:pPr>
              <a:buNone/>
            </a:pPr>
            <a:endParaRPr lang="en-US" dirty="0"/>
          </a:p>
          <a:p>
            <a:endParaRPr lang="en-US" dirty="0"/>
          </a:p>
        </p:txBody>
      </p:sp>
      <p:sp>
        <p:nvSpPr>
          <p:cNvPr id="10" name="Date Placeholder 9"/>
          <p:cNvSpPr>
            <a:spLocks noGrp="1"/>
          </p:cNvSpPr>
          <p:nvPr>
            <p:ph type="dt" sz="half" idx="10"/>
          </p:nvPr>
        </p:nvSpPr>
        <p:spPr/>
        <p:txBody>
          <a:bodyPr/>
          <a:lstStyle/>
          <a:p>
            <a:fld id="{B5652229-CCF8-4C96-824E-DC2209F54C83}" type="datetime1">
              <a:rPr lang="en-US" smtClean="0"/>
              <a:pPr/>
              <a:t>9/16/2021</a:t>
            </a:fld>
            <a:endParaRPr lang="en-US" dirty="0"/>
          </a:p>
        </p:txBody>
      </p:sp>
      <p:sp>
        <p:nvSpPr>
          <p:cNvPr id="11" name="Slide Number Placeholder 10"/>
          <p:cNvSpPr>
            <a:spLocks noGrp="1"/>
          </p:cNvSpPr>
          <p:nvPr>
            <p:ph type="sldNum" sz="quarter" idx="12"/>
          </p:nvPr>
        </p:nvSpPr>
        <p:spPr/>
        <p:txBody>
          <a:bodyPr/>
          <a:lstStyle/>
          <a:p>
            <a:fld id="{2E89AB31-549D-423E-9BCA-FDF838B96EF7}" type="slidenum">
              <a:rPr lang="en-US" smtClean="0"/>
              <a:pPr/>
              <a:t>58</a:t>
            </a:fld>
            <a:endParaRPr lang="en-US" dirty="0"/>
          </a:p>
        </p:txBody>
      </p:sp>
      <p:pic>
        <p:nvPicPr>
          <p:cNvPr id="1026" name="Picture 2" descr="C:\Program Files\Microsoft Office\MEDIA\CAGCAT10\j0293238.wmf"/>
          <p:cNvPicPr>
            <a:picLocks noChangeAspect="1" noChangeArrowheads="1"/>
          </p:cNvPicPr>
          <p:nvPr/>
        </p:nvPicPr>
        <p:blipFill>
          <a:blip r:embed="rId3" cstate="print"/>
          <a:srcRect/>
          <a:stretch>
            <a:fillRect/>
          </a:stretch>
        </p:blipFill>
        <p:spPr bwMode="auto">
          <a:xfrm>
            <a:off x="1600200" y="4229100"/>
            <a:ext cx="1750162" cy="1292047"/>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743700" cy="1293028"/>
          </a:xfrm>
        </p:spPr>
        <p:txBody>
          <a:bodyPr>
            <a:normAutofit/>
          </a:bodyPr>
          <a:lstStyle/>
          <a:p>
            <a:pPr algn="ctr"/>
            <a:r>
              <a:rPr lang="en-US" dirty="0">
                <a:solidFill>
                  <a:schemeClr val="tx1"/>
                </a:solidFill>
              </a:rPr>
              <a:t>Overview of Disability Laws: </a:t>
            </a:r>
            <a:r>
              <a:rPr lang="en-US" sz="3200" dirty="0">
                <a:solidFill>
                  <a:schemeClr val="tx1"/>
                </a:solidFill>
              </a:rPr>
              <a:t>Section 504</a:t>
            </a:r>
          </a:p>
        </p:txBody>
      </p:sp>
      <p:sp>
        <p:nvSpPr>
          <p:cNvPr id="3" name="Content Placeholder 2"/>
          <p:cNvSpPr>
            <a:spLocks noGrp="1"/>
          </p:cNvSpPr>
          <p:nvPr>
            <p:ph idx="1"/>
          </p:nvPr>
        </p:nvSpPr>
        <p:spPr/>
        <p:txBody>
          <a:bodyPr/>
          <a:lstStyle/>
          <a:p>
            <a:endParaRPr lang="en-US" dirty="0"/>
          </a:p>
          <a:p>
            <a:r>
              <a:rPr lang="en-US" dirty="0"/>
              <a:t>Section 504 of the Rehabilitation Act of 1973, as amended provides rights to persons with disabilities in HUD-funded programs and activities.</a:t>
            </a:r>
          </a:p>
          <a:p>
            <a:r>
              <a:rPr lang="en-US" dirty="0"/>
              <a:t>Applies to any recipients and subrecipients of HUD funding, including PHAs.</a:t>
            </a:r>
          </a:p>
          <a:p>
            <a:r>
              <a:rPr lang="en-US" dirty="0"/>
              <a:t>PHAs must ensure people with disabilities are given opportunity equal to that afforded to others regarding HUD programs</a:t>
            </a:r>
          </a:p>
        </p:txBody>
      </p:sp>
      <p:sp>
        <p:nvSpPr>
          <p:cNvPr id="11" name="Date Placeholder 10"/>
          <p:cNvSpPr>
            <a:spLocks noGrp="1"/>
          </p:cNvSpPr>
          <p:nvPr>
            <p:ph type="dt" sz="half" idx="10"/>
          </p:nvPr>
        </p:nvSpPr>
        <p:spPr/>
        <p:txBody>
          <a:bodyPr/>
          <a:lstStyle/>
          <a:p>
            <a:fld id="{CEB2E9FC-B319-4E2E-8FCC-27525A7F5BD8}"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4C28BAAD-77BA-4D02-8D8D-0A576D4348A3}"/>
              </a:ext>
            </a:extLst>
          </p:cNvPr>
          <p:cNvSpPr>
            <a:spLocks noGrp="1"/>
          </p:cNvSpPr>
          <p:nvPr>
            <p:ph type="title"/>
          </p:nvPr>
        </p:nvSpPr>
        <p:spPr>
          <a:xfrm>
            <a:off x="2171700" y="858589"/>
            <a:ext cx="6457950" cy="1293028"/>
          </a:xfrm>
        </p:spPr>
        <p:txBody>
          <a:bodyPr>
            <a:normAutofit/>
          </a:bodyPr>
          <a:lstStyle/>
          <a:p>
            <a:pPr eaLnBrk="1" hangingPunct="1"/>
            <a:r>
              <a:rPr lang="en-US" altLang="en-US" sz="3700" dirty="0"/>
              <a:t>Fundamental concepts of board oversight</a:t>
            </a:r>
          </a:p>
        </p:txBody>
      </p:sp>
      <p:graphicFrame>
        <p:nvGraphicFramePr>
          <p:cNvPr id="15381" name="Content Placeholder 3">
            <a:extLst>
              <a:ext uri="{FF2B5EF4-FFF2-40B4-BE49-F238E27FC236}">
                <a16:creationId xmlns:a16="http://schemas.microsoft.com/office/drawing/2014/main" id="{CB00995A-041F-4B77-B2A9-1BA684094EAC}"/>
              </a:ext>
            </a:extLst>
          </p:cNvPr>
          <p:cNvGraphicFramePr>
            <a:graphicFrameLocks noGrp="1"/>
          </p:cNvGraphicFramePr>
          <p:nvPr>
            <p:ph idx="1"/>
            <p:extLst>
              <p:ext uri="{D42A27DB-BD31-4B8C-83A1-F6EECF244321}">
                <p14:modId xmlns:p14="http://schemas.microsoft.com/office/powerpoint/2010/main" val="418093687"/>
              </p:ext>
            </p:extLst>
          </p:nvPr>
        </p:nvGraphicFramePr>
        <p:xfrm>
          <a:off x="514350" y="2286000"/>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Slide Number Placeholder 1">
            <a:extLst>
              <a:ext uri="{FF2B5EF4-FFF2-40B4-BE49-F238E27FC236}">
                <a16:creationId xmlns:a16="http://schemas.microsoft.com/office/drawing/2014/main" id="{45302816-C90B-483B-ACE2-CA0ED83BF2D9}"/>
              </a:ext>
            </a:extLst>
          </p:cNvPr>
          <p:cNvSpPr>
            <a:spLocks noGrp="1"/>
          </p:cNvSpPr>
          <p:nvPr>
            <p:ph type="sldNum" sz="quarter" idx="12"/>
          </p:nvPr>
        </p:nvSpPr>
        <p:spPr bwMode="auto">
          <a:xfrm>
            <a:off x="6572250" y="38100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spcAft>
                <a:spcPts val="600"/>
              </a:spcAft>
              <a:buClrTx/>
              <a:buFontTx/>
              <a:buNone/>
            </a:pPr>
            <a:fld id="{BEC43D54-089D-43EC-8309-5AC639081B0F}" type="slidenum">
              <a:rPr lang="en-US" altLang="en-US" sz="1800">
                <a:latin typeface="Arial" panose="020B0604020202020204" pitchFamily="34" charset="0"/>
              </a:rPr>
              <a:pPr>
                <a:lnSpc>
                  <a:spcPct val="90000"/>
                </a:lnSpc>
                <a:spcBef>
                  <a:spcPct val="0"/>
                </a:spcBef>
                <a:spcAft>
                  <a:spcPts val="600"/>
                </a:spcAft>
                <a:buClrTx/>
                <a:buFontTx/>
                <a:buNone/>
              </a:pPr>
              <a:t>6</a:t>
            </a:fld>
            <a:endParaRPr lang="en-US" altLang="en-US" sz="1800">
              <a:latin typeface="Arial"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Overview of Disability Laws:</a:t>
            </a:r>
            <a:r>
              <a:rPr lang="en-US" sz="3600" dirty="0"/>
              <a:t> </a:t>
            </a:r>
            <a:r>
              <a:rPr lang="en-US" sz="3200" dirty="0">
                <a:solidFill>
                  <a:schemeClr val="tx1"/>
                </a:solidFill>
              </a:rPr>
              <a:t>Americans with Disabilities Act (ADA)</a:t>
            </a:r>
          </a:p>
        </p:txBody>
      </p:sp>
      <p:sp>
        <p:nvSpPr>
          <p:cNvPr id="3" name="Content Placeholder 2"/>
          <p:cNvSpPr>
            <a:spLocks noGrp="1"/>
          </p:cNvSpPr>
          <p:nvPr>
            <p:ph idx="1"/>
          </p:nvPr>
        </p:nvSpPr>
        <p:spPr/>
        <p:txBody>
          <a:bodyPr/>
          <a:lstStyle/>
          <a:p>
            <a:endParaRPr lang="en-US" dirty="0"/>
          </a:p>
          <a:p>
            <a:r>
              <a:rPr lang="en-US" dirty="0"/>
              <a:t>Most comprehensive civil rights law for disabled people</a:t>
            </a:r>
          </a:p>
          <a:p>
            <a:r>
              <a:rPr lang="en-US" dirty="0"/>
              <a:t>Extends policy to all activities of federal, state, and local government</a:t>
            </a:r>
          </a:p>
          <a:p>
            <a:r>
              <a:rPr lang="en-US" dirty="0">
                <a:solidFill>
                  <a:schemeClr val="tx2"/>
                </a:solidFill>
              </a:rPr>
              <a:t>ADA Definition of Disabled for Reasonable Accommodation:</a:t>
            </a:r>
          </a:p>
          <a:p>
            <a:pPr lvl="2">
              <a:buFont typeface="Courier New" panose="02070309020205020404" pitchFamily="49" charset="0"/>
              <a:buChar char="o"/>
            </a:pPr>
            <a:r>
              <a:rPr lang="en-US" dirty="0"/>
              <a:t>Physical, mental or emotional impairment that limits one or more major life activities; </a:t>
            </a:r>
          </a:p>
          <a:p>
            <a:pPr lvl="2">
              <a:buFont typeface="Courier New" panose="02070309020205020404" pitchFamily="49" charset="0"/>
              <a:buChar char="o"/>
            </a:pPr>
            <a:r>
              <a:rPr lang="en-US" dirty="0"/>
              <a:t>Record of such impairment,  or</a:t>
            </a:r>
          </a:p>
          <a:p>
            <a:pPr lvl="2">
              <a:buFont typeface="Courier New" panose="02070309020205020404" pitchFamily="49" charset="0"/>
              <a:buChar char="o"/>
            </a:pPr>
            <a:r>
              <a:rPr lang="en-US" dirty="0"/>
              <a:t>Regarded as having such impairment</a:t>
            </a:r>
          </a:p>
          <a:p>
            <a:pPr marL="0" indent="0">
              <a:buNone/>
            </a:pPr>
            <a:endParaRPr lang="en-US" dirty="0"/>
          </a:p>
        </p:txBody>
      </p:sp>
      <p:sp>
        <p:nvSpPr>
          <p:cNvPr id="11" name="Date Placeholder 10"/>
          <p:cNvSpPr>
            <a:spLocks noGrp="1"/>
          </p:cNvSpPr>
          <p:nvPr>
            <p:ph type="dt" sz="half" idx="10"/>
          </p:nvPr>
        </p:nvSpPr>
        <p:spPr/>
        <p:txBody>
          <a:bodyPr/>
          <a:lstStyle/>
          <a:p>
            <a:fld id="{0C11FE54-A1D2-4580-A590-E2971F48BAD7}"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Overview of Disability Laws:</a:t>
            </a:r>
            <a:r>
              <a:rPr lang="en-US" sz="3600" dirty="0"/>
              <a:t> </a:t>
            </a:r>
            <a:r>
              <a:rPr lang="en-US" sz="3200" dirty="0">
                <a:solidFill>
                  <a:schemeClr val="tx1"/>
                </a:solidFill>
              </a:rPr>
              <a:t>Americans with Disabilities Act (ADA)</a:t>
            </a:r>
          </a:p>
        </p:txBody>
      </p:sp>
      <p:sp>
        <p:nvSpPr>
          <p:cNvPr id="3" name="Content Placeholder 2"/>
          <p:cNvSpPr>
            <a:spLocks noGrp="1"/>
          </p:cNvSpPr>
          <p:nvPr>
            <p:ph idx="1"/>
          </p:nvPr>
        </p:nvSpPr>
        <p:spPr/>
        <p:txBody>
          <a:bodyPr>
            <a:normAutofit/>
          </a:bodyPr>
          <a:lstStyle/>
          <a:p>
            <a:pPr>
              <a:buNone/>
            </a:pPr>
            <a:endParaRPr lang="en-US" dirty="0">
              <a:solidFill>
                <a:schemeClr val="tx2"/>
              </a:solidFill>
            </a:endParaRPr>
          </a:p>
          <a:p>
            <a:pPr>
              <a:buNone/>
            </a:pPr>
            <a:r>
              <a:rPr lang="en-US" dirty="0">
                <a:solidFill>
                  <a:schemeClr val="tx2"/>
                </a:solidFill>
              </a:rPr>
              <a:t>Limitation Must Relate to Disability (Nexus)</a:t>
            </a:r>
          </a:p>
          <a:p>
            <a:pPr lvl="1">
              <a:buFont typeface="Courier New" panose="02070309020205020404" pitchFamily="49" charset="0"/>
              <a:buChar char="o"/>
            </a:pPr>
            <a:r>
              <a:rPr lang="en-US" dirty="0"/>
              <a:t>Person must prove:</a:t>
            </a:r>
          </a:p>
          <a:p>
            <a:pPr lvl="2">
              <a:buFont typeface="Wingdings" panose="05000000000000000000" pitchFamily="2" charset="2"/>
              <a:buChar char="§"/>
            </a:pPr>
            <a:r>
              <a:rPr lang="en-US" dirty="0"/>
              <a:t>they have limited access to the program due to disability and </a:t>
            </a:r>
          </a:p>
          <a:p>
            <a:pPr lvl="2">
              <a:buFont typeface="Wingdings" panose="05000000000000000000" pitchFamily="2" charset="2"/>
              <a:buChar char="§"/>
            </a:pPr>
            <a:r>
              <a:rPr lang="en-US" dirty="0"/>
              <a:t>the requested accommodation will remove that limitation</a:t>
            </a:r>
          </a:p>
          <a:p>
            <a:pPr lvl="2"/>
            <a:endParaRPr lang="en-US" dirty="0"/>
          </a:p>
        </p:txBody>
      </p:sp>
      <p:sp>
        <p:nvSpPr>
          <p:cNvPr id="11" name="Date Placeholder 10"/>
          <p:cNvSpPr>
            <a:spLocks noGrp="1"/>
          </p:cNvSpPr>
          <p:nvPr>
            <p:ph type="dt" sz="half" idx="10"/>
          </p:nvPr>
        </p:nvSpPr>
        <p:spPr/>
        <p:txBody>
          <a:bodyPr/>
          <a:lstStyle/>
          <a:p>
            <a:fld id="{5DAB13C4-4196-40A7-8E11-433192614816}"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Overview of Disability Laws:</a:t>
            </a:r>
            <a:r>
              <a:rPr lang="en-US" sz="4800" dirty="0"/>
              <a:t> </a:t>
            </a:r>
            <a:r>
              <a:rPr lang="en-US" sz="3200" dirty="0">
                <a:solidFill>
                  <a:schemeClr val="tx1"/>
                </a:solidFill>
              </a:rPr>
              <a:t>Americans with Disabilities Act (ADA)</a:t>
            </a:r>
            <a:endParaRPr lang="en-US" dirty="0">
              <a:solidFill>
                <a:schemeClr val="tx1"/>
              </a:solidFill>
            </a:endParaRPr>
          </a:p>
        </p:txBody>
      </p:sp>
      <p:sp>
        <p:nvSpPr>
          <p:cNvPr id="3" name="Content Placeholder 2"/>
          <p:cNvSpPr>
            <a:spLocks noGrp="1"/>
          </p:cNvSpPr>
          <p:nvPr>
            <p:ph idx="1"/>
          </p:nvPr>
        </p:nvSpPr>
        <p:spPr/>
        <p:txBody>
          <a:bodyPr/>
          <a:lstStyle/>
          <a:p>
            <a:pPr>
              <a:buNone/>
            </a:pPr>
            <a:endParaRPr lang="en-US" dirty="0">
              <a:solidFill>
                <a:schemeClr val="tx2"/>
              </a:solidFill>
            </a:endParaRPr>
          </a:p>
          <a:p>
            <a:pPr>
              <a:buNone/>
            </a:pPr>
            <a:r>
              <a:rPr lang="en-US" dirty="0">
                <a:solidFill>
                  <a:schemeClr val="tx2"/>
                </a:solidFill>
              </a:rPr>
              <a:t>Reasonability Test</a:t>
            </a:r>
          </a:p>
          <a:p>
            <a:pPr lvl="1"/>
            <a:r>
              <a:rPr lang="en-US" dirty="0"/>
              <a:t>Accommodations are not reasonable if they impose undue administrative and financial burdens on PHA</a:t>
            </a:r>
          </a:p>
          <a:p>
            <a:pPr lvl="2"/>
            <a:r>
              <a:rPr lang="en-US" dirty="0"/>
              <a:t>If PHA determines a RA request is an undue burden, PHA must take any other action that isn’t a burden.</a:t>
            </a:r>
          </a:p>
          <a:p>
            <a:pPr lvl="2"/>
            <a:r>
              <a:rPr lang="en-US" dirty="0"/>
              <a:t>PHA should have an interactive discussion with the tenant to determine if there are alternative accommodations that will meet the need.</a:t>
            </a:r>
          </a:p>
        </p:txBody>
      </p:sp>
      <p:sp>
        <p:nvSpPr>
          <p:cNvPr id="11" name="Date Placeholder 10"/>
          <p:cNvSpPr>
            <a:spLocks noGrp="1"/>
          </p:cNvSpPr>
          <p:nvPr>
            <p:ph type="dt" sz="half" idx="10"/>
          </p:nvPr>
        </p:nvSpPr>
        <p:spPr/>
        <p:txBody>
          <a:bodyPr/>
          <a:lstStyle/>
          <a:p>
            <a:fld id="{1DB8E93E-00E6-4C4D-A017-4435AA044C3F}"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25336"/>
            <a:ext cx="6377940" cy="1293028"/>
          </a:xfrm>
        </p:spPr>
        <p:txBody>
          <a:bodyPr>
            <a:normAutofit fontScale="90000"/>
          </a:bodyPr>
          <a:lstStyle/>
          <a:p>
            <a:pPr algn="ctr"/>
            <a:r>
              <a:rPr lang="en-US" dirty="0">
                <a:solidFill>
                  <a:schemeClr val="tx1"/>
                </a:solidFill>
              </a:rPr>
              <a:t>Overview of Disability Laws:</a:t>
            </a:r>
            <a:r>
              <a:rPr lang="en-US" sz="4800" dirty="0"/>
              <a:t> </a:t>
            </a:r>
            <a:r>
              <a:rPr lang="en-US" sz="3200" dirty="0">
                <a:solidFill>
                  <a:schemeClr val="tx1"/>
                </a:solidFill>
              </a:rPr>
              <a:t>Americans with Disabilities Act (ADA)</a:t>
            </a:r>
          </a:p>
        </p:txBody>
      </p:sp>
      <p:sp>
        <p:nvSpPr>
          <p:cNvPr id="3" name="Content Placeholder 2"/>
          <p:cNvSpPr>
            <a:spLocks noGrp="1"/>
          </p:cNvSpPr>
          <p:nvPr>
            <p:ph idx="1"/>
          </p:nvPr>
        </p:nvSpPr>
        <p:spPr/>
        <p:txBody>
          <a:bodyPr>
            <a:normAutofit lnSpcReduction="10000"/>
          </a:bodyPr>
          <a:lstStyle/>
          <a:p>
            <a:pPr>
              <a:buNone/>
            </a:pPr>
            <a:r>
              <a:rPr lang="en-US" dirty="0">
                <a:solidFill>
                  <a:schemeClr val="tx2"/>
                </a:solidFill>
              </a:rPr>
              <a:t>What the PHA </a:t>
            </a:r>
            <a:r>
              <a:rPr lang="en-US" i="1" dirty="0">
                <a:solidFill>
                  <a:schemeClr val="tx2"/>
                </a:solidFill>
              </a:rPr>
              <a:t>Cannot</a:t>
            </a:r>
            <a:r>
              <a:rPr lang="en-US" dirty="0">
                <a:solidFill>
                  <a:schemeClr val="tx2"/>
                </a:solidFill>
              </a:rPr>
              <a:t> Ask</a:t>
            </a:r>
          </a:p>
          <a:p>
            <a:pPr lvl="1"/>
            <a:r>
              <a:rPr lang="en-US" dirty="0"/>
              <a:t>If person has disability</a:t>
            </a:r>
          </a:p>
          <a:p>
            <a:pPr lvl="2">
              <a:buFont typeface="Courier New" panose="02070309020205020404" pitchFamily="49" charset="0"/>
              <a:buChar char="o"/>
            </a:pPr>
            <a:r>
              <a:rPr lang="en-US" dirty="0"/>
              <a:t>Unless necessary to determine qualification for program or type of development</a:t>
            </a:r>
          </a:p>
          <a:p>
            <a:pPr lvl="1"/>
            <a:r>
              <a:rPr lang="en-US" dirty="0"/>
              <a:t>Nature or extent of disability</a:t>
            </a:r>
          </a:p>
          <a:p>
            <a:pPr lvl="1"/>
            <a:r>
              <a:rPr lang="en-US" dirty="0"/>
              <a:t>Any question requiring waiving or disclosing medical condition or history</a:t>
            </a:r>
          </a:p>
          <a:p>
            <a:pPr lvl="1"/>
            <a:r>
              <a:rPr lang="en-US" dirty="0"/>
              <a:t>Whether any family member has disability</a:t>
            </a:r>
          </a:p>
          <a:p>
            <a:r>
              <a:rPr lang="en-US" dirty="0"/>
              <a:t>Person always has the right not to say anything about disability</a:t>
            </a:r>
          </a:p>
          <a:p>
            <a:r>
              <a:rPr lang="en-US" dirty="0"/>
              <a:t>PHA can’t require that tenant be able to live independently</a:t>
            </a:r>
          </a:p>
          <a:p>
            <a:pPr lvl="1">
              <a:buFont typeface="Courier New" panose="02070309020205020404" pitchFamily="49" charset="0"/>
              <a:buChar char="o"/>
            </a:pPr>
            <a:r>
              <a:rPr lang="en-US" dirty="0"/>
              <a:t>Can only require that family abide by terms of lease</a:t>
            </a:r>
          </a:p>
        </p:txBody>
      </p:sp>
      <p:sp>
        <p:nvSpPr>
          <p:cNvPr id="11" name="Date Placeholder 10"/>
          <p:cNvSpPr>
            <a:spLocks noGrp="1"/>
          </p:cNvSpPr>
          <p:nvPr>
            <p:ph type="dt" sz="half" idx="10"/>
          </p:nvPr>
        </p:nvSpPr>
        <p:spPr/>
        <p:txBody>
          <a:bodyPr/>
          <a:lstStyle/>
          <a:p>
            <a:fld id="{927ACCCF-2653-46F3-8F62-E3F712255B17}"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B4AA-AFB0-4FD0-8F02-4998FC7493E5}"/>
              </a:ext>
            </a:extLst>
          </p:cNvPr>
          <p:cNvSpPr>
            <a:spLocks noGrp="1"/>
          </p:cNvSpPr>
          <p:nvPr>
            <p:ph type="title"/>
          </p:nvPr>
        </p:nvSpPr>
        <p:spPr/>
        <p:txBody>
          <a:bodyPr>
            <a:normAutofit/>
          </a:bodyPr>
          <a:lstStyle/>
          <a:p>
            <a:r>
              <a:rPr lang="en-US" dirty="0">
                <a:solidFill>
                  <a:schemeClr val="tx1"/>
                </a:solidFill>
              </a:rPr>
              <a:t>Overview of Disability Laws: </a:t>
            </a:r>
            <a:r>
              <a:rPr lang="en-US" sz="2900" dirty="0">
                <a:solidFill>
                  <a:schemeClr val="tx1"/>
                </a:solidFill>
              </a:rPr>
              <a:t>Fair housing act</a:t>
            </a:r>
            <a:endParaRPr lang="en-US" sz="2900" dirty="0"/>
          </a:p>
        </p:txBody>
      </p:sp>
      <p:sp>
        <p:nvSpPr>
          <p:cNvPr id="3" name="Content Placeholder 2">
            <a:extLst>
              <a:ext uri="{FF2B5EF4-FFF2-40B4-BE49-F238E27FC236}">
                <a16:creationId xmlns:a16="http://schemas.microsoft.com/office/drawing/2014/main" id="{BF5A60D9-4256-4AB9-8A4A-13805B816474}"/>
              </a:ext>
            </a:extLst>
          </p:cNvPr>
          <p:cNvSpPr>
            <a:spLocks noGrp="1"/>
          </p:cNvSpPr>
          <p:nvPr>
            <p:ph idx="1"/>
          </p:nvPr>
        </p:nvSpPr>
        <p:spPr/>
        <p:txBody>
          <a:bodyPr>
            <a:normAutofit fontScale="92500" lnSpcReduction="10000"/>
          </a:bodyPr>
          <a:lstStyle/>
          <a:p>
            <a:r>
              <a:rPr lang="en-US" dirty="0"/>
              <a:t>The Fair Housing Act prohibits discrimination in the sale, rental, and financing of dwellings and in other housing-related activities based on disability, among other protected classes.</a:t>
            </a:r>
          </a:p>
          <a:p>
            <a:r>
              <a:rPr lang="en-US" dirty="0"/>
              <a:t>In addition to protecting disability, prohibits discrimination in housing for the below protected classes:</a:t>
            </a:r>
          </a:p>
          <a:p>
            <a:pPr lvl="1">
              <a:buFont typeface="Courier New" panose="02070309020205020404" pitchFamily="49" charset="0"/>
              <a:buChar char="o"/>
            </a:pPr>
            <a:r>
              <a:rPr lang="en-US" dirty="0"/>
              <a:t>Race</a:t>
            </a:r>
          </a:p>
          <a:p>
            <a:pPr lvl="1">
              <a:buFont typeface="Courier New" panose="02070309020205020404" pitchFamily="49" charset="0"/>
              <a:buChar char="o"/>
            </a:pPr>
            <a:r>
              <a:rPr lang="en-US" dirty="0"/>
              <a:t>Color</a:t>
            </a:r>
          </a:p>
          <a:p>
            <a:pPr lvl="1">
              <a:buFont typeface="Courier New" panose="02070309020205020404" pitchFamily="49" charset="0"/>
              <a:buChar char="o"/>
            </a:pPr>
            <a:r>
              <a:rPr lang="en-US" dirty="0"/>
              <a:t>National Origin</a:t>
            </a:r>
          </a:p>
          <a:p>
            <a:pPr lvl="1">
              <a:buFont typeface="Courier New" panose="02070309020205020404" pitchFamily="49" charset="0"/>
              <a:buChar char="o"/>
            </a:pPr>
            <a:r>
              <a:rPr lang="en-US" dirty="0"/>
              <a:t>Religion</a:t>
            </a:r>
          </a:p>
          <a:p>
            <a:pPr lvl="1">
              <a:buFont typeface="Courier New" panose="02070309020205020404" pitchFamily="49" charset="0"/>
              <a:buChar char="o"/>
            </a:pPr>
            <a:r>
              <a:rPr lang="en-US" dirty="0"/>
              <a:t>Sex</a:t>
            </a:r>
          </a:p>
          <a:p>
            <a:pPr lvl="1">
              <a:buFont typeface="Courier New" panose="02070309020205020404" pitchFamily="49" charset="0"/>
              <a:buChar char="o"/>
            </a:pPr>
            <a:r>
              <a:rPr lang="en-US" dirty="0"/>
              <a:t>Familial Status</a:t>
            </a:r>
          </a:p>
          <a:p>
            <a:pPr lvl="1">
              <a:buFont typeface="Courier New" panose="02070309020205020404" pitchFamily="49" charset="0"/>
              <a:buChar char="o"/>
            </a:pPr>
            <a:r>
              <a:rPr lang="en-US" dirty="0"/>
              <a:t>Disability</a:t>
            </a:r>
          </a:p>
        </p:txBody>
      </p:sp>
      <p:sp>
        <p:nvSpPr>
          <p:cNvPr id="4" name="Date Placeholder 3">
            <a:extLst>
              <a:ext uri="{FF2B5EF4-FFF2-40B4-BE49-F238E27FC236}">
                <a16:creationId xmlns:a16="http://schemas.microsoft.com/office/drawing/2014/main" id="{F059DFC9-962D-443E-935C-E4D1AF9C5C99}"/>
              </a:ext>
            </a:extLst>
          </p:cNvPr>
          <p:cNvSpPr>
            <a:spLocks noGrp="1"/>
          </p:cNvSpPr>
          <p:nvPr>
            <p:ph type="dt" sz="half" idx="10"/>
          </p:nvPr>
        </p:nvSpPr>
        <p:spPr/>
        <p:txBody>
          <a:bodyPr/>
          <a:lstStyle/>
          <a:p>
            <a:fld id="{FF821684-64E2-4CC8-B9B6-612A6607E168}" type="datetime1">
              <a:rPr lang="en-US" smtClean="0"/>
              <a:pPr/>
              <a:t>9/16/2021</a:t>
            </a:fld>
            <a:endParaRPr lang="en-US"/>
          </a:p>
        </p:txBody>
      </p:sp>
      <p:sp>
        <p:nvSpPr>
          <p:cNvPr id="5" name="Slide Number Placeholder 4">
            <a:extLst>
              <a:ext uri="{FF2B5EF4-FFF2-40B4-BE49-F238E27FC236}">
                <a16:creationId xmlns:a16="http://schemas.microsoft.com/office/drawing/2014/main" id="{6239B731-D80F-4124-8F77-2ABAB4FD0568}"/>
              </a:ext>
            </a:extLst>
          </p:cNvPr>
          <p:cNvSpPr>
            <a:spLocks noGrp="1"/>
          </p:cNvSpPr>
          <p:nvPr>
            <p:ph type="sldNum" sz="quarter" idx="12"/>
          </p:nvPr>
        </p:nvSpPr>
        <p:spPr/>
        <p:txBody>
          <a:bodyPr/>
          <a:lstStyle/>
          <a:p>
            <a:fld id="{EE759E36-9BEE-43BB-9E79-B712F2F69B32}" type="slidenum">
              <a:rPr lang="en-US" smtClean="0"/>
              <a:pPr/>
              <a:t>64</a:t>
            </a:fld>
            <a:endParaRPr lang="en-US"/>
          </a:p>
        </p:txBody>
      </p:sp>
    </p:spTree>
    <p:extLst>
      <p:ext uri="{BB962C8B-B14F-4D97-AF65-F5344CB8AC3E}">
        <p14:creationId xmlns:p14="http://schemas.microsoft.com/office/powerpoint/2010/main" val="2905329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55EB-C75D-4677-9B19-5CCA585064C3}"/>
              </a:ext>
            </a:extLst>
          </p:cNvPr>
          <p:cNvSpPr>
            <a:spLocks noGrp="1"/>
          </p:cNvSpPr>
          <p:nvPr>
            <p:ph type="title"/>
          </p:nvPr>
        </p:nvSpPr>
        <p:spPr/>
        <p:txBody>
          <a:bodyPr/>
          <a:lstStyle/>
          <a:p>
            <a:r>
              <a:rPr lang="en-US" dirty="0">
                <a:solidFill>
                  <a:schemeClr val="tx1"/>
                </a:solidFill>
              </a:rPr>
              <a:t>Overview of Disability Laws: </a:t>
            </a:r>
            <a:r>
              <a:rPr lang="en-US" sz="2900" dirty="0">
                <a:solidFill>
                  <a:schemeClr val="tx1"/>
                </a:solidFill>
              </a:rPr>
              <a:t>Fair housing act</a:t>
            </a:r>
            <a:endParaRPr lang="en-US" dirty="0"/>
          </a:p>
        </p:txBody>
      </p:sp>
      <p:sp>
        <p:nvSpPr>
          <p:cNvPr id="3" name="Content Placeholder 2">
            <a:extLst>
              <a:ext uri="{FF2B5EF4-FFF2-40B4-BE49-F238E27FC236}">
                <a16:creationId xmlns:a16="http://schemas.microsoft.com/office/drawing/2014/main" id="{204B9FF5-BEC9-40E8-A3B6-8F270F487D45}"/>
              </a:ext>
            </a:extLst>
          </p:cNvPr>
          <p:cNvSpPr>
            <a:spLocks noGrp="1"/>
          </p:cNvSpPr>
          <p:nvPr>
            <p:ph idx="1"/>
          </p:nvPr>
        </p:nvSpPr>
        <p:spPr>
          <a:xfrm>
            <a:off x="589444" y="1981200"/>
            <a:ext cx="7955280" cy="4282439"/>
          </a:xfrm>
        </p:spPr>
        <p:txBody>
          <a:bodyPr>
            <a:noAutofit/>
          </a:bodyPr>
          <a:lstStyle/>
          <a:p>
            <a:pPr marL="228600" algn="l"/>
            <a:r>
              <a:rPr lang="en-US" sz="1000" b="0" i="0" dirty="0">
                <a:solidFill>
                  <a:srgbClr val="000000"/>
                </a:solidFill>
                <a:effectLst/>
              </a:rPr>
              <a:t>It is illegal discrimination to take any of the following actions because of race, color, religion, sex, disability, familial status, or national origin:</a:t>
            </a:r>
          </a:p>
          <a:p>
            <a:pPr lvl="1">
              <a:buFont typeface="Courier New" panose="02070309020205020404" pitchFamily="49" charset="0"/>
              <a:buChar char="o"/>
            </a:pPr>
            <a:r>
              <a:rPr lang="en-US" sz="1000" b="0" i="0" dirty="0">
                <a:solidFill>
                  <a:srgbClr val="000000"/>
                </a:solidFill>
                <a:effectLst/>
              </a:rPr>
              <a:t>Refuse to rent or sell housing</a:t>
            </a:r>
          </a:p>
          <a:p>
            <a:pPr lvl="1">
              <a:buFont typeface="Courier New" panose="02070309020205020404" pitchFamily="49" charset="0"/>
              <a:buChar char="o"/>
            </a:pPr>
            <a:r>
              <a:rPr lang="en-US" sz="1000" b="0" i="0" dirty="0">
                <a:solidFill>
                  <a:srgbClr val="000000"/>
                </a:solidFill>
                <a:effectLst/>
              </a:rPr>
              <a:t>Refuse to negotiate for housing</a:t>
            </a:r>
          </a:p>
          <a:p>
            <a:pPr lvl="1">
              <a:buFont typeface="Courier New" panose="02070309020205020404" pitchFamily="49" charset="0"/>
              <a:buChar char="o"/>
            </a:pPr>
            <a:r>
              <a:rPr lang="en-US" sz="1000" b="0" i="0" dirty="0">
                <a:solidFill>
                  <a:srgbClr val="000000"/>
                </a:solidFill>
                <a:effectLst/>
              </a:rPr>
              <a:t>Otherwise make housing unavailable</a:t>
            </a:r>
          </a:p>
          <a:p>
            <a:pPr lvl="1">
              <a:buFont typeface="Courier New" panose="02070309020205020404" pitchFamily="49" charset="0"/>
              <a:buChar char="o"/>
            </a:pPr>
            <a:r>
              <a:rPr lang="en-US" sz="1000" b="0" i="0" dirty="0">
                <a:solidFill>
                  <a:srgbClr val="000000"/>
                </a:solidFill>
                <a:effectLst/>
              </a:rPr>
              <a:t>Set different terms, conditions or privileges for sale or rental of a dwelling</a:t>
            </a:r>
          </a:p>
          <a:p>
            <a:pPr lvl="1">
              <a:buFont typeface="Courier New" panose="02070309020205020404" pitchFamily="49" charset="0"/>
              <a:buChar char="o"/>
            </a:pPr>
            <a:r>
              <a:rPr lang="en-US" sz="1000" b="0" i="0" dirty="0">
                <a:solidFill>
                  <a:srgbClr val="000000"/>
                </a:solidFill>
                <a:effectLst/>
              </a:rPr>
              <a:t>Provide a person different housing services or facilities</a:t>
            </a:r>
          </a:p>
          <a:p>
            <a:pPr lvl="1">
              <a:buFont typeface="Courier New" panose="02070309020205020404" pitchFamily="49" charset="0"/>
              <a:buChar char="o"/>
            </a:pPr>
            <a:r>
              <a:rPr lang="en-US" sz="1000" b="0" i="0" dirty="0">
                <a:solidFill>
                  <a:srgbClr val="000000"/>
                </a:solidFill>
                <a:effectLst/>
              </a:rPr>
              <a:t>Falsely deny that housing is available for inspection, sale or rental</a:t>
            </a:r>
          </a:p>
          <a:p>
            <a:pPr lvl="1">
              <a:buFont typeface="Courier New" panose="02070309020205020404" pitchFamily="49" charset="0"/>
              <a:buChar char="o"/>
            </a:pPr>
            <a:r>
              <a:rPr lang="en-US" sz="1000" b="0" i="0" dirty="0">
                <a:solidFill>
                  <a:srgbClr val="000000"/>
                </a:solidFill>
                <a:effectLst/>
              </a:rPr>
              <a:t>Make, print or publish any notice, statement or advertisement with respect to the sale or rental of a dwelling that indicates any preference, limitation or discrimination</a:t>
            </a:r>
          </a:p>
          <a:p>
            <a:pPr lvl="1">
              <a:buFont typeface="Courier New" panose="02070309020205020404" pitchFamily="49" charset="0"/>
              <a:buChar char="o"/>
            </a:pPr>
            <a:r>
              <a:rPr lang="en-US" sz="1000" b="0" i="0" dirty="0">
                <a:solidFill>
                  <a:srgbClr val="000000"/>
                </a:solidFill>
                <a:effectLst/>
              </a:rPr>
              <a:t>Impose different sales prices or rental charges for the sale or rental of a dwelling</a:t>
            </a:r>
          </a:p>
          <a:p>
            <a:pPr lvl="1">
              <a:buFont typeface="Courier New" panose="02070309020205020404" pitchFamily="49" charset="0"/>
              <a:buChar char="o"/>
            </a:pPr>
            <a:r>
              <a:rPr lang="en-US" sz="1000" b="0" i="0" dirty="0">
                <a:solidFill>
                  <a:srgbClr val="000000"/>
                </a:solidFill>
                <a:effectLst/>
              </a:rPr>
              <a:t>Use different qualification criteria or applications, or sale or rental standards or procedures, such as income standards, application requirements, application fees, credit analyses, sale or rental approval procedures or other requirements</a:t>
            </a:r>
          </a:p>
          <a:p>
            <a:pPr lvl="1">
              <a:buFont typeface="Courier New" panose="02070309020205020404" pitchFamily="49" charset="0"/>
              <a:buChar char="o"/>
            </a:pPr>
            <a:r>
              <a:rPr lang="en-US" sz="1000" b="0" i="0" dirty="0">
                <a:solidFill>
                  <a:srgbClr val="000000"/>
                </a:solidFill>
                <a:effectLst/>
              </a:rPr>
              <a:t>Evict a tenant or a tenant’s guest</a:t>
            </a:r>
          </a:p>
          <a:p>
            <a:pPr lvl="1">
              <a:buFont typeface="Courier New" panose="02070309020205020404" pitchFamily="49" charset="0"/>
              <a:buChar char="o"/>
            </a:pPr>
            <a:r>
              <a:rPr lang="en-US" sz="1000" b="0" i="0" dirty="0">
                <a:solidFill>
                  <a:srgbClr val="000000"/>
                </a:solidFill>
                <a:effectLst/>
              </a:rPr>
              <a:t>Harass a person (includes sexual harassment)</a:t>
            </a:r>
          </a:p>
          <a:p>
            <a:pPr lvl="1">
              <a:buFont typeface="Courier New" panose="02070309020205020404" pitchFamily="49" charset="0"/>
              <a:buChar char="o"/>
            </a:pPr>
            <a:r>
              <a:rPr lang="en-US" sz="1000" b="0" i="0" dirty="0">
                <a:solidFill>
                  <a:srgbClr val="000000"/>
                </a:solidFill>
                <a:effectLst/>
              </a:rPr>
              <a:t>Fail or delay performance of maintenance or repairs</a:t>
            </a:r>
          </a:p>
          <a:p>
            <a:pPr lvl="1">
              <a:buFont typeface="Courier New" panose="02070309020205020404" pitchFamily="49" charset="0"/>
              <a:buChar char="o"/>
            </a:pPr>
            <a:r>
              <a:rPr lang="en-US" sz="1000" b="0" i="0" dirty="0">
                <a:solidFill>
                  <a:srgbClr val="000000"/>
                </a:solidFill>
                <a:effectLst/>
              </a:rPr>
              <a:t>Limit privileges, services or facilities of a dwelling</a:t>
            </a:r>
          </a:p>
          <a:p>
            <a:pPr lvl="1">
              <a:buFont typeface="Courier New" panose="02070309020205020404" pitchFamily="49" charset="0"/>
              <a:buChar char="o"/>
            </a:pPr>
            <a:r>
              <a:rPr lang="en-US" sz="1000" b="0" i="0" dirty="0">
                <a:solidFill>
                  <a:srgbClr val="000000"/>
                </a:solidFill>
                <a:effectLst/>
              </a:rPr>
              <a:t>Discourage the purchase or rental of a dwelling</a:t>
            </a:r>
          </a:p>
          <a:p>
            <a:pPr lvl="1">
              <a:buFont typeface="Courier New" panose="02070309020205020404" pitchFamily="49" charset="0"/>
              <a:buChar char="o"/>
            </a:pPr>
            <a:r>
              <a:rPr lang="en-US" sz="1000" b="0" i="0" dirty="0">
                <a:solidFill>
                  <a:srgbClr val="000000"/>
                </a:solidFill>
                <a:effectLst/>
              </a:rPr>
              <a:t>Assign a person to a particular building or neighborhood or section of a building or neighborhood</a:t>
            </a:r>
          </a:p>
          <a:p>
            <a:pPr lvl="1">
              <a:buFont typeface="Courier New" panose="02070309020205020404" pitchFamily="49" charset="0"/>
              <a:buChar char="o"/>
            </a:pPr>
            <a:r>
              <a:rPr lang="en-US" sz="1000" b="0" i="0" dirty="0">
                <a:solidFill>
                  <a:srgbClr val="000000"/>
                </a:solidFill>
                <a:effectLst/>
              </a:rPr>
              <a:t>For profit, persuade, or try to persuade, homeowners to sell their homes by suggesting that people of a particular protected characteristic are about to move into the neighborhood (blockbusting)</a:t>
            </a:r>
          </a:p>
          <a:p>
            <a:pPr lvl="1">
              <a:buFont typeface="Courier New" panose="02070309020205020404" pitchFamily="49" charset="0"/>
              <a:buChar char="o"/>
            </a:pPr>
            <a:r>
              <a:rPr lang="en-US" sz="1000" b="0" i="0" dirty="0">
                <a:solidFill>
                  <a:srgbClr val="000000"/>
                </a:solidFill>
                <a:effectLst/>
              </a:rPr>
              <a:t>Refuse to provide or discriminate in the terms or conditions of homeowners insurance because of the race, color, religion, sex, disability, familial status, or national origin of the owner and/or occupants of a dwelling</a:t>
            </a:r>
          </a:p>
          <a:p>
            <a:pPr lvl="1">
              <a:buFont typeface="Courier New" panose="02070309020205020404" pitchFamily="49" charset="0"/>
              <a:buChar char="o"/>
            </a:pPr>
            <a:r>
              <a:rPr lang="en-US" sz="1000" b="0" i="0" dirty="0">
                <a:solidFill>
                  <a:srgbClr val="000000"/>
                </a:solidFill>
                <a:effectLst/>
              </a:rPr>
              <a:t>Deny access to or membership in any multiple listing service or real estate brokers’ organization</a:t>
            </a:r>
          </a:p>
          <a:p>
            <a:endParaRPr lang="en-US" sz="1000" dirty="0"/>
          </a:p>
        </p:txBody>
      </p:sp>
      <p:sp>
        <p:nvSpPr>
          <p:cNvPr id="4" name="Date Placeholder 3">
            <a:extLst>
              <a:ext uri="{FF2B5EF4-FFF2-40B4-BE49-F238E27FC236}">
                <a16:creationId xmlns:a16="http://schemas.microsoft.com/office/drawing/2014/main" id="{3104CBE5-8980-4EAB-A4CA-D95D5591C91A}"/>
              </a:ext>
            </a:extLst>
          </p:cNvPr>
          <p:cNvSpPr>
            <a:spLocks noGrp="1"/>
          </p:cNvSpPr>
          <p:nvPr>
            <p:ph type="dt" sz="half" idx="10"/>
          </p:nvPr>
        </p:nvSpPr>
        <p:spPr/>
        <p:txBody>
          <a:bodyPr/>
          <a:lstStyle/>
          <a:p>
            <a:fld id="{FF821684-64E2-4CC8-B9B6-612A6607E168}" type="datetime1">
              <a:rPr lang="en-US" smtClean="0"/>
              <a:pPr/>
              <a:t>9/16/2021</a:t>
            </a:fld>
            <a:endParaRPr lang="en-US"/>
          </a:p>
        </p:txBody>
      </p:sp>
      <p:sp>
        <p:nvSpPr>
          <p:cNvPr id="5" name="Slide Number Placeholder 4">
            <a:extLst>
              <a:ext uri="{FF2B5EF4-FFF2-40B4-BE49-F238E27FC236}">
                <a16:creationId xmlns:a16="http://schemas.microsoft.com/office/drawing/2014/main" id="{6259A968-34F2-467F-BBF4-CD38E3683BB7}"/>
              </a:ext>
            </a:extLst>
          </p:cNvPr>
          <p:cNvSpPr>
            <a:spLocks noGrp="1"/>
          </p:cNvSpPr>
          <p:nvPr>
            <p:ph type="sldNum" sz="quarter" idx="12"/>
          </p:nvPr>
        </p:nvSpPr>
        <p:spPr/>
        <p:txBody>
          <a:bodyPr/>
          <a:lstStyle/>
          <a:p>
            <a:fld id="{EE759E36-9BEE-43BB-9E79-B712F2F69B32}" type="slidenum">
              <a:rPr lang="en-US" smtClean="0"/>
              <a:pPr/>
              <a:t>65</a:t>
            </a:fld>
            <a:endParaRPr lang="en-US"/>
          </a:p>
        </p:txBody>
      </p:sp>
    </p:spTree>
    <p:extLst>
      <p:ext uri="{BB962C8B-B14F-4D97-AF65-F5344CB8AC3E}">
        <p14:creationId xmlns:p14="http://schemas.microsoft.com/office/powerpoint/2010/main" val="3734693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46126"/>
            <a:ext cx="7239000" cy="1293028"/>
          </a:xfrm>
        </p:spPr>
        <p:txBody>
          <a:bodyPr>
            <a:normAutofit fontScale="90000"/>
          </a:bodyPr>
          <a:lstStyle/>
          <a:p>
            <a:pPr algn="ctr"/>
            <a:r>
              <a:rPr lang="en-US" dirty="0">
                <a:solidFill>
                  <a:schemeClr val="tx1"/>
                </a:solidFill>
              </a:rPr>
              <a:t>Overview of Disability Laws:</a:t>
            </a:r>
            <a:r>
              <a:rPr lang="en-US" sz="4800" dirty="0"/>
              <a:t> </a:t>
            </a:r>
            <a:r>
              <a:rPr lang="en-US" sz="3200" dirty="0">
                <a:solidFill>
                  <a:schemeClr val="tx1"/>
                </a:solidFill>
              </a:rPr>
              <a:t>Reasonable Accommodation</a:t>
            </a:r>
          </a:p>
        </p:txBody>
      </p:sp>
      <p:sp>
        <p:nvSpPr>
          <p:cNvPr id="3" name="Content Placeholder 2"/>
          <p:cNvSpPr>
            <a:spLocks noGrp="1"/>
          </p:cNvSpPr>
          <p:nvPr>
            <p:ph idx="1"/>
          </p:nvPr>
        </p:nvSpPr>
        <p:spPr>
          <a:xfrm>
            <a:off x="914400" y="1981200"/>
            <a:ext cx="7772400" cy="4648200"/>
          </a:xfrm>
        </p:spPr>
        <p:txBody>
          <a:bodyPr>
            <a:noAutofit/>
          </a:bodyPr>
          <a:lstStyle/>
          <a:p>
            <a:endParaRPr lang="en-US" sz="2800" dirty="0"/>
          </a:p>
          <a:p>
            <a:r>
              <a:rPr lang="en-US" sz="2800" dirty="0"/>
              <a:t>Notice 2010-26(HA)</a:t>
            </a:r>
          </a:p>
          <a:p>
            <a:pPr lvl="1"/>
            <a:r>
              <a:rPr lang="en-US" sz="2400" dirty="0"/>
              <a:t>Reasonable Accommodations (Section B, Para. 7):</a:t>
            </a:r>
          </a:p>
          <a:p>
            <a:pPr lvl="2"/>
            <a:r>
              <a:rPr lang="en-US" sz="2000" dirty="0"/>
              <a:t>PHAs and other recipients of Federal financial assistance are required to make reasonable adjustments to their rules, policies, practices, and procedures in order to enable an applicant or resident with a disability to have an equal opportunity to use and enjoy the housing unit, the common areas of a dwelling, or participate in or access programs and activities conducted or sponsored by the PHA and/or recipient</a:t>
            </a:r>
          </a:p>
        </p:txBody>
      </p:sp>
      <p:sp>
        <p:nvSpPr>
          <p:cNvPr id="11" name="Date Placeholder 10"/>
          <p:cNvSpPr>
            <a:spLocks noGrp="1"/>
          </p:cNvSpPr>
          <p:nvPr>
            <p:ph type="dt" sz="half" idx="10"/>
          </p:nvPr>
        </p:nvSpPr>
        <p:spPr/>
        <p:txBody>
          <a:bodyPr/>
          <a:lstStyle/>
          <a:p>
            <a:fld id="{7214A946-FF7B-4F98-BA36-C24FBA9F1C98}"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4373"/>
            <a:ext cx="7025640" cy="1293028"/>
          </a:xfrm>
        </p:spPr>
        <p:txBody>
          <a:bodyPr>
            <a:normAutofit fontScale="90000"/>
          </a:bodyPr>
          <a:lstStyle/>
          <a:p>
            <a:pPr algn="ctr"/>
            <a:r>
              <a:rPr lang="en-US" dirty="0">
                <a:solidFill>
                  <a:schemeClr val="tx1"/>
                </a:solidFill>
              </a:rPr>
              <a:t>Overview of Disability Laws:</a:t>
            </a:r>
            <a:r>
              <a:rPr lang="en-US" sz="4800" dirty="0"/>
              <a:t> </a:t>
            </a:r>
            <a:r>
              <a:rPr lang="en-US" sz="3200" dirty="0">
                <a:solidFill>
                  <a:schemeClr val="tx1"/>
                </a:solidFill>
              </a:rPr>
              <a:t>Reasonable Accommodation</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dirty="0">
                <a:solidFill>
                  <a:schemeClr val="tx2"/>
                </a:solidFill>
              </a:rPr>
              <a:t>Accessibility</a:t>
            </a:r>
          </a:p>
          <a:p>
            <a:pPr lvl="1"/>
            <a:r>
              <a:rPr lang="en-US" dirty="0"/>
              <a:t>Notice PIH 2010-26(HA) (Section C)</a:t>
            </a:r>
          </a:p>
          <a:p>
            <a:pPr lvl="2"/>
            <a:r>
              <a:rPr lang="en-US" dirty="0"/>
              <a:t>PH offices and facilities used by office in interaction with public must be made accessible or relocated</a:t>
            </a:r>
          </a:p>
          <a:p>
            <a:pPr lvl="2"/>
            <a:r>
              <a:rPr lang="en-US" dirty="0"/>
              <a:t>Subject only to undue burden test</a:t>
            </a:r>
          </a:p>
          <a:p>
            <a:pPr lvl="2"/>
            <a:r>
              <a:rPr lang="en-US" dirty="0"/>
              <a:t>Accessible units should be distributed throughout jurisdiction</a:t>
            </a:r>
          </a:p>
          <a:p>
            <a:pPr lvl="2"/>
            <a:r>
              <a:rPr lang="en-US" dirty="0"/>
              <a:t>PHAs must send this Notice to contractors</a:t>
            </a:r>
          </a:p>
        </p:txBody>
      </p:sp>
      <p:sp>
        <p:nvSpPr>
          <p:cNvPr id="11" name="Date Placeholder 10"/>
          <p:cNvSpPr>
            <a:spLocks noGrp="1"/>
          </p:cNvSpPr>
          <p:nvPr>
            <p:ph type="dt" sz="half" idx="10"/>
          </p:nvPr>
        </p:nvSpPr>
        <p:spPr/>
        <p:txBody>
          <a:bodyPr/>
          <a:lstStyle/>
          <a:p>
            <a:fld id="{EB48BB22-05E7-44DF-8E7A-E98163714BF0}"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4373"/>
            <a:ext cx="7101840" cy="1293028"/>
          </a:xfrm>
        </p:spPr>
        <p:txBody>
          <a:bodyPr>
            <a:normAutofit fontScale="90000"/>
          </a:bodyPr>
          <a:lstStyle/>
          <a:p>
            <a:pPr algn="ctr"/>
            <a:r>
              <a:rPr lang="en-US" dirty="0">
                <a:solidFill>
                  <a:schemeClr val="tx1"/>
                </a:solidFill>
              </a:rPr>
              <a:t>Overview of Disability Laws:</a:t>
            </a:r>
            <a:br>
              <a:rPr lang="en-US" sz="4800" dirty="0">
                <a:solidFill>
                  <a:schemeClr val="tx1"/>
                </a:solidFill>
              </a:rPr>
            </a:br>
            <a:r>
              <a:rPr lang="en-US" sz="3200" dirty="0">
                <a:solidFill>
                  <a:schemeClr val="tx1"/>
                </a:solidFill>
              </a:rPr>
              <a:t>Reasonable Accommodation</a:t>
            </a:r>
            <a:endParaRPr lang="en-US" dirty="0">
              <a:solidFill>
                <a:schemeClr val="tx1"/>
              </a:solidFill>
            </a:endParaRPr>
          </a:p>
        </p:txBody>
      </p:sp>
      <p:sp>
        <p:nvSpPr>
          <p:cNvPr id="3" name="Content Placeholder 2"/>
          <p:cNvSpPr>
            <a:spLocks noGrp="1"/>
          </p:cNvSpPr>
          <p:nvPr>
            <p:ph idx="1"/>
          </p:nvPr>
        </p:nvSpPr>
        <p:spPr/>
        <p:txBody>
          <a:bodyPr/>
          <a:lstStyle/>
          <a:p>
            <a:r>
              <a:rPr lang="en-US" sz="2800" dirty="0"/>
              <a:t>If a PHA employs more than 50 people, ADA requires PHA to adopt grievance procedures for anyone, including employees, denied reasonable accommodations</a:t>
            </a:r>
          </a:p>
          <a:p>
            <a:pPr lvl="1"/>
            <a:r>
              <a:rPr lang="en-US" sz="2400" dirty="0"/>
              <a:t>Personnel policy</a:t>
            </a:r>
          </a:p>
          <a:p>
            <a:pPr lvl="1"/>
            <a:r>
              <a:rPr lang="en-US" sz="2400" dirty="0"/>
              <a:t>Job restructuring</a:t>
            </a:r>
          </a:p>
          <a:p>
            <a:pPr lvl="1"/>
            <a:r>
              <a:rPr lang="en-US" sz="2400" dirty="0"/>
              <a:t>Revising/simplifying work instructions</a:t>
            </a:r>
          </a:p>
          <a:p>
            <a:pPr lvl="1"/>
            <a:r>
              <a:rPr lang="en-US" sz="2400" dirty="0"/>
              <a:t>Rescheduling work hours</a:t>
            </a:r>
          </a:p>
        </p:txBody>
      </p:sp>
      <p:sp>
        <p:nvSpPr>
          <p:cNvPr id="11" name="Date Placeholder 10"/>
          <p:cNvSpPr>
            <a:spLocks noGrp="1"/>
          </p:cNvSpPr>
          <p:nvPr>
            <p:ph type="dt" sz="half" idx="10"/>
          </p:nvPr>
        </p:nvSpPr>
        <p:spPr/>
        <p:txBody>
          <a:bodyPr/>
          <a:lstStyle/>
          <a:p>
            <a:fld id="{8CE97D61-EAE0-4107-B47F-E263BC6AAA08}"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4373"/>
            <a:ext cx="6568440" cy="1293028"/>
          </a:xfrm>
        </p:spPr>
        <p:txBody>
          <a:bodyPr/>
          <a:lstStyle/>
          <a:p>
            <a:pPr algn="ctr"/>
            <a:r>
              <a:rPr lang="en-US" dirty="0">
                <a:solidFill>
                  <a:schemeClr val="tx1"/>
                </a:solidFill>
              </a:rPr>
              <a:t>Other Possible Lawsuits</a:t>
            </a:r>
          </a:p>
        </p:txBody>
      </p:sp>
      <p:sp>
        <p:nvSpPr>
          <p:cNvPr id="3" name="Content Placeholder 2"/>
          <p:cNvSpPr>
            <a:spLocks noGrp="1"/>
          </p:cNvSpPr>
          <p:nvPr>
            <p:ph idx="1"/>
          </p:nvPr>
        </p:nvSpPr>
        <p:spPr/>
        <p:txBody>
          <a:bodyPr/>
          <a:lstStyle/>
          <a:p>
            <a:r>
              <a:rPr lang="en-US" sz="2800" dirty="0"/>
              <a:t>Most legal challenges are allegations of discrimination based on disability, race, or national origin</a:t>
            </a:r>
          </a:p>
          <a:p>
            <a:pPr lvl="1"/>
            <a:r>
              <a:rPr lang="en-US" sz="2400" dirty="0"/>
              <a:t>Many result from eviction</a:t>
            </a:r>
          </a:p>
          <a:p>
            <a:pPr lvl="1"/>
            <a:r>
              <a:rPr lang="en-US" sz="2400" dirty="0"/>
              <a:t>Waiting list residency preferences</a:t>
            </a:r>
          </a:p>
          <a:p>
            <a:pPr lvl="1"/>
            <a:r>
              <a:rPr lang="en-US" sz="2400" dirty="0"/>
              <a:t>Public housing site selection</a:t>
            </a:r>
          </a:p>
          <a:p>
            <a:pPr lvl="1"/>
            <a:r>
              <a:rPr lang="en-US" sz="2400" dirty="0"/>
              <a:t>Familial status</a:t>
            </a:r>
          </a:p>
          <a:p>
            <a:pPr lvl="1"/>
            <a:r>
              <a:rPr lang="en-US" sz="2400" dirty="0"/>
              <a:t>Ability to live independently</a:t>
            </a:r>
          </a:p>
          <a:p>
            <a:pPr lvl="1"/>
            <a:r>
              <a:rPr lang="en-US" sz="2400" dirty="0"/>
              <a:t>Reasonable accommodation</a:t>
            </a:r>
          </a:p>
        </p:txBody>
      </p:sp>
      <p:sp>
        <p:nvSpPr>
          <p:cNvPr id="11" name="Date Placeholder 10"/>
          <p:cNvSpPr>
            <a:spLocks noGrp="1"/>
          </p:cNvSpPr>
          <p:nvPr>
            <p:ph type="dt" sz="half" idx="10"/>
          </p:nvPr>
        </p:nvSpPr>
        <p:spPr/>
        <p:txBody>
          <a:bodyPr/>
          <a:lstStyle/>
          <a:p>
            <a:fld id="{0AC64985-242C-4B95-9FF5-712F3ADB3DBC}"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71600" y="764373"/>
            <a:ext cx="7258050" cy="1293028"/>
          </a:xfrm>
        </p:spPr>
        <p:txBody>
          <a:bodyPr>
            <a:normAutofit/>
          </a:bodyPr>
          <a:lstStyle/>
          <a:p>
            <a:r>
              <a:rPr lang="en-US" dirty="0"/>
              <a:t>The Creation of Public housing authorities</a:t>
            </a:r>
          </a:p>
        </p:txBody>
      </p:sp>
      <p:sp>
        <p:nvSpPr>
          <p:cNvPr id="43020" name="Content Placeholder 6"/>
          <p:cNvSpPr>
            <a:spLocks noGrp="1"/>
          </p:cNvSpPr>
          <p:nvPr>
            <p:ph idx="1"/>
          </p:nvPr>
        </p:nvSpPr>
        <p:spPr>
          <a:xfrm>
            <a:off x="3546522" y="2332225"/>
            <a:ext cx="5124450" cy="4024125"/>
          </a:xfrm>
        </p:spPr>
        <p:txBody>
          <a:bodyPr>
            <a:normAutofit/>
          </a:bodyPr>
          <a:lstStyle/>
          <a:p>
            <a:r>
              <a:rPr lang="en-US" sz="1700" dirty="0"/>
              <a:t>Refer to </a:t>
            </a:r>
            <a:r>
              <a:rPr lang="en-US" altLang="en-US" sz="1700" dirty="0"/>
              <a:t>WI Statute 66.1201</a:t>
            </a:r>
            <a:endParaRPr lang="en-US" sz="1700" dirty="0"/>
          </a:p>
          <a:p>
            <a:r>
              <a:rPr lang="en-US" sz="1700" dirty="0"/>
              <a:t>A PHA is created under state law</a:t>
            </a:r>
          </a:p>
          <a:p>
            <a:pPr lvl="1"/>
            <a:r>
              <a:rPr lang="en-US" sz="1700" dirty="0"/>
              <a:t>State law determines the PHA’s jurisdiction (city, county, state, multi-) and legal status</a:t>
            </a:r>
          </a:p>
          <a:p>
            <a:pPr lvl="2"/>
            <a:r>
              <a:rPr lang="en-US" sz="1700" dirty="0"/>
              <a:t>A PHA may be a city or county authority, quasi-independent or independent</a:t>
            </a:r>
          </a:p>
          <a:p>
            <a:pPr lvl="1"/>
            <a:r>
              <a:rPr lang="en-US" sz="1700" dirty="0"/>
              <a:t>State law also determines who sits on board, the number of commissioners, procedures for appointment (whether elected or appointed, and by whom), and the composition of the board and terms of service</a:t>
            </a:r>
          </a:p>
        </p:txBody>
      </p:sp>
      <p:sp>
        <p:nvSpPr>
          <p:cNvPr id="12" name="Date Placeholder 11"/>
          <p:cNvSpPr>
            <a:spLocks noGrp="1"/>
          </p:cNvSpPr>
          <p:nvPr>
            <p:ph type="dt" sz="half" idx="10"/>
          </p:nvPr>
        </p:nvSpPr>
        <p:spPr>
          <a:xfrm>
            <a:off x="6446520" y="6356350"/>
            <a:ext cx="2183130" cy="365125"/>
          </a:xfrm>
        </p:spPr>
        <p:txBody>
          <a:bodyPr>
            <a:normAutofit/>
          </a:bodyPr>
          <a:lstStyle/>
          <a:p>
            <a:pPr>
              <a:spcAft>
                <a:spcPts val="600"/>
              </a:spcAft>
            </a:pPr>
            <a:fld id="{C139FF2D-EE89-469F-AC9B-0179C630EFE3}" type="datetime1">
              <a:rPr lang="en-US" smtClean="0"/>
              <a:pPr>
                <a:spcAft>
                  <a:spcPts val="600"/>
                </a:spcAft>
              </a:pPr>
              <a:t>9/16/2021</a:t>
            </a:fld>
            <a:endParaRPr lang="en-US"/>
          </a:p>
        </p:txBody>
      </p:sp>
      <p:sp>
        <p:nvSpPr>
          <p:cNvPr id="13" name="Slide Number Placeholder 12"/>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7</a:t>
            </a:fld>
            <a:endParaRPr lang="en-US"/>
          </a:p>
        </p:txBody>
      </p:sp>
      <p:pic>
        <p:nvPicPr>
          <p:cNvPr id="43019" name="Graphic 69" descr="Bank">
            <a:extLst>
              <a:ext uri="{FF2B5EF4-FFF2-40B4-BE49-F238E27FC236}">
                <a16:creationId xmlns:a16="http://schemas.microsoft.com/office/drawing/2014/main" id="{46F9FF67-5295-4A7B-BA7F-D455D814B0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2667000"/>
            <a:ext cx="2733722" cy="2733722"/>
          </a:xfrm>
          <a:prstGeom prst="rect">
            <a:avLst/>
          </a:prstGeom>
        </p:spPr>
      </p:pic>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685800" y="1828800"/>
            <a:ext cx="7772400" cy="4114800"/>
          </a:xfrm>
        </p:spPr>
        <p:txBody>
          <a:bodyPr/>
          <a:lstStyle/>
          <a:p>
            <a:pPr algn="ctr">
              <a:buFont typeface="Wingdings" pitchFamily="2" charset="2"/>
              <a:buNone/>
            </a:pPr>
            <a:r>
              <a:rPr lang="en-US" sz="3600" dirty="0"/>
              <a:t>‘ THE BUCK STOPS WITH YOU ’</a:t>
            </a:r>
          </a:p>
          <a:p>
            <a:pPr algn="ctr"/>
            <a:endParaRPr lang="en-US" dirty="0"/>
          </a:p>
        </p:txBody>
      </p:sp>
      <p:sp>
        <p:nvSpPr>
          <p:cNvPr id="11" name="Date Placeholder 10"/>
          <p:cNvSpPr>
            <a:spLocks noGrp="1"/>
          </p:cNvSpPr>
          <p:nvPr>
            <p:ph type="dt" sz="half" idx="10"/>
          </p:nvPr>
        </p:nvSpPr>
        <p:spPr/>
        <p:txBody>
          <a:bodyPr/>
          <a:lstStyle/>
          <a:p>
            <a:fld id="{4440189C-D3C0-4B1E-84C6-509103EDFCF0}" type="datetime1">
              <a:rPr lang="en-US" smtClean="0"/>
              <a:pPr/>
              <a:t>9/16/2021</a:t>
            </a:fld>
            <a:endParaRPr lang="en-US" dirty="0"/>
          </a:p>
        </p:txBody>
      </p:sp>
      <p:sp>
        <p:nvSpPr>
          <p:cNvPr id="12" name="Slide Number Placeholder 11"/>
          <p:cNvSpPr>
            <a:spLocks noGrp="1"/>
          </p:cNvSpPr>
          <p:nvPr>
            <p:ph type="sldNum" sz="quarter" idx="12"/>
          </p:nvPr>
        </p:nvSpPr>
        <p:spPr/>
        <p:txBody>
          <a:bodyPr/>
          <a:lstStyle/>
          <a:p>
            <a:fld id="{2E89AB31-549D-423E-9BCA-FDF838B96EF7}" type="slidenum">
              <a:rPr lang="en-US" smtClean="0"/>
              <a:pPr/>
              <a:t>70</a:t>
            </a:fld>
            <a:endParaRPr lang="en-US" dirty="0"/>
          </a:p>
        </p:txBody>
      </p:sp>
      <p:pic>
        <p:nvPicPr>
          <p:cNvPr id="191492" name="Picture 4" descr="BS00508_"/>
          <p:cNvPicPr>
            <a:picLocks noChangeAspect="1" noChangeArrowheads="1"/>
          </p:cNvPicPr>
          <p:nvPr/>
        </p:nvPicPr>
        <p:blipFill>
          <a:blip r:embed="rId3" cstate="print"/>
          <a:srcRect/>
          <a:stretch>
            <a:fillRect/>
          </a:stretch>
        </p:blipFill>
        <p:spPr bwMode="auto">
          <a:xfrm>
            <a:off x="2514600" y="2590800"/>
            <a:ext cx="4114800" cy="297180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1492"/>
                                        </p:tgtEl>
                                        <p:attrNameLst>
                                          <p:attrName>r</p:attrName>
                                        </p:attrNameLst>
                                      </p:cBhvr>
                                    </p:animRot>
                                    <p:animRot by="-240000">
                                      <p:cBhvr>
                                        <p:cTn id="7" dur="200" fill="hold">
                                          <p:stCondLst>
                                            <p:cond delay="200"/>
                                          </p:stCondLst>
                                        </p:cTn>
                                        <p:tgtEl>
                                          <p:spTgt spid="191492"/>
                                        </p:tgtEl>
                                        <p:attrNameLst>
                                          <p:attrName>r</p:attrName>
                                        </p:attrNameLst>
                                      </p:cBhvr>
                                    </p:animRot>
                                    <p:animRot by="240000">
                                      <p:cBhvr>
                                        <p:cTn id="8" dur="200" fill="hold">
                                          <p:stCondLst>
                                            <p:cond delay="400"/>
                                          </p:stCondLst>
                                        </p:cTn>
                                        <p:tgtEl>
                                          <p:spTgt spid="191492"/>
                                        </p:tgtEl>
                                        <p:attrNameLst>
                                          <p:attrName>r</p:attrName>
                                        </p:attrNameLst>
                                      </p:cBhvr>
                                    </p:animRot>
                                    <p:animRot by="-240000">
                                      <p:cBhvr>
                                        <p:cTn id="9" dur="200" fill="hold">
                                          <p:stCondLst>
                                            <p:cond delay="600"/>
                                          </p:stCondLst>
                                        </p:cTn>
                                        <p:tgtEl>
                                          <p:spTgt spid="191492"/>
                                        </p:tgtEl>
                                        <p:attrNameLst>
                                          <p:attrName>r</p:attrName>
                                        </p:attrNameLst>
                                      </p:cBhvr>
                                    </p:animRot>
                                    <p:animRot by="120000">
                                      <p:cBhvr>
                                        <p:cTn id="10" dur="200" fill="hold">
                                          <p:stCondLst>
                                            <p:cond delay="800"/>
                                          </p:stCondLst>
                                        </p:cTn>
                                        <p:tgtEl>
                                          <p:spTgt spid="1914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D004-ED47-0A41-8EBA-73E2E0C5C6A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E57B3DF-5E3F-DE46-A1D5-A8FF27EA8901}"/>
              </a:ext>
            </a:extLst>
          </p:cNvPr>
          <p:cNvSpPr>
            <a:spLocks noGrp="1"/>
          </p:cNvSpPr>
          <p:nvPr>
            <p:ph idx="1"/>
          </p:nvPr>
        </p:nvSpPr>
        <p:spPr>
          <a:xfrm>
            <a:off x="594360" y="2075648"/>
            <a:ext cx="7955280" cy="4069080"/>
          </a:xfrm>
        </p:spPr>
        <p:txBody>
          <a:bodyPr>
            <a:normAutofit fontScale="92500"/>
          </a:bodyPr>
          <a:lstStyle/>
          <a:p>
            <a:r>
              <a:rPr lang="en-US" b="1" dirty="0"/>
              <a:t>HUD’s free Lead the Way Board training and resources: </a:t>
            </a:r>
            <a:r>
              <a:rPr lang="en-US" dirty="0">
                <a:hlinkClick r:id="rId2"/>
              </a:rPr>
              <a:t>https://www.hudexchange.info/trainings/courses/lead-the-way-pha-governance-and-financial-management/resources/</a:t>
            </a:r>
            <a:r>
              <a:rPr lang="en-US" dirty="0"/>
              <a:t> </a:t>
            </a:r>
          </a:p>
          <a:p>
            <a:pPr lvl="0"/>
            <a:r>
              <a:rPr lang="en-US" b="1" dirty="0"/>
              <a:t>Wisconsin Statutes Chapter 66, Subchapter XII [66.1201-66.1213] governing Housing Authorities: </a:t>
            </a:r>
            <a:r>
              <a:rPr lang="en-US" u="sng" dirty="0">
                <a:hlinkClick r:id="rId3"/>
              </a:rPr>
              <a:t>https://docs.legis.wisconsin.gov/statutes/statutes/66/XII/1201</a:t>
            </a:r>
            <a:r>
              <a:rPr lang="en-US" dirty="0"/>
              <a:t> </a:t>
            </a:r>
          </a:p>
          <a:p>
            <a:pPr lvl="0"/>
            <a:r>
              <a:rPr lang="en-US" b="1" dirty="0"/>
              <a:t>Wisconsin Statutes Chapter 19, Subchapter V [19.81-19.98] Open Meetings Law: </a:t>
            </a:r>
            <a:r>
              <a:rPr lang="en-US" u="sng" dirty="0">
                <a:hlinkClick r:id="rId4"/>
              </a:rPr>
              <a:t>https://docs.legis.wisconsin.gov/statutes/statutes/19/V/81</a:t>
            </a:r>
            <a:endParaRPr lang="en-US" dirty="0"/>
          </a:p>
          <a:p>
            <a:r>
              <a:rPr lang="en-US" b="1" dirty="0"/>
              <a:t>Wisconsin DOJ Open Meetings Law Compliance Guide: </a:t>
            </a:r>
            <a:r>
              <a:rPr lang="en-US" u="sng" dirty="0">
                <a:hlinkClick r:id="rId5"/>
              </a:rPr>
              <a:t>https://www.doj.state.wi.us/sites/default/files/dls/open-meetings-law-compliance-guide-2010.pdf</a:t>
            </a:r>
            <a:endParaRPr lang="en-US" dirty="0"/>
          </a:p>
          <a:p>
            <a:endParaRPr lang="en-US" b="1" dirty="0"/>
          </a:p>
          <a:p>
            <a:endParaRPr lang="en-US" dirty="0"/>
          </a:p>
        </p:txBody>
      </p:sp>
      <p:sp>
        <p:nvSpPr>
          <p:cNvPr id="4" name="Date Placeholder 3">
            <a:extLst>
              <a:ext uri="{FF2B5EF4-FFF2-40B4-BE49-F238E27FC236}">
                <a16:creationId xmlns:a16="http://schemas.microsoft.com/office/drawing/2014/main" id="{85826947-A3C2-EA41-BEF3-F9559E930ACC}"/>
              </a:ext>
            </a:extLst>
          </p:cNvPr>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a:extLst>
              <a:ext uri="{FF2B5EF4-FFF2-40B4-BE49-F238E27FC236}">
                <a16:creationId xmlns:a16="http://schemas.microsoft.com/office/drawing/2014/main" id="{58C3ABAC-6B11-E646-8890-910D83367818}"/>
              </a:ext>
            </a:extLst>
          </p:cNvPr>
          <p:cNvSpPr>
            <a:spLocks noGrp="1"/>
          </p:cNvSpPr>
          <p:nvPr>
            <p:ph type="sldNum" sz="quarter" idx="12"/>
          </p:nvPr>
        </p:nvSpPr>
        <p:spPr/>
        <p:txBody>
          <a:bodyPr/>
          <a:lstStyle/>
          <a:p>
            <a:fld id="{2E89AB31-549D-423E-9BCA-FDF838B96EF7}" type="slidenum">
              <a:rPr lang="en-US" smtClean="0"/>
              <a:pPr/>
              <a:t>71</a:t>
            </a:fld>
            <a:endParaRPr lang="en-US" dirty="0"/>
          </a:p>
        </p:txBody>
      </p:sp>
    </p:spTree>
    <p:extLst>
      <p:ext uri="{BB962C8B-B14F-4D97-AF65-F5344CB8AC3E}">
        <p14:creationId xmlns:p14="http://schemas.microsoft.com/office/powerpoint/2010/main" val="3477009395"/>
      </p:ext>
    </p:extLst>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0ACF11-1D93-47D0-8BF3-BC894B92E518}"/>
              </a:ext>
            </a:extLst>
          </p:cNvPr>
          <p:cNvSpPr>
            <a:spLocks noGrp="1"/>
          </p:cNvSpPr>
          <p:nvPr>
            <p:ph type="title"/>
          </p:nvPr>
        </p:nvSpPr>
        <p:spPr>
          <a:xfrm>
            <a:off x="2198739" y="603067"/>
            <a:ext cx="6377940" cy="1293028"/>
          </a:xfrm>
        </p:spPr>
        <p:txBody>
          <a:bodyPr/>
          <a:lstStyle/>
          <a:p>
            <a:r>
              <a:rPr lang="en-US" dirty="0"/>
              <a:t>Resources cont’d…</a:t>
            </a:r>
          </a:p>
        </p:txBody>
      </p:sp>
      <p:sp>
        <p:nvSpPr>
          <p:cNvPr id="3" name="Content Placeholder 2">
            <a:extLst>
              <a:ext uri="{FF2B5EF4-FFF2-40B4-BE49-F238E27FC236}">
                <a16:creationId xmlns:a16="http://schemas.microsoft.com/office/drawing/2014/main" id="{D6A1CB9A-3CD3-456F-9340-827D5685664F}"/>
              </a:ext>
            </a:extLst>
          </p:cNvPr>
          <p:cNvSpPr>
            <a:spLocks noGrp="1"/>
          </p:cNvSpPr>
          <p:nvPr>
            <p:ph idx="1"/>
          </p:nvPr>
        </p:nvSpPr>
        <p:spPr>
          <a:xfrm>
            <a:off x="594360" y="1676400"/>
            <a:ext cx="7955280" cy="4587240"/>
          </a:xfrm>
        </p:spPr>
        <p:txBody>
          <a:bodyPr>
            <a:normAutofit fontScale="92500" lnSpcReduction="20000"/>
          </a:bodyPr>
          <a:lstStyle/>
          <a:p>
            <a:r>
              <a:rPr lang="en-US" b="1" dirty="0"/>
              <a:t>PIH One Stop Tool (POST) for PHAs: </a:t>
            </a:r>
            <a:r>
              <a:rPr lang="en-US" dirty="0">
                <a:hlinkClick r:id="rId2"/>
              </a:rPr>
              <a:t>https://www.hud.gov/program_offices/public_indian_housing/post</a:t>
            </a:r>
            <a:r>
              <a:rPr lang="en-US" dirty="0"/>
              <a:t> </a:t>
            </a:r>
          </a:p>
          <a:p>
            <a:r>
              <a:rPr lang="en-US" b="1" dirty="0"/>
              <a:t>HUD Coronavirus Resources for PHAs: </a:t>
            </a:r>
            <a:r>
              <a:rPr lang="en-US" dirty="0">
                <a:hlinkClick r:id="rId3"/>
              </a:rPr>
              <a:t>https://www.hud.gov/coronavirus/public_housing_agencies</a:t>
            </a:r>
            <a:r>
              <a:rPr lang="en-US" dirty="0"/>
              <a:t> </a:t>
            </a:r>
          </a:p>
          <a:p>
            <a:r>
              <a:rPr lang="en-US" b="1" dirty="0"/>
              <a:t>HUD Office of Capital Improvements (Public Housing)</a:t>
            </a:r>
            <a:r>
              <a:rPr lang="en-US" dirty="0"/>
              <a:t>: </a:t>
            </a:r>
            <a:r>
              <a:rPr lang="en-US" dirty="0">
                <a:hlinkClick r:id="rId4"/>
              </a:rPr>
              <a:t>https://www.hud.gov/program_offices/public_indian_housing/programs/ph/capfund</a:t>
            </a:r>
            <a:endParaRPr lang="en-US" dirty="0"/>
          </a:p>
          <a:p>
            <a:r>
              <a:rPr lang="en-US" b="1" dirty="0"/>
              <a:t>Capital Fund Guidebook (Public Housing)</a:t>
            </a:r>
            <a:r>
              <a:rPr lang="en-US" dirty="0"/>
              <a:t>: </a:t>
            </a:r>
            <a:r>
              <a:rPr lang="en-US" i="1" dirty="0">
                <a:hlinkClick r:id="rId5"/>
              </a:rPr>
              <a:t>https://www.hud.gov/sites/documents/CAPITALFUNDGUIDEBOOKFINAL.PDF</a:t>
            </a:r>
            <a:endParaRPr lang="en-US" i="1" dirty="0"/>
          </a:p>
          <a:p>
            <a:r>
              <a:rPr lang="en-US" b="1" dirty="0"/>
              <a:t>Fair Housing and Related Laws: </a:t>
            </a:r>
            <a:r>
              <a:rPr lang="en-US" i="1" dirty="0">
                <a:solidFill>
                  <a:srgbClr val="EA5A0C"/>
                </a:solidFill>
                <a:hlinkClick r:id="rId6">
                  <a:extLst>
                    <a:ext uri="{A12FA001-AC4F-418D-AE19-62706E023703}">
                      <ahyp:hlinkClr xmlns:ahyp="http://schemas.microsoft.com/office/drawing/2018/hyperlinkcolor" val="tx"/>
                    </a:ext>
                  </a:extLst>
                </a:hlinkClick>
              </a:rPr>
              <a:t>https://www.hud.gov/program_offices/fair_housing_equal_opp/fair_housing_and_related_law</a:t>
            </a:r>
            <a:r>
              <a:rPr lang="en-US" i="1" dirty="0"/>
              <a:t> </a:t>
            </a:r>
          </a:p>
          <a:p>
            <a:r>
              <a:rPr lang="en-US" b="1" dirty="0"/>
              <a:t>Reasonable Accommodations and Modifications: </a:t>
            </a:r>
            <a:r>
              <a:rPr lang="en-US" dirty="0">
                <a:hlinkClick r:id="rId7"/>
              </a:rPr>
              <a:t>https://www.hud.gov/program_offices/fair_housing_equal_opp/reasonable_accommodations_and_modifications</a:t>
            </a:r>
            <a:r>
              <a:rPr lang="en-US" dirty="0"/>
              <a:t> </a:t>
            </a:r>
          </a:p>
        </p:txBody>
      </p:sp>
      <p:sp>
        <p:nvSpPr>
          <p:cNvPr id="4" name="Date Placeholder 3">
            <a:extLst>
              <a:ext uri="{FF2B5EF4-FFF2-40B4-BE49-F238E27FC236}">
                <a16:creationId xmlns:a16="http://schemas.microsoft.com/office/drawing/2014/main" id="{3F34F091-7038-4E1E-88F6-F7470F5E27AB}"/>
              </a:ext>
            </a:extLst>
          </p:cNvPr>
          <p:cNvSpPr>
            <a:spLocks noGrp="1"/>
          </p:cNvSpPr>
          <p:nvPr>
            <p:ph type="dt" sz="half" idx="10"/>
          </p:nvPr>
        </p:nvSpPr>
        <p:spPr/>
        <p:txBody>
          <a:bodyPr/>
          <a:lstStyle/>
          <a:p>
            <a:fld id="{FF821684-64E2-4CC8-B9B6-612A6607E168}" type="datetime1">
              <a:rPr lang="en-US" smtClean="0"/>
              <a:pPr/>
              <a:t>9/16/2021</a:t>
            </a:fld>
            <a:endParaRPr lang="en-US" dirty="0"/>
          </a:p>
        </p:txBody>
      </p:sp>
      <p:sp>
        <p:nvSpPr>
          <p:cNvPr id="5" name="Slide Number Placeholder 4">
            <a:extLst>
              <a:ext uri="{FF2B5EF4-FFF2-40B4-BE49-F238E27FC236}">
                <a16:creationId xmlns:a16="http://schemas.microsoft.com/office/drawing/2014/main" id="{22DCB2C4-7323-4817-8DEF-23807CCC0F8E}"/>
              </a:ext>
            </a:extLst>
          </p:cNvPr>
          <p:cNvSpPr>
            <a:spLocks noGrp="1"/>
          </p:cNvSpPr>
          <p:nvPr>
            <p:ph type="sldNum" sz="quarter" idx="12"/>
          </p:nvPr>
        </p:nvSpPr>
        <p:spPr/>
        <p:txBody>
          <a:bodyPr/>
          <a:lstStyle/>
          <a:p>
            <a:fld id="{EE759E36-9BEE-43BB-9E79-B712F2F69B32}" type="slidenum">
              <a:rPr lang="en-US" smtClean="0"/>
              <a:pPr/>
              <a:t>72</a:t>
            </a:fld>
            <a:endParaRPr lang="en-US"/>
          </a:p>
        </p:txBody>
      </p:sp>
    </p:spTree>
    <p:extLst>
      <p:ext uri="{BB962C8B-B14F-4D97-AF65-F5344CB8AC3E}">
        <p14:creationId xmlns:p14="http://schemas.microsoft.com/office/powerpoint/2010/main" val="895819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83030" y="977421"/>
            <a:ext cx="6377940" cy="1293028"/>
          </a:xfrm>
        </p:spPr>
        <p:txBody>
          <a:bodyPr/>
          <a:lstStyle/>
          <a:p>
            <a:pPr algn="ctr"/>
            <a:r>
              <a:rPr lang="en-US" dirty="0"/>
              <a:t>Questions</a:t>
            </a:r>
          </a:p>
        </p:txBody>
      </p:sp>
      <p:sp>
        <p:nvSpPr>
          <p:cNvPr id="4" name="Date Placeholder 3"/>
          <p:cNvSpPr>
            <a:spLocks noGrp="1"/>
          </p:cNvSpPr>
          <p:nvPr>
            <p:ph type="dt" sz="half" idx="10"/>
          </p:nvPr>
        </p:nvSpPr>
        <p:spPr/>
        <p:txBody>
          <a:bodyPr/>
          <a:lstStyle/>
          <a:p>
            <a:fld id="{E08DE0C0-F795-4C53-8BA6-B66F5357D5E2}" type="datetime1">
              <a:rPr lang="en-US" smtClean="0"/>
              <a:pPr/>
              <a:t>9/16/2021</a:t>
            </a:fld>
            <a:endParaRPr lang="en-US" dirty="0"/>
          </a:p>
        </p:txBody>
      </p:sp>
      <p:sp>
        <p:nvSpPr>
          <p:cNvPr id="5" name="Slide Number Placeholder 4"/>
          <p:cNvSpPr>
            <a:spLocks noGrp="1"/>
          </p:cNvSpPr>
          <p:nvPr>
            <p:ph type="sldNum" sz="quarter" idx="12"/>
          </p:nvPr>
        </p:nvSpPr>
        <p:spPr/>
        <p:txBody>
          <a:bodyPr/>
          <a:lstStyle/>
          <a:p>
            <a:fld id="{2E89AB31-549D-423E-9BCA-FDF838B96EF7}" type="slidenum">
              <a:rPr lang="en-US" smtClean="0"/>
              <a:pPr/>
              <a:t>73</a:t>
            </a:fld>
            <a:endParaRPr lang="en-US" dirty="0"/>
          </a:p>
        </p:txBody>
      </p:sp>
      <p:pic>
        <p:nvPicPr>
          <p:cNvPr id="1026" name="Picture 2" descr="C:\Documents and Settings\h45502\Local Settings\Temporary Internet Files\Content.IE5\P3M1YHF0\MC900078711[1].wmf"/>
          <p:cNvPicPr>
            <a:picLocks noChangeAspect="1" noChangeArrowheads="1"/>
          </p:cNvPicPr>
          <p:nvPr/>
        </p:nvPicPr>
        <p:blipFill>
          <a:blip r:embed="rId3" cstate="print"/>
          <a:srcRect/>
          <a:stretch>
            <a:fillRect/>
          </a:stretch>
        </p:blipFill>
        <p:spPr bwMode="auto">
          <a:xfrm>
            <a:off x="3760967" y="2133600"/>
            <a:ext cx="1622066" cy="393430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026"/>
                                        </p:tgtEl>
                                      </p:cBhvr>
                                    </p:animEffect>
                                    <p:anim calcmode="lin" valueType="num">
                                      <p:cBhvr>
                                        <p:cTn id="7"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26"/>
                                        </p:tgtEl>
                                        <p:attrNameLst>
                                          <p:attrName>ppt_h</p:attrName>
                                        </p:attrNameLst>
                                      </p:cBhvr>
                                      <p:tavLst>
                                        <p:tav tm="0">
                                          <p:val>
                                            <p:strVal val="ppt_h"/>
                                          </p:val>
                                        </p:tav>
                                        <p:tav tm="100000">
                                          <p:val>
                                            <p:strVal val="ppt_h"/>
                                          </p:val>
                                        </p:tav>
                                      </p:tavLst>
                                    </p:anim>
                                    <p:set>
                                      <p:cBhvr>
                                        <p:cTn id="9"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746125"/>
            <a:ext cx="7162800" cy="1293028"/>
          </a:xfrm>
        </p:spPr>
        <p:txBody>
          <a:bodyPr>
            <a:normAutofit/>
          </a:bodyPr>
          <a:lstStyle/>
          <a:p>
            <a:r>
              <a:rPr lang="en-US" dirty="0"/>
              <a:t>Appointing PHA Commissioners</a:t>
            </a:r>
          </a:p>
        </p:txBody>
      </p:sp>
      <p:sp>
        <p:nvSpPr>
          <p:cNvPr id="43030" name="Content Placeholder 6"/>
          <p:cNvSpPr>
            <a:spLocks noGrp="1"/>
          </p:cNvSpPr>
          <p:nvPr>
            <p:ph idx="1"/>
          </p:nvPr>
        </p:nvSpPr>
        <p:spPr>
          <a:xfrm>
            <a:off x="3512109" y="2332225"/>
            <a:ext cx="5124450" cy="4024125"/>
          </a:xfrm>
        </p:spPr>
        <p:txBody>
          <a:bodyPr>
            <a:normAutofit/>
          </a:bodyPr>
          <a:lstStyle/>
          <a:p>
            <a:r>
              <a:rPr lang="en-US" sz="1700" dirty="0"/>
              <a:t>The mayor, county board, or other governmental body appoints commissioners under state law.</a:t>
            </a:r>
          </a:p>
          <a:p>
            <a:pPr lvl="1">
              <a:buFont typeface="Courier New" panose="02070309020205020404" pitchFamily="49" charset="0"/>
              <a:buChar char="o"/>
            </a:pPr>
            <a:r>
              <a:rPr lang="en-US" sz="1700" dirty="0"/>
              <a:t>Refer to </a:t>
            </a:r>
            <a:r>
              <a:rPr lang="en-US" altLang="en-US" sz="1700" dirty="0"/>
              <a:t>WI Statute 66.1201 for city housing authorities and to WI Statute 59.53(22) for county housing authorities</a:t>
            </a:r>
            <a:endParaRPr lang="en-US" sz="1700" dirty="0"/>
          </a:p>
          <a:p>
            <a:r>
              <a:rPr lang="en-US" sz="1700" dirty="0"/>
              <a:t>No Commissioner may be connected in any official capacity with any political party </a:t>
            </a:r>
          </a:p>
          <a:p>
            <a:r>
              <a:rPr lang="en-US" sz="1700" dirty="0"/>
              <a:t>No more than 2 commissioners can be officers of the city in which the authority was created</a:t>
            </a:r>
          </a:p>
          <a:p>
            <a:r>
              <a:rPr lang="en-US" sz="1700" dirty="0"/>
              <a:t>A board consists of 5 members (*unless a class 1 city, 7 members)</a:t>
            </a:r>
          </a:p>
          <a:p>
            <a:pPr lvl="1"/>
            <a:endParaRPr lang="en-US" sz="1700" dirty="0"/>
          </a:p>
        </p:txBody>
      </p:sp>
      <p:sp>
        <p:nvSpPr>
          <p:cNvPr id="12" name="Date Placeholder 11"/>
          <p:cNvSpPr>
            <a:spLocks noGrp="1"/>
          </p:cNvSpPr>
          <p:nvPr>
            <p:ph type="dt" sz="half" idx="10"/>
          </p:nvPr>
        </p:nvSpPr>
        <p:spPr>
          <a:xfrm>
            <a:off x="6446520" y="6356350"/>
            <a:ext cx="2183130" cy="365125"/>
          </a:xfrm>
        </p:spPr>
        <p:txBody>
          <a:bodyPr>
            <a:normAutofit/>
          </a:bodyPr>
          <a:lstStyle/>
          <a:p>
            <a:pPr>
              <a:spcAft>
                <a:spcPts val="600"/>
              </a:spcAft>
            </a:pPr>
            <a:fld id="{02D8ECAD-AC11-49F7-BC20-6DDDBB730FAD}" type="datetime1">
              <a:rPr lang="en-US" smtClean="0"/>
              <a:pPr>
                <a:spcAft>
                  <a:spcPts val="600"/>
                </a:spcAft>
              </a:pPr>
              <a:t>9/16/2021</a:t>
            </a:fld>
            <a:endParaRPr lang="en-US"/>
          </a:p>
        </p:txBody>
      </p:sp>
      <p:sp>
        <p:nvSpPr>
          <p:cNvPr id="13" name="Slide Number Placeholder 12"/>
          <p:cNvSpPr>
            <a:spLocks noGrp="1"/>
          </p:cNvSpPr>
          <p:nvPr>
            <p:ph type="sldNum" sz="quarter" idx="12"/>
          </p:nvPr>
        </p:nvSpPr>
        <p:spPr>
          <a:xfrm>
            <a:off x="6572250" y="381000"/>
            <a:ext cx="2057400" cy="365125"/>
          </a:xfrm>
        </p:spPr>
        <p:txBody>
          <a:bodyPr>
            <a:normAutofit/>
          </a:bodyPr>
          <a:lstStyle/>
          <a:p>
            <a:pPr>
              <a:spcAft>
                <a:spcPts val="600"/>
              </a:spcAft>
            </a:pPr>
            <a:fld id="{2E89AB31-549D-423E-9BCA-FDF838B96EF7}" type="slidenum">
              <a:rPr lang="en-US" smtClean="0"/>
              <a:pPr>
                <a:spcAft>
                  <a:spcPts val="600"/>
                </a:spcAft>
              </a:pPr>
              <a:t>8</a:t>
            </a:fld>
            <a:endParaRPr lang="en-US"/>
          </a:p>
        </p:txBody>
      </p:sp>
      <p:pic>
        <p:nvPicPr>
          <p:cNvPr id="70" name="Graphic 69" descr="Gavel">
            <a:extLst>
              <a:ext uri="{FF2B5EF4-FFF2-40B4-BE49-F238E27FC236}">
                <a16:creationId xmlns:a16="http://schemas.microsoft.com/office/drawing/2014/main" id="{0736EF4E-67AE-4E96-8E40-4429204D1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028" y="2115542"/>
            <a:ext cx="2733722" cy="2733722"/>
          </a:xfrm>
          <a:prstGeom prst="rect">
            <a:avLst/>
          </a:prstGeom>
        </p:spPr>
      </p:pic>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30263"/>
            <a:ext cx="7793037" cy="1143000"/>
          </a:xfrm>
        </p:spPr>
        <p:txBody>
          <a:bodyPr>
            <a:normAutofit fontScale="90000"/>
          </a:bodyPr>
          <a:lstStyle/>
          <a:p>
            <a:pPr algn="ctr"/>
            <a:r>
              <a:rPr lang="en-US"/>
              <a:t>Appointing PHA Commissioners</a:t>
            </a:r>
            <a:endParaRPr kumimoji="1" lang="en-US" b="1" kern="1200" dirty="0">
              <a:solidFill>
                <a:schemeClr val="tx1"/>
              </a:solidFill>
              <a:latin typeface="Arial" charset="0"/>
            </a:endParaRPr>
          </a:p>
        </p:txBody>
      </p:sp>
      <p:sp>
        <p:nvSpPr>
          <p:cNvPr id="3" name="Content Placeholder 2"/>
          <p:cNvSpPr>
            <a:spLocks noGrp="1"/>
          </p:cNvSpPr>
          <p:nvPr>
            <p:ph idx="1"/>
          </p:nvPr>
        </p:nvSpPr>
        <p:spPr>
          <a:xfrm>
            <a:off x="457200" y="2172211"/>
            <a:ext cx="8229600" cy="4068766"/>
          </a:xfrm>
        </p:spPr>
        <p:txBody>
          <a:bodyPr>
            <a:normAutofit/>
          </a:bodyPr>
          <a:lstStyle/>
          <a:p>
            <a:r>
              <a:rPr lang="en-US" sz="2400" dirty="0"/>
              <a:t>Terms of Commissioners defined at </a:t>
            </a:r>
            <a:r>
              <a:rPr lang="en-US" altLang="en-US" sz="2400" dirty="0"/>
              <a:t>WI Statute 66.1201(5)</a:t>
            </a:r>
            <a:endParaRPr lang="en-US" sz="2400" dirty="0"/>
          </a:p>
          <a:p>
            <a:pPr lvl="1">
              <a:buClr>
                <a:schemeClr val="tx1"/>
              </a:buClr>
              <a:buFont typeface="Courier New" panose="02070309020205020404" pitchFamily="49" charset="0"/>
              <a:buChar char="o"/>
            </a:pPr>
            <a:r>
              <a:rPr lang="en-US" dirty="0"/>
              <a:t>First five appointed for 1,2,3,4,5 year terms, respectively.</a:t>
            </a:r>
          </a:p>
          <a:p>
            <a:pPr lvl="1">
              <a:buClr>
                <a:schemeClr val="tx1"/>
              </a:buClr>
              <a:buFont typeface="Courier New" panose="02070309020205020404" pitchFamily="49" charset="0"/>
              <a:buChar char="o"/>
            </a:pPr>
            <a:r>
              <a:rPr lang="en-US" dirty="0"/>
              <a:t>After initial appointments – 5 year terms.</a:t>
            </a:r>
          </a:p>
          <a:p>
            <a:pPr lvl="1">
              <a:buClr>
                <a:schemeClr val="tx1"/>
              </a:buClr>
              <a:buFont typeface="Courier New" panose="02070309020205020404" pitchFamily="49" charset="0"/>
              <a:buChar char="o"/>
            </a:pPr>
            <a:r>
              <a:rPr lang="en-US" dirty="0"/>
              <a:t>Vacancies appointed as usual by appointing official.</a:t>
            </a:r>
          </a:p>
          <a:p>
            <a:pPr lvl="1">
              <a:buClr>
                <a:schemeClr val="tx1"/>
              </a:buClr>
              <a:buFont typeface="Courier New" panose="02070309020205020404" pitchFamily="49" charset="0"/>
              <a:buChar char="o"/>
            </a:pPr>
            <a:r>
              <a:rPr lang="en-US" dirty="0"/>
              <a:t>Vacancies shall be filled for the unexpired term.</a:t>
            </a:r>
          </a:p>
          <a:p>
            <a:pPr lvl="1">
              <a:buClr>
                <a:schemeClr val="tx1"/>
              </a:buClr>
              <a:buFont typeface="Courier New" panose="02070309020205020404" pitchFamily="49" charset="0"/>
              <a:buChar char="o"/>
            </a:pPr>
            <a:r>
              <a:rPr lang="en-US" dirty="0"/>
              <a:t>A commissioner shall hold office until his or her successor has been appointed and has qualified. </a:t>
            </a:r>
          </a:p>
          <a:p>
            <a:pPr lvl="1">
              <a:buClr>
                <a:schemeClr val="tx1"/>
              </a:buClr>
              <a:buFont typeface="Courier New" panose="02070309020205020404" pitchFamily="49" charset="0"/>
              <a:buChar char="o"/>
            </a:pPr>
            <a:r>
              <a:rPr lang="en-US" dirty="0"/>
              <a:t>Each year Board must vote on selections for Chair and Vice-Chair at term completion date. </a:t>
            </a:r>
          </a:p>
          <a:p>
            <a:pPr lvl="1">
              <a:buClr>
                <a:schemeClr val="tx1"/>
              </a:buClr>
              <a:buFont typeface="Courier New" panose="02070309020205020404" pitchFamily="49" charset="0"/>
              <a:buChar char="o"/>
            </a:pPr>
            <a:r>
              <a:rPr lang="en-US" dirty="0"/>
              <a:t>A majority of the commissioners shall constitute a quorum. </a:t>
            </a:r>
          </a:p>
        </p:txBody>
      </p:sp>
      <p:sp>
        <p:nvSpPr>
          <p:cNvPr id="10" name="Date Placeholder 9"/>
          <p:cNvSpPr>
            <a:spLocks noGrp="1"/>
          </p:cNvSpPr>
          <p:nvPr>
            <p:ph type="dt" sz="half" idx="10"/>
          </p:nvPr>
        </p:nvSpPr>
        <p:spPr/>
        <p:txBody>
          <a:bodyPr/>
          <a:lstStyle/>
          <a:p>
            <a:fld id="{0CC74E2F-1384-499D-B1A8-63705C40F5E5}" type="datetime1">
              <a:rPr lang="en-US" smtClean="0"/>
              <a:pPr/>
              <a:t>9/16/2021</a:t>
            </a:fld>
            <a:endParaRPr lang="en-US" dirty="0"/>
          </a:p>
        </p:txBody>
      </p:sp>
      <p:sp>
        <p:nvSpPr>
          <p:cNvPr id="11" name="Slide Number Placeholder 10"/>
          <p:cNvSpPr>
            <a:spLocks noGrp="1"/>
          </p:cNvSpPr>
          <p:nvPr>
            <p:ph type="sldNum" sz="quarter" idx="12"/>
          </p:nvPr>
        </p:nvSpPr>
        <p:spPr/>
        <p:txBody>
          <a:bodyPr/>
          <a:lstStyle/>
          <a:p>
            <a:fld id="{2E89AB31-549D-423E-9BCA-FDF838B96EF7}" type="slidenum">
              <a:rPr lang="en-US" smtClean="0"/>
              <a:pPr/>
              <a:t>9</a:t>
            </a:fld>
            <a:endParaRPr lang="en-US" dirty="0"/>
          </a:p>
        </p:txBody>
      </p:sp>
    </p:spTree>
  </p:cSld>
  <p:clrMapOvr>
    <a:masterClrMapping/>
  </p:clrMapOvr>
  <p:transition>
    <p:zoom dir="in"/>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65BEC2DDF674DBBDC173745092596" ma:contentTypeVersion="15" ma:contentTypeDescription="Create a new document." ma:contentTypeScope="" ma:versionID="5d2910809d7c2136c67c08e82d1bb78e">
  <xsd:schema xmlns:xsd="http://www.w3.org/2001/XMLSchema" xmlns:xs="http://www.w3.org/2001/XMLSchema" xmlns:p="http://schemas.microsoft.com/office/2006/metadata/properties" xmlns:ns1="http://schemas.microsoft.com/sharepoint/v3" xmlns:ns3="ac6a1aa9-d894-4ee9-a0aa-73d4fa94f4e3" xmlns:ns4="2a027acf-f0fc-4c83-a6da-aaf1c1bfd006" targetNamespace="http://schemas.microsoft.com/office/2006/metadata/properties" ma:root="true" ma:fieldsID="cb35bcb6a9fdf584c43a7cca9dafb783" ns1:_="" ns3:_="" ns4:_="">
    <xsd:import namespace="http://schemas.microsoft.com/sharepoint/v3"/>
    <xsd:import namespace="ac6a1aa9-d894-4ee9-a0aa-73d4fa94f4e3"/>
    <xsd:import namespace="2a027acf-f0fc-4c83-a6da-aaf1c1bfd0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6a1aa9-d894-4ee9-a0aa-73d4fa94f4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027acf-f0fc-4c83-a6da-aaf1c1bfd0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05C994-38F4-4D8B-881A-C52D9366F89A}">
  <ds:schemaRefs>
    <ds:schemaRef ds:uri="2a027acf-f0fc-4c83-a6da-aaf1c1bfd006"/>
    <ds:schemaRef ds:uri="ac6a1aa9-d894-4ee9-a0aa-73d4fa94f4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1ED588-37DD-4474-9669-8560E5E87848}">
  <ds:schemaRefs>
    <ds:schemaRef ds:uri="http://schemas.microsoft.com/sharepoint/v3/contenttype/forms"/>
  </ds:schemaRefs>
</ds:datastoreItem>
</file>

<file path=customXml/itemProps3.xml><?xml version="1.0" encoding="utf-8"?>
<ds:datastoreItem xmlns:ds="http://schemas.openxmlformats.org/officeDocument/2006/customXml" ds:itemID="{22C09D22-14E7-428E-B352-61B0AE68210B}">
  <ds:schemaRefs>
    <ds:schemaRef ds:uri="ac6a1aa9-d894-4ee9-a0aa-73d4fa94f4e3"/>
    <ds:schemaRef ds:uri="http://purl.org/dc/dcmitype/"/>
    <ds:schemaRef ds:uri="2a027acf-f0fc-4c83-a6da-aaf1c1bfd00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7072</TotalTime>
  <Words>6124</Words>
  <Application>Microsoft Office PowerPoint</Application>
  <PresentationFormat>On-screen Show (4:3)</PresentationFormat>
  <Paragraphs>844</Paragraphs>
  <Slides>73</Slides>
  <Notes>62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73</vt:i4>
      </vt:variant>
    </vt:vector>
  </HeadingPairs>
  <TitlesOfParts>
    <vt:vector size="88" baseType="lpstr">
      <vt:lpstr>Arial</vt:lpstr>
      <vt:lpstr>Calibri</vt:lpstr>
      <vt:lpstr>Calibri Light</vt:lpstr>
      <vt:lpstr>Century Gothic</vt:lpstr>
      <vt:lpstr>Century Gothic (Body)</vt:lpstr>
      <vt:lpstr>Courier New</vt:lpstr>
      <vt:lpstr>Georgia</vt:lpstr>
      <vt:lpstr>IBM Plex Serif</vt:lpstr>
      <vt:lpstr>Monotype Sorts</vt:lpstr>
      <vt:lpstr>Stencil</vt:lpstr>
      <vt:lpstr>Tahoma</vt:lpstr>
      <vt:lpstr>Times New Roman</vt:lpstr>
      <vt:lpstr>Wingdings</vt:lpstr>
      <vt:lpstr>Office Theme</vt:lpstr>
      <vt:lpstr>Vapor Trail</vt:lpstr>
      <vt:lpstr>PowerPoint Presentation</vt:lpstr>
      <vt:lpstr>Virtual participation</vt:lpstr>
      <vt:lpstr>Agenda</vt:lpstr>
      <vt:lpstr> HUD &amp; PIH Mission</vt:lpstr>
      <vt:lpstr>Principles of Good board oversight</vt:lpstr>
      <vt:lpstr>Fundamental concepts of board oversight</vt:lpstr>
      <vt:lpstr>The Creation of Public housing authorities</vt:lpstr>
      <vt:lpstr>Appointing PHA Commissioners</vt:lpstr>
      <vt:lpstr>Appointing PHA Commissioners</vt:lpstr>
      <vt:lpstr>CONFLICTS OF INTEREST</vt:lpstr>
      <vt:lpstr>Resident Commissioners</vt:lpstr>
      <vt:lpstr>Resident Commissioners</vt:lpstr>
      <vt:lpstr>Removal of Commissioners</vt:lpstr>
      <vt:lpstr>PowerPoint Presentation</vt:lpstr>
      <vt:lpstr>The Commissioner’s Role: &amp; Responsibilities</vt:lpstr>
      <vt:lpstr>    The Commissioner’s Role: Duties &amp; Responsibilities </vt:lpstr>
      <vt:lpstr>The Commissioner’s Role: Unique Characteristics and Expectations</vt:lpstr>
      <vt:lpstr>The Commissioner’s Role: Unique Character and Expectations</vt:lpstr>
      <vt:lpstr>Remedies under the ACC</vt:lpstr>
      <vt:lpstr>Be Informed - Policies</vt:lpstr>
      <vt:lpstr>The Commissioner’s Role: Privileges &amp; Liabilities</vt:lpstr>
      <vt:lpstr>The Commissioner’s Role: Privileges &amp; Liabilities</vt:lpstr>
      <vt:lpstr>The Commissioner’s Role: Privileges &amp; Liabilities</vt:lpstr>
      <vt:lpstr>The Commissioner’s Role:  Support and Oversight of the ED</vt:lpstr>
      <vt:lpstr>The Commissioner’s Role: Support and Oversight of the ED</vt:lpstr>
      <vt:lpstr>The Commissioner’s Role: Support and Oversight of the ED</vt:lpstr>
      <vt:lpstr>The Commissioner’s Role: Support and Oversight of the ED</vt:lpstr>
      <vt:lpstr>The Commissioner’s Role: Support and Oversight of the ED</vt:lpstr>
      <vt:lpstr>PowerPoint Presentation</vt:lpstr>
      <vt:lpstr>The Executive Director’s Role: Basic Responsibilities</vt:lpstr>
      <vt:lpstr>The Executive Director’s Role: Leadership</vt:lpstr>
      <vt:lpstr>The Executive Director’s Role: Vision and Information</vt:lpstr>
      <vt:lpstr>Example: COVID-19 Pandemic</vt:lpstr>
      <vt:lpstr>The Executive Director’s Role: Decision-Making and management</vt:lpstr>
      <vt:lpstr>The Executive Director’s Role: Board Development</vt:lpstr>
      <vt:lpstr>The Executive Director’s Role: ED vs. Board</vt:lpstr>
      <vt:lpstr>ED VS. board Roles:  Lines of responsibility</vt:lpstr>
      <vt:lpstr>BREAK: Return at 10:30AM for the next Commissioner Training topics (Overview of HUD Programs, Facilities management for PH, and Disability laws)</vt:lpstr>
      <vt:lpstr>PowerPoint Presentation</vt:lpstr>
      <vt:lpstr>Housing Choice Voucher (HCV) Program</vt:lpstr>
      <vt:lpstr>HCV Program</vt:lpstr>
      <vt:lpstr>HCV Program</vt:lpstr>
      <vt:lpstr>Section eight management assessment program (SEMAP)</vt:lpstr>
      <vt:lpstr>HCV Program</vt:lpstr>
      <vt:lpstr>HCV Utilization – Hud’s top priority for FY21-22</vt:lpstr>
      <vt:lpstr>PowerPoint Presentation</vt:lpstr>
      <vt:lpstr>  Public Housing Program   </vt:lpstr>
      <vt:lpstr>Public Housing Program</vt:lpstr>
      <vt:lpstr> Public Housing Program</vt:lpstr>
      <vt:lpstr>Public Housing Program</vt:lpstr>
      <vt:lpstr>Public housing assessment subsystem (PHAS)</vt:lpstr>
      <vt:lpstr>PowerPoint Presentation</vt:lpstr>
      <vt:lpstr>Facilities Management: Capital Fund Program (CFP)</vt:lpstr>
      <vt:lpstr>Facilities Management: Capital Fund Program (CFP)</vt:lpstr>
      <vt:lpstr>Facilities Management: Capital Fund Program (CFP)</vt:lpstr>
      <vt:lpstr>Facilities Management:  Maintenance &amp; Inspections</vt:lpstr>
      <vt:lpstr>National Standards for the Physical Inspection of Real Estate (NSPIRE) Demonstration</vt:lpstr>
      <vt:lpstr>PowerPoint Presentation</vt:lpstr>
      <vt:lpstr>Overview of Disability Laws: Section 504</vt:lpstr>
      <vt:lpstr>Overview of Disability Laws: Americans with Disabilities Act (ADA)</vt:lpstr>
      <vt:lpstr>Overview of Disability Laws: Americans with Disabilities Act (ADA)</vt:lpstr>
      <vt:lpstr>Overview of Disability Laws: Americans with Disabilities Act (ADA)</vt:lpstr>
      <vt:lpstr>Overview of Disability Laws: Americans with Disabilities Act (ADA)</vt:lpstr>
      <vt:lpstr>Overview of Disability Laws: Fair housing act</vt:lpstr>
      <vt:lpstr>Overview of Disability Laws: Fair housing act</vt:lpstr>
      <vt:lpstr>Overview of Disability Laws: Reasonable Accommodation</vt:lpstr>
      <vt:lpstr>Overview of Disability Laws: Reasonable Accommodation</vt:lpstr>
      <vt:lpstr>Overview of Disability Laws: Reasonable Accommodation</vt:lpstr>
      <vt:lpstr>Other Possible Lawsuits</vt:lpstr>
      <vt:lpstr>PowerPoint Presentation</vt:lpstr>
      <vt:lpstr>Resources</vt:lpstr>
      <vt:lpstr>Resources cont’d…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Shirley</dc:creator>
  <cp:lastModifiedBy>Wong, Shirley</cp:lastModifiedBy>
  <cp:revision>8</cp:revision>
  <dcterms:created xsi:type="dcterms:W3CDTF">2018-09-12T00:40:28Z</dcterms:created>
  <dcterms:modified xsi:type="dcterms:W3CDTF">2021-09-16T16:18:48Z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0x010100CF065BEC2DDF674DBBDC173745092596</vt:lpwstr>
  </property>
</Properties>
</file>