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s/slide22.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8" r:id="rId2"/>
    <p:sldId id="281" r:id="rId3"/>
    <p:sldId id="282" r:id="rId4"/>
    <p:sldId id="284" r:id="rId5"/>
    <p:sldId id="274" r:id="rId6"/>
    <p:sldId id="285" r:id="rId7"/>
    <p:sldId id="292" r:id="rId8"/>
    <p:sldId id="277" r:id="rId9"/>
    <p:sldId id="294" r:id="rId10"/>
    <p:sldId id="293" r:id="rId11"/>
    <p:sldId id="296" r:id="rId12"/>
    <p:sldId id="297" r:id="rId13"/>
    <p:sldId id="295" r:id="rId14"/>
    <p:sldId id="298" r:id="rId15"/>
    <p:sldId id="280" r:id="rId16"/>
    <p:sldId id="299" r:id="rId17"/>
    <p:sldId id="276" r:id="rId18"/>
    <p:sldId id="279" r:id="rId19"/>
    <p:sldId id="287" r:id="rId20"/>
    <p:sldId id="286" r:id="rId21"/>
    <p:sldId id="288" r:id="rId22"/>
    <p:sldId id="289" r:id="rId23"/>
    <p:sldId id="290" r:id="rId24"/>
    <p:sldId id="291" r:id="rId25"/>
    <p:sldId id="283" r:id="rId26"/>
    <p:sldId id="275" r:id="rId27"/>
    <p:sldId id="259" r:id="rId28"/>
    <p:sldId id="27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978" autoAdjust="0"/>
  </p:normalViewPr>
  <p:slideViewPr>
    <p:cSldViewPr>
      <p:cViewPr varScale="1">
        <p:scale>
          <a:sx n="85" d="100"/>
          <a:sy n="85" d="100"/>
        </p:scale>
        <p:origin x="-236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A69DCF-1EAA-4602-873C-718EBAFE41D1}" type="datetimeFigureOut">
              <a:rPr lang="en-US" smtClean="0"/>
              <a:t>9/14/2015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F51B72-4495-4816-89DB-1D25E60ED1DC}" type="slidenum">
              <a:rPr lang="en-US" smtClean="0"/>
              <a:t>‹#›</a:t>
            </a:fld>
            <a:endParaRPr lang="en-US"/>
          </a:p>
        </p:txBody>
      </p:sp>
    </p:spTree>
    <p:extLst>
      <p:ext uri="{BB962C8B-B14F-4D97-AF65-F5344CB8AC3E}">
        <p14:creationId xmlns:p14="http://schemas.microsoft.com/office/powerpoint/2010/main" val="2371175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key to stability:</a:t>
            </a:r>
          </a:p>
          <a:p>
            <a:pPr lvl="1"/>
            <a:r>
              <a:rPr lang="en-US" dirty="0" smtClean="0"/>
              <a:t>Projecting into year two (and three)</a:t>
            </a:r>
          </a:p>
          <a:p>
            <a:pPr lvl="1"/>
            <a:r>
              <a:rPr lang="en-US" dirty="0" smtClean="0"/>
              <a:t>Testing funding scenarios</a:t>
            </a:r>
          </a:p>
          <a:p>
            <a:pPr lvl="1"/>
            <a:r>
              <a:rPr lang="en-US" dirty="0" smtClean="0"/>
              <a:t>Estimating year 2 funding</a:t>
            </a:r>
          </a:p>
          <a:p>
            <a:pPr lvl="1"/>
            <a:r>
              <a:rPr lang="en-US" dirty="0" smtClean="0"/>
              <a:t>Testing issuance and leasing scenarios</a:t>
            </a:r>
          </a:p>
          <a:p>
            <a:pPr lvl="1"/>
            <a:r>
              <a:rPr lang="en-US" dirty="0" smtClean="0"/>
              <a:t>Focusing on key variables</a:t>
            </a:r>
          </a:p>
          <a:p>
            <a:endParaRPr lang="en-US" dirty="0"/>
          </a:p>
        </p:txBody>
      </p:sp>
      <p:sp>
        <p:nvSpPr>
          <p:cNvPr id="4" name="Slide Number Placeholder 3"/>
          <p:cNvSpPr>
            <a:spLocks noGrp="1"/>
          </p:cNvSpPr>
          <p:nvPr>
            <p:ph type="sldNum" sz="quarter" idx="10"/>
          </p:nvPr>
        </p:nvSpPr>
        <p:spPr/>
        <p:txBody>
          <a:bodyPr/>
          <a:lstStyle/>
          <a:p>
            <a:fld id="{28F51B72-4495-4816-89DB-1D25E60ED1DC}" type="slidenum">
              <a:rPr lang="en-US" smtClean="0"/>
              <a:t>8</a:t>
            </a:fld>
            <a:endParaRPr lang="en-US"/>
          </a:p>
        </p:txBody>
      </p:sp>
    </p:spTree>
    <p:extLst>
      <p:ext uri="{BB962C8B-B14F-4D97-AF65-F5344CB8AC3E}">
        <p14:creationId xmlns:p14="http://schemas.microsoft.com/office/powerpoint/2010/main" val="3166414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be the single biggest factor impacting</a:t>
            </a:r>
            <a:r>
              <a:rPr lang="en-US" baseline="0" dirty="0" smtClean="0"/>
              <a:t> utilization</a:t>
            </a:r>
            <a:endParaRPr lang="en-US" dirty="0"/>
          </a:p>
        </p:txBody>
      </p:sp>
      <p:sp>
        <p:nvSpPr>
          <p:cNvPr id="4" name="Slide Number Placeholder 3"/>
          <p:cNvSpPr>
            <a:spLocks noGrp="1"/>
          </p:cNvSpPr>
          <p:nvPr>
            <p:ph type="sldNum" sz="quarter" idx="10"/>
          </p:nvPr>
        </p:nvSpPr>
        <p:spPr/>
        <p:txBody>
          <a:bodyPr/>
          <a:lstStyle/>
          <a:p>
            <a:fld id="{28F51B72-4495-4816-89DB-1D25E60ED1DC}" type="slidenum">
              <a:rPr lang="en-US" smtClean="0"/>
              <a:t>10</a:t>
            </a:fld>
            <a:endParaRPr lang="en-US"/>
          </a:p>
        </p:txBody>
      </p:sp>
    </p:spTree>
    <p:extLst>
      <p:ext uri="{BB962C8B-B14F-4D97-AF65-F5344CB8AC3E}">
        <p14:creationId xmlns:p14="http://schemas.microsoft.com/office/powerpoint/2010/main" val="3462545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small area FMRs (SAFMRs) for the HCV program within certain metropolitan areas. to provide HCV tenants with subsidies that better reflect the localized rental market, including subsidies that would be relatively higher if they move into areas that potentially have better access to jobs, transportation, services, and educational opportunities  Small areas FMRs vary by ZIP code and support a greater range of payment standards than can be achieved under existing regulations.</a:t>
            </a:r>
            <a:endParaRPr lang="en-US" dirty="0"/>
          </a:p>
        </p:txBody>
      </p:sp>
      <p:sp>
        <p:nvSpPr>
          <p:cNvPr id="4" name="Slide Number Placeholder 3"/>
          <p:cNvSpPr>
            <a:spLocks noGrp="1"/>
          </p:cNvSpPr>
          <p:nvPr>
            <p:ph type="sldNum" sz="quarter" idx="10"/>
          </p:nvPr>
        </p:nvSpPr>
        <p:spPr/>
        <p:txBody>
          <a:bodyPr/>
          <a:lstStyle/>
          <a:p>
            <a:fld id="{28F51B72-4495-4816-89DB-1D25E60ED1DC}" type="slidenum">
              <a:rPr lang="en-US" smtClean="0"/>
              <a:t>25</a:t>
            </a:fld>
            <a:endParaRPr lang="en-US"/>
          </a:p>
        </p:txBody>
      </p:sp>
    </p:spTree>
    <p:extLst>
      <p:ext uri="{BB962C8B-B14F-4D97-AF65-F5344CB8AC3E}">
        <p14:creationId xmlns:p14="http://schemas.microsoft.com/office/powerpoint/2010/main" val="1937902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sign up for account on HUD exchange</a:t>
            </a:r>
          </a:p>
          <a:p>
            <a:endParaRPr lang="en-US" dirty="0" smtClean="0"/>
          </a:p>
          <a:p>
            <a:r>
              <a:rPr lang="en-US" dirty="0" smtClean="0"/>
              <a:t>The first three sections cover PHA foundations</a:t>
            </a:r>
            <a:r>
              <a:rPr lang="en-US" i="1" dirty="0" smtClean="0"/>
              <a:t>:</a:t>
            </a:r>
            <a:endParaRPr lang="en-US" dirty="0" smtClean="0"/>
          </a:p>
          <a:p>
            <a:r>
              <a:rPr lang="en-US" b="1" dirty="0" smtClean="0"/>
              <a:t>Fundamentals of Oversight </a:t>
            </a:r>
            <a:r>
              <a:rPr lang="en-US" dirty="0" smtClean="0"/>
              <a:t>presents the history and context of public housing.</a:t>
            </a:r>
          </a:p>
          <a:p>
            <a:r>
              <a:rPr lang="en-US" b="1" dirty="0" smtClean="0"/>
              <a:t>Roles and Responsibilities </a:t>
            </a:r>
            <a:r>
              <a:rPr lang="en-US" dirty="0" smtClean="0"/>
              <a:t>addresses PHA board and staff functions.</a:t>
            </a:r>
          </a:p>
          <a:p>
            <a:r>
              <a:rPr lang="en-US" b="1" dirty="0" smtClean="0"/>
              <a:t>Public Housing Basics </a:t>
            </a:r>
            <a:r>
              <a:rPr lang="en-US" dirty="0" smtClean="0"/>
              <a:t>outlines key components of public housing.</a:t>
            </a:r>
          </a:p>
          <a:p>
            <a:endParaRPr lang="en-US" dirty="0" smtClean="0"/>
          </a:p>
          <a:p>
            <a:r>
              <a:rPr lang="en-US" i="1" dirty="0" smtClean="0"/>
              <a:t>Lead the Way </a:t>
            </a:r>
            <a:r>
              <a:rPr lang="en-US" dirty="0" smtClean="0"/>
              <a:t>then helps enhance skills in six key aspects of PHA governance and financial management:</a:t>
            </a:r>
          </a:p>
          <a:p>
            <a:pPr marL="171450" indent="-171450">
              <a:buFont typeface="Arial" panose="020B0604020202020204" pitchFamily="34" charset="0"/>
              <a:buChar char="•"/>
            </a:pPr>
            <a:r>
              <a:rPr lang="en-US" dirty="0" smtClean="0"/>
              <a:t>Asset Management</a:t>
            </a:r>
          </a:p>
          <a:p>
            <a:pPr marL="171450" indent="-171450">
              <a:buFont typeface="Arial" panose="020B0604020202020204" pitchFamily="34" charset="0"/>
              <a:buChar char="•"/>
            </a:pPr>
            <a:r>
              <a:rPr lang="en-US" dirty="0" smtClean="0"/>
              <a:t>Housing Choice Voucher Program</a:t>
            </a:r>
          </a:p>
          <a:p>
            <a:pPr marL="171450" indent="-171450">
              <a:buFont typeface="Arial" panose="020B0604020202020204" pitchFamily="34" charset="0"/>
              <a:buChar char="•"/>
            </a:pPr>
            <a:r>
              <a:rPr lang="en-US" dirty="0" smtClean="0"/>
              <a:t>Budgets</a:t>
            </a:r>
          </a:p>
          <a:p>
            <a:pPr marL="171450" indent="-171450">
              <a:buFont typeface="Arial" panose="020B0604020202020204" pitchFamily="34" charset="0"/>
              <a:buChar char="•"/>
            </a:pPr>
            <a:r>
              <a:rPr lang="en-US" dirty="0" smtClean="0"/>
              <a:t>Ethics</a:t>
            </a:r>
          </a:p>
          <a:p>
            <a:pPr marL="171450" indent="-171450">
              <a:buFont typeface="Arial" panose="020B0604020202020204" pitchFamily="34" charset="0"/>
              <a:buChar char="•"/>
            </a:pPr>
            <a:r>
              <a:rPr lang="en-US" dirty="0" smtClean="0"/>
              <a:t>Assessing Your PHA</a:t>
            </a:r>
          </a:p>
          <a:p>
            <a:pPr marL="171450" indent="-171450">
              <a:buFont typeface="Arial" panose="020B0604020202020204" pitchFamily="34" charset="0"/>
              <a:buChar char="•"/>
            </a:pPr>
            <a:r>
              <a:rPr lang="en-US" dirty="0" smtClean="0"/>
              <a:t>Know Your PHA</a:t>
            </a:r>
          </a:p>
          <a:p>
            <a:endParaRPr lang="en-US" dirty="0" smtClean="0"/>
          </a:p>
          <a:p>
            <a:r>
              <a:rPr lang="en-US" dirty="0" smtClean="0"/>
              <a:t>Video vignettes, audio case studies, interactive worksheets, and online quizzes reinforce learning using real PHA staff and settings. And it is always at your fingertips by computer, tablet, or smartphone</a:t>
            </a:r>
          </a:p>
          <a:p>
            <a:endParaRPr lang="en-US" dirty="0"/>
          </a:p>
        </p:txBody>
      </p:sp>
      <p:sp>
        <p:nvSpPr>
          <p:cNvPr id="4" name="Slide Number Placeholder 3"/>
          <p:cNvSpPr>
            <a:spLocks noGrp="1"/>
          </p:cNvSpPr>
          <p:nvPr>
            <p:ph type="sldNum" sz="quarter" idx="10"/>
          </p:nvPr>
        </p:nvSpPr>
        <p:spPr/>
        <p:txBody>
          <a:bodyPr/>
          <a:lstStyle/>
          <a:p>
            <a:fld id="{3091CF76-2F92-4260-926C-B9CD301DBD01}" type="slidenum">
              <a:rPr lang="en-US" smtClean="0"/>
              <a:t>26</a:t>
            </a:fld>
            <a:endParaRPr lang="en-US"/>
          </a:p>
        </p:txBody>
      </p:sp>
    </p:spTree>
    <p:extLst>
      <p:ext uri="{BB962C8B-B14F-4D97-AF65-F5344CB8AC3E}">
        <p14:creationId xmlns:p14="http://schemas.microsoft.com/office/powerpoint/2010/main" val="4254839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2323242-3227-4458-9C8F-ED0E5184C5F1}" type="datetime1">
              <a:rPr lang="en-US">
                <a:solidFill>
                  <a:prstClr val="black"/>
                </a:solidFill>
              </a:rPr>
              <a:pPr/>
              <a:t>9/14/2015</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3D47CD-1CF6-4DF5-8DC3-C3CCCF1B0C65}"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75484110"/>
      </p:ext>
    </p:extLst>
  </p:cSld>
  <p:clrMapOvr>
    <a:masterClrMapping/>
  </p:clrMapOvr>
  <p:transition>
    <p:cut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7EEA092-25ED-47DF-9763-38335370BE10}" type="datetime1">
              <a:rPr lang="en-US">
                <a:solidFill>
                  <a:prstClr val="black"/>
                </a:solidFill>
              </a:rPr>
              <a:pPr/>
              <a:t>9/14/2015</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3D47CD-1CF6-4DF5-8DC3-C3CCCF1B0C65}"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90450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D010378C-5056-4797-AFFA-7CC2CA17CBAA}" type="datetime1">
              <a:rPr lang="en-US">
                <a:solidFill>
                  <a:prstClr val="black"/>
                </a:solidFill>
              </a:rPr>
              <a:pPr/>
              <a:t>9/14/2015</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3D47CD-1CF6-4DF5-8DC3-C3CCCF1B0C65}"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65286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2FD1E6A-443B-4EC8-B2D7-A6C456DB4AFF}" type="datetime1">
              <a:rPr lang="en-US">
                <a:solidFill>
                  <a:prstClr val="black"/>
                </a:solidFill>
              </a:rPr>
              <a:pPr/>
              <a:t>9/14/2015</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3D47CD-1CF6-4DF5-8DC3-C3CCCF1B0C65}"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67534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4CDDC84-391E-49C1-83EF-267A0E7B1362}" type="datetime1">
              <a:rPr lang="en-US">
                <a:solidFill>
                  <a:prstClr val="black"/>
                </a:solidFill>
              </a:rPr>
              <a:pPr/>
              <a:t>9/14/2015</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3D47CD-1CF6-4DF5-8DC3-C3CCCF1B0C65}"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8339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A27E72-1B50-44DE-B3D0-A7DD2D83E51B}" type="datetime1">
              <a:rPr lang="en-US">
                <a:solidFill>
                  <a:prstClr val="black"/>
                </a:solidFill>
              </a:rPr>
              <a:pPr/>
              <a:t>9/14/2015</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3D47CD-1CF6-4DF5-8DC3-C3CCCF1B0C65}"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0512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8CD0800-3D84-42F8-9175-2F4AABEEDB8B}" type="datetime1">
              <a:rPr lang="en-US">
                <a:solidFill>
                  <a:prstClr val="black"/>
                </a:solidFill>
              </a:rPr>
              <a:pPr/>
              <a:t>9/14/2015</a:t>
            </a:fld>
            <a:endParaRPr lang="en-US" dirty="0">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B3D47CD-1CF6-4DF5-8DC3-C3CCCF1B0C65}"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72490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5334A468-A2D4-4CEC-BA92-E86A7F4A820B}" type="datetime1">
              <a:rPr lang="en-US">
                <a:solidFill>
                  <a:prstClr val="black"/>
                </a:solidFill>
              </a:rPr>
              <a:pPr/>
              <a:t>9/14/2015</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B3D47CD-1CF6-4DF5-8DC3-C3CCCF1B0C65}"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3977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39FF326-10D8-43F9-B034-0C2939BE1CA8}" type="datetime1">
              <a:rPr lang="en-US">
                <a:solidFill>
                  <a:prstClr val="black"/>
                </a:solidFill>
              </a:rPr>
              <a:pPr/>
              <a:t>9/14/2015</a:t>
            </a:fld>
            <a:endParaRPr lang="en-US" dirty="0">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B3D47CD-1CF6-4DF5-8DC3-C3CCCF1B0C65}"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22536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717B65E-1DA2-499C-8A69-42E94973EA1C}" type="datetime1">
              <a:rPr lang="en-US">
                <a:solidFill>
                  <a:prstClr val="black"/>
                </a:solidFill>
              </a:rPr>
              <a:pPr/>
              <a:t>9/14/2015</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3D47CD-1CF6-4DF5-8DC3-C3CCCF1B0C65}"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691962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3D873A2-C52D-4617-A3BB-D3A227EE9AC8}" type="datetime1">
              <a:rPr lang="en-US">
                <a:solidFill>
                  <a:prstClr val="black"/>
                </a:solidFill>
              </a:rPr>
              <a:pPr/>
              <a:t>9/14/2015</a:t>
            </a:fld>
            <a:endParaRPr lang="en-US" dirty="0">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B3D47CD-1CF6-4DF5-8DC3-C3CCCF1B0C65}"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10613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0">
              <a:schemeClr val="accent1">
                <a:tint val="44500"/>
                <a:satMod val="160000"/>
              </a:schemeClr>
            </a:gs>
            <a:gs pos="66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7" name="Rounded Rectangle 6"/>
          <p:cNvSpPr/>
          <p:nvPr/>
        </p:nvSpPr>
        <p:spPr>
          <a:xfrm>
            <a:off x="190500" y="171450"/>
            <a:ext cx="8724900" cy="6486525"/>
          </a:xfrm>
          <a:prstGeom prst="roundRect">
            <a:avLst>
              <a:gd name="adj" fmla="val 3347"/>
            </a:avLst>
          </a:prstGeom>
          <a:noFill/>
          <a:ln w="31750">
            <a:solidFill>
              <a:srgbClr val="481F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26" name="Picture 2" descr="C:\Documents and Settings\H07262\!MY STUFF\GRAPHICS\All_Hands_LOGO_TRANSP.gif"/>
          <p:cNvPicPr>
            <a:picLocks noChangeAspect="1" noChangeArrowheads="1"/>
          </p:cNvPicPr>
          <p:nvPr/>
        </p:nvPicPr>
        <p:blipFill>
          <a:blip r:embed="rId13" cstate="print"/>
          <a:srcRect/>
          <a:stretch>
            <a:fillRect/>
          </a:stretch>
        </p:blipFill>
        <p:spPr bwMode="auto">
          <a:xfrm>
            <a:off x="44658" y="61846"/>
            <a:ext cx="1044665" cy="1030354"/>
          </a:xfrm>
          <a:prstGeom prst="rect">
            <a:avLst/>
          </a:prstGeom>
          <a:noFill/>
        </p:spPr>
      </p:pic>
      <p:sp>
        <p:nvSpPr>
          <p:cNvPr id="4" name="TextBox 3"/>
          <p:cNvSpPr txBox="1"/>
          <p:nvPr/>
        </p:nvSpPr>
        <p:spPr>
          <a:xfrm>
            <a:off x="379490" y="6540163"/>
            <a:ext cx="2402603" cy="215444"/>
          </a:xfrm>
          <a:prstGeom prst="rect">
            <a:avLst/>
          </a:prstGeom>
          <a:solidFill>
            <a:schemeClr val="accent1">
              <a:lumMod val="20000"/>
              <a:lumOff val="80000"/>
            </a:schemeClr>
          </a:solidFill>
        </p:spPr>
        <p:txBody>
          <a:bodyPr wrap="square" lIns="0" tIns="0" rIns="0" bIns="0" rtlCol="0">
            <a:spAutoFit/>
          </a:bodyPr>
          <a:lstStyle/>
          <a:p>
            <a:pPr algn="ctr"/>
            <a:r>
              <a:rPr lang="en-US" sz="1400" b="1" dirty="0">
                <a:solidFill>
                  <a:srgbClr val="481F67"/>
                </a:solidFill>
              </a:rPr>
              <a:t>WI Public Housing</a:t>
            </a:r>
          </a:p>
        </p:txBody>
      </p:sp>
      <p:sp>
        <p:nvSpPr>
          <p:cNvPr id="5" name="TextBox 4"/>
          <p:cNvSpPr txBox="1"/>
          <p:nvPr/>
        </p:nvSpPr>
        <p:spPr>
          <a:xfrm>
            <a:off x="6756400" y="6563398"/>
            <a:ext cx="1932469" cy="215444"/>
          </a:xfrm>
          <a:prstGeom prst="rect">
            <a:avLst/>
          </a:prstGeom>
          <a:solidFill>
            <a:schemeClr val="accent1">
              <a:lumMod val="20000"/>
              <a:lumOff val="80000"/>
            </a:schemeClr>
          </a:solidFill>
        </p:spPr>
        <p:txBody>
          <a:bodyPr wrap="square" lIns="0" tIns="0" rIns="0" bIns="0" rtlCol="0">
            <a:spAutoFit/>
          </a:bodyPr>
          <a:lstStyle/>
          <a:p>
            <a:pPr algn="ctr"/>
            <a:endParaRPr lang="en-US" sz="1400" b="1" dirty="0">
              <a:solidFill>
                <a:srgbClr val="481F67"/>
              </a:solidFill>
            </a:endParaRPr>
          </a:p>
        </p:txBody>
      </p:sp>
      <p:sp>
        <p:nvSpPr>
          <p:cNvPr id="6" name="TextBox 5"/>
          <p:cNvSpPr txBox="1"/>
          <p:nvPr/>
        </p:nvSpPr>
        <p:spPr>
          <a:xfrm>
            <a:off x="4279900" y="6540500"/>
            <a:ext cx="1092200" cy="215900"/>
          </a:xfrm>
          <a:prstGeom prst="rect">
            <a:avLst/>
          </a:prstGeom>
          <a:solidFill>
            <a:schemeClr val="accent1">
              <a:lumMod val="20000"/>
              <a:lumOff val="80000"/>
            </a:schemeClr>
          </a:solidFill>
        </p:spPr>
        <p:txBody>
          <a:bodyPr wrap="square" lIns="0" tIns="0" rIns="0" bIns="0" rtlCol="0">
            <a:spAutoFit/>
          </a:bodyPr>
          <a:lstStyle/>
          <a:p>
            <a:pPr algn="ctr"/>
            <a:endParaRPr lang="en-US" sz="1400" b="1" dirty="0">
              <a:solidFill>
                <a:srgbClr val="481F67"/>
              </a:solidFill>
            </a:endParaRPr>
          </a:p>
        </p:txBody>
      </p:sp>
    </p:spTree>
    <p:extLst>
      <p:ext uri="{BB962C8B-B14F-4D97-AF65-F5344CB8AC3E}">
        <p14:creationId xmlns:p14="http://schemas.microsoft.com/office/powerpoint/2010/main" val="35390332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7M4Xn5XV-W8" TargetMode="External"/><Relationship Id="rId2" Type="http://schemas.openxmlformats.org/officeDocument/2006/relationships/hyperlink" Target="http://portal.hud.gov/hudportal/HUD?src=/program_offices/public_indian_housing/programs/hcv"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huduser.org/portal/datasets/fmr.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sz="5400" b="1" dirty="0" smtClean="0"/>
              <a:t>Housing Choice Voucher Updates</a:t>
            </a:r>
            <a:endParaRPr lang="en-US" sz="5400" b="1" dirty="0"/>
          </a:p>
        </p:txBody>
      </p:sp>
      <p:sp>
        <p:nvSpPr>
          <p:cNvPr id="3" name="Subtitle 2"/>
          <p:cNvSpPr>
            <a:spLocks noGrp="1"/>
          </p:cNvSpPr>
          <p:nvPr>
            <p:ph type="subTitle" idx="1"/>
          </p:nvPr>
        </p:nvSpPr>
        <p:spPr>
          <a:xfrm>
            <a:off x="609600" y="3200400"/>
            <a:ext cx="7848600" cy="1752600"/>
          </a:xfrm>
        </p:spPr>
        <p:txBody>
          <a:bodyPr/>
          <a:lstStyle/>
          <a:p>
            <a:r>
              <a:rPr lang="en-US" b="1" dirty="0" smtClean="0"/>
              <a:t>John Finger</a:t>
            </a:r>
            <a:r>
              <a:rPr lang="en-US" dirty="0" smtClean="0"/>
              <a:t>, Program Center Coordinator</a:t>
            </a:r>
          </a:p>
          <a:p>
            <a:r>
              <a:rPr lang="en-US" b="1" dirty="0" smtClean="0"/>
              <a:t>Anne Steffel</a:t>
            </a:r>
            <a:r>
              <a:rPr lang="en-US" dirty="0" smtClean="0"/>
              <a:t>, Financial Analyst</a:t>
            </a:r>
          </a:p>
          <a:p>
            <a:r>
              <a:rPr lang="en-US" b="1" dirty="0" smtClean="0"/>
              <a:t>DeAnna Alfonso</a:t>
            </a:r>
            <a:r>
              <a:rPr lang="en-US" dirty="0" smtClean="0"/>
              <a:t>, Construction Analyst</a:t>
            </a:r>
          </a:p>
          <a:p>
            <a:r>
              <a:rPr lang="en-US" b="1" dirty="0" smtClean="0"/>
              <a:t>Scott Koegler</a:t>
            </a:r>
            <a:r>
              <a:rPr lang="en-US" dirty="0" smtClean="0"/>
              <a:t>, Portfolio Management Specialist</a:t>
            </a:r>
          </a:p>
          <a:p>
            <a:endParaRPr lang="en-US" dirty="0"/>
          </a:p>
        </p:txBody>
      </p:sp>
    </p:spTree>
    <p:extLst>
      <p:ext uri="{BB962C8B-B14F-4D97-AF65-F5344CB8AC3E}">
        <p14:creationId xmlns:p14="http://schemas.microsoft.com/office/powerpoint/2010/main" val="3633640681"/>
      </p:ext>
    </p:extLst>
  </p:cSld>
  <p:clrMapOvr>
    <a:masterClrMapping/>
  </p:clrMapOvr>
  <p:transition>
    <p:cut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Success Rate</a:t>
            </a:r>
            <a:endParaRPr lang="en-US" dirty="0"/>
          </a:p>
        </p:txBody>
      </p:sp>
      <p:sp>
        <p:nvSpPr>
          <p:cNvPr id="3" name="Content Placeholder 2"/>
          <p:cNvSpPr>
            <a:spLocks noGrp="1"/>
          </p:cNvSpPr>
          <p:nvPr>
            <p:ph idx="1"/>
          </p:nvPr>
        </p:nvSpPr>
        <p:spPr>
          <a:xfrm>
            <a:off x="457200" y="1143000"/>
            <a:ext cx="8229600" cy="4983163"/>
          </a:xfrm>
        </p:spPr>
        <p:txBody>
          <a:bodyPr/>
          <a:lstStyle/>
          <a:p>
            <a:r>
              <a:rPr lang="en-US" dirty="0" smtClean="0"/>
              <a:t>% of vouchers issued that are leased</a:t>
            </a:r>
          </a:p>
          <a:p>
            <a:r>
              <a:rPr lang="en-US" dirty="0"/>
              <a:t>Policy Decisions Impacting Success Rate</a:t>
            </a:r>
          </a:p>
          <a:p>
            <a:pPr lvl="1"/>
            <a:r>
              <a:rPr lang="en-US" dirty="0"/>
              <a:t>Payment Standards</a:t>
            </a:r>
          </a:p>
          <a:p>
            <a:pPr lvl="1"/>
            <a:r>
              <a:rPr lang="en-US" dirty="0"/>
              <a:t>Voucher Expiration </a:t>
            </a:r>
            <a:r>
              <a:rPr lang="en-US" dirty="0" smtClean="0"/>
              <a:t>Date</a:t>
            </a:r>
            <a:endParaRPr lang="en-US" dirty="0"/>
          </a:p>
          <a:p>
            <a:r>
              <a:rPr lang="en-US" dirty="0"/>
              <a:t>Performance Impacting Success Rate</a:t>
            </a:r>
          </a:p>
          <a:p>
            <a:pPr lvl="1"/>
            <a:r>
              <a:rPr lang="en-US" dirty="0"/>
              <a:t>Landlord Outreach</a:t>
            </a:r>
          </a:p>
          <a:p>
            <a:pPr lvl="1"/>
            <a:r>
              <a:rPr lang="en-US" dirty="0"/>
              <a:t>Rent Reasonableness</a:t>
            </a:r>
          </a:p>
          <a:p>
            <a:pPr lvl="1"/>
            <a:r>
              <a:rPr lang="en-US" dirty="0"/>
              <a:t>Quality briefings</a:t>
            </a:r>
          </a:p>
          <a:p>
            <a:pPr lvl="1"/>
            <a:r>
              <a:rPr lang="en-US" dirty="0"/>
              <a:t>RFTA Processing – Prompt </a:t>
            </a:r>
            <a:r>
              <a:rPr lang="en-US" dirty="0" smtClean="0"/>
              <a:t>Inspections</a:t>
            </a:r>
            <a:endParaRPr lang="en-US" dirty="0"/>
          </a:p>
          <a:p>
            <a:pPr lvl="1"/>
            <a:r>
              <a:rPr lang="en-US" dirty="0"/>
              <a:t>Customer Service for both LL and Participant</a:t>
            </a:r>
          </a:p>
          <a:p>
            <a:endParaRPr lang="en-US" dirty="0"/>
          </a:p>
        </p:txBody>
      </p:sp>
      <p:sp>
        <p:nvSpPr>
          <p:cNvPr id="4" name="Slide Number Placeholder 3"/>
          <p:cNvSpPr>
            <a:spLocks noGrp="1"/>
          </p:cNvSpPr>
          <p:nvPr>
            <p:ph type="sldNum" sz="quarter" idx="12"/>
          </p:nvPr>
        </p:nvSpPr>
        <p:spPr/>
        <p:txBody>
          <a:bodyPr/>
          <a:lstStyle/>
          <a:p>
            <a:fld id="{BB3D47CD-1CF6-4DF5-8DC3-C3CCCF1B0C65}"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742981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Year Tool </a:t>
            </a:r>
            <a:endParaRPr lang="en-US" dirty="0"/>
          </a:p>
        </p:txBody>
      </p:sp>
      <p:sp>
        <p:nvSpPr>
          <p:cNvPr id="3" name="Slide Number Placeholder 2"/>
          <p:cNvSpPr>
            <a:spLocks noGrp="1"/>
          </p:cNvSpPr>
          <p:nvPr>
            <p:ph type="sldNum" sz="quarter" idx="12"/>
          </p:nvPr>
        </p:nvSpPr>
        <p:spPr/>
        <p:txBody>
          <a:bodyPr/>
          <a:lstStyle/>
          <a:p>
            <a:fld id="{BB3D47CD-1CF6-4DF5-8DC3-C3CCCF1B0C65}" type="slidenum">
              <a:rPr lang="en-US" smtClean="0">
                <a:solidFill>
                  <a:prstClr val="black"/>
                </a:solidFill>
              </a:rPr>
              <a:pPr/>
              <a:t>11</a:t>
            </a:fld>
            <a:endParaRPr lang="en-US" dirty="0">
              <a:solidFill>
                <a:prstClr val="black"/>
              </a:solidFill>
            </a:endParaRPr>
          </a:p>
        </p:txBody>
      </p:sp>
      <p:pic>
        <p:nvPicPr>
          <p:cNvPr id="4" name="Picture 3"/>
          <p:cNvPicPr/>
          <p:nvPr/>
        </p:nvPicPr>
        <p:blipFill>
          <a:blip r:embed="rId2" cstate="print"/>
          <a:stretch>
            <a:fillRect/>
          </a:stretch>
        </p:blipFill>
        <p:spPr>
          <a:xfrm>
            <a:off x="723899" y="1295400"/>
            <a:ext cx="7696199" cy="5181600"/>
          </a:xfrm>
          <a:prstGeom prst="rect">
            <a:avLst/>
          </a:prstGeom>
        </p:spPr>
      </p:pic>
    </p:spTree>
    <p:extLst>
      <p:ext uri="{BB962C8B-B14F-4D97-AF65-F5344CB8AC3E}">
        <p14:creationId xmlns:p14="http://schemas.microsoft.com/office/powerpoint/2010/main" val="12291851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 Rate Tracking</a:t>
            </a:r>
            <a:endParaRPr lang="en-US" dirty="0"/>
          </a:p>
        </p:txBody>
      </p:sp>
      <p:sp>
        <p:nvSpPr>
          <p:cNvPr id="3" name="Slide Number Placeholder 2"/>
          <p:cNvSpPr>
            <a:spLocks noGrp="1"/>
          </p:cNvSpPr>
          <p:nvPr>
            <p:ph type="sldNum" sz="quarter" idx="12"/>
          </p:nvPr>
        </p:nvSpPr>
        <p:spPr/>
        <p:txBody>
          <a:bodyPr/>
          <a:lstStyle/>
          <a:p>
            <a:fld id="{BB3D47CD-1CF6-4DF5-8DC3-C3CCCF1B0C65}" type="slidenum">
              <a:rPr lang="en-US" smtClean="0">
                <a:solidFill>
                  <a:prstClr val="black"/>
                </a:solidFill>
              </a:rPr>
              <a:pPr/>
              <a:t>12</a:t>
            </a:fld>
            <a:endParaRPr lang="en-US" dirty="0">
              <a:solidFill>
                <a:prstClr val="black"/>
              </a:solidFill>
            </a:endParaRPr>
          </a:p>
        </p:txBody>
      </p:sp>
      <p:pic>
        <p:nvPicPr>
          <p:cNvPr id="3074" name="Picture 2" descr="C:\Users\H49419\Desktop\success ra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693" y="1066800"/>
            <a:ext cx="8546613" cy="579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2407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Attrition</a:t>
            </a:r>
            <a:endParaRPr lang="en-US" dirty="0"/>
          </a:p>
        </p:txBody>
      </p:sp>
      <p:sp>
        <p:nvSpPr>
          <p:cNvPr id="3" name="Content Placeholder 2"/>
          <p:cNvSpPr>
            <a:spLocks noGrp="1"/>
          </p:cNvSpPr>
          <p:nvPr>
            <p:ph idx="1"/>
          </p:nvPr>
        </p:nvSpPr>
        <p:spPr/>
        <p:txBody>
          <a:bodyPr/>
          <a:lstStyle/>
          <a:p>
            <a:r>
              <a:rPr lang="en-US" sz="4000" b="1" dirty="0"/>
              <a:t>Good Turnover vs. Bad Turnover</a:t>
            </a:r>
          </a:p>
          <a:p>
            <a:r>
              <a:rPr lang="en-US" sz="4000" b="1" dirty="0"/>
              <a:t>Trend and Comparison – </a:t>
            </a:r>
            <a:r>
              <a:rPr lang="en-US" sz="4000" dirty="0"/>
              <a:t>Using PIC</a:t>
            </a:r>
          </a:p>
          <a:p>
            <a:pPr lvl="1"/>
            <a:r>
              <a:rPr lang="en-US" sz="3200" dirty="0"/>
              <a:t>Comparison – EOP Report</a:t>
            </a:r>
          </a:p>
          <a:p>
            <a:pPr lvl="1"/>
            <a:r>
              <a:rPr lang="en-US" sz="3200" dirty="0"/>
              <a:t>Trend – Viewer Report Page by Type Code</a:t>
            </a:r>
          </a:p>
          <a:p>
            <a:endParaRPr lang="en-US" dirty="0"/>
          </a:p>
        </p:txBody>
      </p:sp>
      <p:sp>
        <p:nvSpPr>
          <p:cNvPr id="4" name="Slide Number Placeholder 3"/>
          <p:cNvSpPr>
            <a:spLocks noGrp="1"/>
          </p:cNvSpPr>
          <p:nvPr>
            <p:ph type="sldNum" sz="quarter" idx="12"/>
          </p:nvPr>
        </p:nvSpPr>
        <p:spPr/>
        <p:txBody>
          <a:bodyPr/>
          <a:lstStyle/>
          <a:p>
            <a:fld id="{BB3D47CD-1CF6-4DF5-8DC3-C3CCCF1B0C65}"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653336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a:t>
            </a:r>
            <a:r>
              <a:rPr lang="en-US" dirty="0" smtClean="0"/>
              <a:t>Based </a:t>
            </a:r>
            <a:r>
              <a:rPr lang="en-US" dirty="0" smtClean="0"/>
              <a:t>Vouchers</a:t>
            </a:r>
            <a:endParaRPr lang="en-US" dirty="0"/>
          </a:p>
        </p:txBody>
      </p:sp>
      <p:sp>
        <p:nvSpPr>
          <p:cNvPr id="3" name="Content Placeholder 2"/>
          <p:cNvSpPr>
            <a:spLocks noGrp="1"/>
          </p:cNvSpPr>
          <p:nvPr>
            <p:ph idx="1"/>
          </p:nvPr>
        </p:nvSpPr>
        <p:spPr/>
        <p:txBody>
          <a:bodyPr/>
          <a:lstStyle/>
          <a:p>
            <a:r>
              <a:rPr lang="en-US" dirty="0" smtClean="0"/>
              <a:t>24 CFR 983</a:t>
            </a:r>
          </a:p>
          <a:p>
            <a:r>
              <a:rPr lang="en-US" dirty="0" smtClean="0"/>
              <a:t>PHA discretion to operate PBV</a:t>
            </a:r>
          </a:p>
          <a:p>
            <a:r>
              <a:rPr lang="en-US" dirty="0" smtClean="0"/>
              <a:t>No special funding – funding from annual HAP </a:t>
            </a:r>
            <a:r>
              <a:rPr lang="en-US" dirty="0" smtClean="0"/>
              <a:t>allocation (except VASH &amp; RAD)</a:t>
            </a:r>
            <a:endParaRPr lang="en-US" dirty="0" smtClean="0"/>
          </a:p>
          <a:p>
            <a:r>
              <a:rPr lang="en-US" dirty="0" smtClean="0"/>
              <a:t>Cannot exceed 20% of budget authority </a:t>
            </a:r>
          </a:p>
          <a:p>
            <a:r>
              <a:rPr lang="en-US" dirty="0" smtClean="0"/>
              <a:t>Policy for PBV must be in PHA </a:t>
            </a:r>
            <a:r>
              <a:rPr lang="en-US" dirty="0" smtClean="0"/>
              <a:t>Plan </a:t>
            </a:r>
            <a:r>
              <a:rPr lang="en-US" dirty="0" smtClean="0"/>
              <a:t>PRIOR to implementing a PBV program</a:t>
            </a:r>
            <a:endParaRPr lang="en-US" dirty="0"/>
          </a:p>
        </p:txBody>
      </p:sp>
      <p:sp>
        <p:nvSpPr>
          <p:cNvPr id="4" name="Slide Number Placeholder 3"/>
          <p:cNvSpPr>
            <a:spLocks noGrp="1"/>
          </p:cNvSpPr>
          <p:nvPr>
            <p:ph type="sldNum" sz="quarter" idx="12"/>
          </p:nvPr>
        </p:nvSpPr>
        <p:spPr/>
        <p:txBody>
          <a:bodyPr/>
          <a:lstStyle/>
          <a:p>
            <a:fld id="{BB3D47CD-1CF6-4DF5-8DC3-C3CCCF1B0C65}"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761406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a:t>
            </a:r>
            <a:r>
              <a:rPr lang="en-US" dirty="0" smtClean="0"/>
              <a:t>Based </a:t>
            </a:r>
            <a:r>
              <a:rPr lang="en-US" dirty="0" smtClean="0"/>
              <a:t>Vouchers</a:t>
            </a:r>
            <a:endParaRPr lang="en-US" dirty="0"/>
          </a:p>
        </p:txBody>
      </p:sp>
      <p:sp>
        <p:nvSpPr>
          <p:cNvPr id="3" name="Content Placeholder 2"/>
          <p:cNvSpPr>
            <a:spLocks noGrp="1"/>
          </p:cNvSpPr>
          <p:nvPr>
            <p:ph idx="1"/>
          </p:nvPr>
        </p:nvSpPr>
        <p:spPr/>
        <p:txBody>
          <a:bodyPr/>
          <a:lstStyle/>
          <a:p>
            <a:r>
              <a:rPr lang="en-US" dirty="0" smtClean="0"/>
              <a:t>PIH Notice 2015-05 Project Base Voucher Guidance</a:t>
            </a:r>
          </a:p>
          <a:p>
            <a:pPr lvl="1"/>
            <a:r>
              <a:rPr lang="en-US" dirty="0" smtClean="0"/>
              <a:t>Timely Reporting of PBV on HUD 50058</a:t>
            </a:r>
          </a:p>
          <a:p>
            <a:pPr lvl="1"/>
            <a:r>
              <a:rPr lang="en-US" dirty="0" smtClean="0"/>
              <a:t>Calculation of 20% Budget Authority Cap</a:t>
            </a:r>
          </a:p>
          <a:p>
            <a:pPr lvl="1"/>
            <a:r>
              <a:rPr lang="en-US" dirty="0" smtClean="0"/>
              <a:t>PBV at PHA owned units</a:t>
            </a:r>
          </a:p>
          <a:p>
            <a:r>
              <a:rPr lang="en-US" dirty="0" smtClean="0"/>
              <a:t>IMPORTANT – the requirements for PBV haven’t changed, only the process</a:t>
            </a:r>
          </a:p>
          <a:p>
            <a:endParaRPr lang="en-US" dirty="0"/>
          </a:p>
        </p:txBody>
      </p:sp>
      <p:sp>
        <p:nvSpPr>
          <p:cNvPr id="4" name="Slide Number Placeholder 3"/>
          <p:cNvSpPr>
            <a:spLocks noGrp="1"/>
          </p:cNvSpPr>
          <p:nvPr>
            <p:ph type="sldNum" sz="quarter" idx="12"/>
          </p:nvPr>
        </p:nvSpPr>
        <p:spPr/>
        <p:txBody>
          <a:bodyPr/>
          <a:lstStyle/>
          <a:p>
            <a:fld id="{BB3D47CD-1CF6-4DF5-8DC3-C3CCCF1B0C65}"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40480241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a:t>
            </a:r>
            <a:r>
              <a:rPr lang="en-US" dirty="0" smtClean="0"/>
              <a:t>Based </a:t>
            </a:r>
            <a:r>
              <a:rPr lang="en-US" dirty="0" smtClean="0"/>
              <a:t>Voucher </a:t>
            </a:r>
            <a:br>
              <a:rPr lang="en-US" dirty="0" smtClean="0"/>
            </a:br>
            <a:r>
              <a:rPr lang="en-US" dirty="0" smtClean="0"/>
              <a:t>Coming Attractions</a:t>
            </a:r>
            <a:endParaRPr lang="en-US" dirty="0"/>
          </a:p>
        </p:txBody>
      </p:sp>
      <p:sp>
        <p:nvSpPr>
          <p:cNvPr id="3" name="Content Placeholder 2"/>
          <p:cNvSpPr>
            <a:spLocks noGrp="1"/>
          </p:cNvSpPr>
          <p:nvPr>
            <p:ph idx="1"/>
          </p:nvPr>
        </p:nvSpPr>
        <p:spPr>
          <a:xfrm>
            <a:off x="457200" y="1752600"/>
            <a:ext cx="8229600" cy="4373563"/>
          </a:xfrm>
        </p:spPr>
        <p:txBody>
          <a:bodyPr/>
          <a:lstStyle/>
          <a:p>
            <a:r>
              <a:rPr lang="en-US" dirty="0"/>
              <a:t>New process to request verification of 20% of budget authority cap</a:t>
            </a:r>
          </a:p>
          <a:p>
            <a:pPr lvl="1"/>
            <a:r>
              <a:rPr lang="en-US" dirty="0"/>
              <a:t>At least 14 days prior to RFP must submit to HQS with copy to Field Office </a:t>
            </a:r>
            <a:r>
              <a:rPr lang="en-US" dirty="0" smtClean="0"/>
              <a:t>Director</a:t>
            </a:r>
          </a:p>
          <a:p>
            <a:r>
              <a:rPr lang="en-US" dirty="0" smtClean="0"/>
              <a:t>HUD is developing a protocol to review completion of required steps for PBV</a:t>
            </a:r>
          </a:p>
          <a:p>
            <a:r>
              <a:rPr lang="en-US" dirty="0" smtClean="0"/>
              <a:t>Checklist to document PHA compliance with PBV process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BB3D47CD-1CF6-4DF5-8DC3-C3CCCF1B0C65}"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42742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696200" cy="1112838"/>
          </a:xfrm>
        </p:spPr>
        <p:txBody>
          <a:bodyPr/>
          <a:lstStyle/>
          <a:p>
            <a:r>
              <a:rPr lang="en-US" dirty="0" smtClean="0"/>
              <a:t>Homeless at Admission Reporting</a:t>
            </a:r>
            <a:endParaRPr lang="en-US" dirty="0"/>
          </a:p>
        </p:txBody>
      </p:sp>
      <p:sp>
        <p:nvSpPr>
          <p:cNvPr id="3" name="Content Placeholder 2"/>
          <p:cNvSpPr>
            <a:spLocks noGrp="1"/>
          </p:cNvSpPr>
          <p:nvPr>
            <p:ph idx="1"/>
          </p:nvPr>
        </p:nvSpPr>
        <p:spPr>
          <a:xfrm>
            <a:off x="457200" y="1676400"/>
            <a:ext cx="8229600" cy="4297363"/>
          </a:xfrm>
        </p:spPr>
        <p:txBody>
          <a:bodyPr/>
          <a:lstStyle/>
          <a:p>
            <a:r>
              <a:rPr lang="en-US" dirty="0" smtClean="0"/>
              <a:t>Must determine whether family was homeless for ALL new admissions</a:t>
            </a:r>
          </a:p>
          <a:p>
            <a:r>
              <a:rPr lang="en-US" dirty="0" smtClean="0"/>
              <a:t>Must be reported at question 4c on HUD Form 50058</a:t>
            </a:r>
          </a:p>
          <a:p>
            <a:r>
              <a:rPr lang="en-US" dirty="0" smtClean="0"/>
              <a:t>Definition of homeless found in                      PIH Notice 2013-15</a:t>
            </a:r>
          </a:p>
          <a:p>
            <a:r>
              <a:rPr lang="en-US" dirty="0" smtClean="0"/>
              <a:t>PHA may adopt narrower definition for waiting list preference but must still use 2013-15 definition for question 4c</a:t>
            </a:r>
            <a:endParaRPr lang="en-US" dirty="0"/>
          </a:p>
        </p:txBody>
      </p:sp>
      <p:sp>
        <p:nvSpPr>
          <p:cNvPr id="4" name="Slide Number Placeholder 3"/>
          <p:cNvSpPr>
            <a:spLocks noGrp="1"/>
          </p:cNvSpPr>
          <p:nvPr>
            <p:ph type="sldNum" sz="quarter" idx="12"/>
          </p:nvPr>
        </p:nvSpPr>
        <p:spPr/>
        <p:txBody>
          <a:bodyPr/>
          <a:lstStyle/>
          <a:p>
            <a:fld id="{BB3D47CD-1CF6-4DF5-8DC3-C3CCCF1B0C65}"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875177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HCV Streamlining Portability </a:t>
            </a:r>
            <a:br>
              <a:rPr lang="en-US" dirty="0" smtClean="0"/>
            </a:br>
            <a:r>
              <a:rPr lang="en-US" dirty="0" smtClean="0"/>
              <a:t>Final Rule</a:t>
            </a:r>
            <a:endParaRPr lang="en-US" dirty="0"/>
          </a:p>
        </p:txBody>
      </p:sp>
      <p:sp>
        <p:nvSpPr>
          <p:cNvPr id="3" name="Content Placeholder 2"/>
          <p:cNvSpPr>
            <a:spLocks noGrp="1"/>
          </p:cNvSpPr>
          <p:nvPr>
            <p:ph idx="1"/>
          </p:nvPr>
        </p:nvSpPr>
        <p:spPr/>
        <p:txBody>
          <a:bodyPr/>
          <a:lstStyle/>
          <a:p>
            <a:r>
              <a:rPr lang="en-US" dirty="0" smtClean="0"/>
              <a:t>Effective September 21, 2015</a:t>
            </a:r>
          </a:p>
          <a:p>
            <a:r>
              <a:rPr lang="en-US" dirty="0" smtClean="0"/>
              <a:t>Final Portability Rule and Side-by-Side comparison at: </a:t>
            </a:r>
            <a:r>
              <a:rPr lang="en-US" dirty="0">
                <a:hlinkClick r:id="rId2"/>
              </a:rPr>
              <a:t>http://portal.hud.gov/hudportal/HUD?src=/</a:t>
            </a:r>
            <a:r>
              <a:rPr lang="en-US" dirty="0" smtClean="0">
                <a:hlinkClick r:id="rId2"/>
              </a:rPr>
              <a:t>program_offices/public_indian_housing/programs/hcv</a:t>
            </a:r>
            <a:endParaRPr lang="en-US" dirty="0" smtClean="0"/>
          </a:p>
          <a:p>
            <a:r>
              <a:rPr lang="en-US" dirty="0" smtClean="0"/>
              <a:t>Webcast at: </a:t>
            </a:r>
            <a:r>
              <a:rPr lang="en-US" u="sng" dirty="0" smtClean="0">
                <a:hlinkClick r:id="rId3"/>
              </a:rPr>
              <a:t>https</a:t>
            </a:r>
            <a:r>
              <a:rPr lang="en-US" u="sng" dirty="0">
                <a:hlinkClick r:id="rId3"/>
              </a:rPr>
              <a:t>://</a:t>
            </a:r>
            <a:r>
              <a:rPr lang="en-US" u="sng" dirty="0" smtClean="0">
                <a:hlinkClick r:id="rId3"/>
              </a:rPr>
              <a:t>www.youtube.com/watch?v=7M4Xn5XV-W8</a:t>
            </a:r>
            <a:endParaRPr lang="en-US" u="sng"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BB3D47CD-1CF6-4DF5-8DC3-C3CCCF1B0C65}"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325096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Portability – What’s New</a:t>
            </a:r>
            <a:endParaRPr lang="en-US" dirty="0"/>
          </a:p>
        </p:txBody>
      </p:sp>
      <p:sp>
        <p:nvSpPr>
          <p:cNvPr id="3" name="Content Placeholder 2"/>
          <p:cNvSpPr>
            <a:spLocks noGrp="1"/>
          </p:cNvSpPr>
          <p:nvPr>
            <p:ph idx="1"/>
          </p:nvPr>
        </p:nvSpPr>
        <p:spPr/>
        <p:txBody>
          <a:bodyPr/>
          <a:lstStyle/>
          <a:p>
            <a:r>
              <a:rPr lang="en-US" dirty="0" smtClean="0"/>
              <a:t>Family Briefing Requirements</a:t>
            </a:r>
          </a:p>
          <a:p>
            <a:r>
              <a:rPr lang="en-US" dirty="0" smtClean="0"/>
              <a:t>Processing Family Moves</a:t>
            </a:r>
          </a:p>
          <a:p>
            <a:r>
              <a:rPr lang="en-US" dirty="0" smtClean="0"/>
              <a:t>Voucher Term</a:t>
            </a:r>
          </a:p>
          <a:p>
            <a:r>
              <a:rPr lang="en-US" dirty="0" smtClean="0"/>
              <a:t>Billing and Administration</a:t>
            </a:r>
          </a:p>
          <a:p>
            <a:r>
              <a:rPr lang="en-US" dirty="0" smtClean="0"/>
              <a:t>Mandatory Absorption is NOT in final rule</a:t>
            </a:r>
          </a:p>
          <a:p>
            <a:endParaRPr lang="en-US" dirty="0"/>
          </a:p>
        </p:txBody>
      </p:sp>
      <p:sp>
        <p:nvSpPr>
          <p:cNvPr id="4" name="Slide Number Placeholder 3"/>
          <p:cNvSpPr>
            <a:spLocks noGrp="1"/>
          </p:cNvSpPr>
          <p:nvPr>
            <p:ph type="sldNum" sz="quarter" idx="12"/>
          </p:nvPr>
        </p:nvSpPr>
        <p:spPr/>
        <p:txBody>
          <a:bodyPr/>
          <a:lstStyle/>
          <a:p>
            <a:fld id="{BB3D47CD-1CF6-4DF5-8DC3-C3CCCF1B0C65}"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65736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9600" dirty="0" smtClean="0">
                <a:solidFill>
                  <a:srgbClr val="00B050"/>
                </a:solidFill>
              </a:rPr>
              <a:t>THANK YOU!</a:t>
            </a:r>
            <a:endParaRPr lang="en-US" sz="9600" dirty="0">
              <a:solidFill>
                <a:srgbClr val="00B050"/>
              </a:solidFill>
            </a:endParaRPr>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t>WI PHAs continue to do a great job of administering your programs in a difficult financial and regulated environment.</a:t>
            </a:r>
          </a:p>
          <a:p>
            <a:pPr marL="0" indent="0" algn="ctr">
              <a:buNone/>
            </a:pPr>
            <a:endParaRPr lang="en-US" dirty="0"/>
          </a:p>
          <a:p>
            <a:pPr marL="0" indent="0" algn="ctr">
              <a:buNone/>
            </a:pPr>
            <a:r>
              <a:rPr lang="en-US" dirty="0" smtClean="0"/>
              <a:t>All field office staff appreciate the continued dedication and efforts to provide affordable housing in WI.</a:t>
            </a:r>
            <a:endParaRPr lang="en-US" dirty="0"/>
          </a:p>
        </p:txBody>
      </p:sp>
      <p:sp>
        <p:nvSpPr>
          <p:cNvPr id="4" name="Slide Number Placeholder 3"/>
          <p:cNvSpPr>
            <a:spLocks noGrp="1"/>
          </p:cNvSpPr>
          <p:nvPr>
            <p:ph type="sldNum" sz="quarter" idx="12"/>
          </p:nvPr>
        </p:nvSpPr>
        <p:spPr/>
        <p:txBody>
          <a:bodyPr/>
          <a:lstStyle/>
          <a:p>
            <a:fld id="{BB3D47CD-1CF6-4DF5-8DC3-C3CCCF1B0C65}"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737049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Family Briefing</a:t>
            </a:r>
            <a:endParaRPr lang="en-US" dirty="0"/>
          </a:p>
        </p:txBody>
      </p:sp>
      <p:sp>
        <p:nvSpPr>
          <p:cNvPr id="3" name="Content Placeholder 2"/>
          <p:cNvSpPr>
            <a:spLocks noGrp="1"/>
          </p:cNvSpPr>
          <p:nvPr>
            <p:ph idx="1"/>
          </p:nvPr>
        </p:nvSpPr>
        <p:spPr>
          <a:xfrm>
            <a:off x="457200" y="1066800"/>
            <a:ext cx="8229600" cy="5059363"/>
          </a:xfrm>
        </p:spPr>
        <p:txBody>
          <a:bodyPr/>
          <a:lstStyle/>
          <a:p>
            <a:r>
              <a:rPr lang="en-US" dirty="0"/>
              <a:t>An explanation of the advantages of areas with </a:t>
            </a:r>
            <a:r>
              <a:rPr lang="en-US" dirty="0" smtClean="0"/>
              <a:t>low concentrations </a:t>
            </a:r>
            <a:r>
              <a:rPr lang="en-US" dirty="0"/>
              <a:t>of low </a:t>
            </a:r>
            <a:r>
              <a:rPr lang="en-US" dirty="0" smtClean="0"/>
              <a:t>income</a:t>
            </a:r>
          </a:p>
          <a:p>
            <a:r>
              <a:rPr lang="en-US" dirty="0"/>
              <a:t>Requires PHAs to ensure that the list of landlords </a:t>
            </a:r>
            <a:r>
              <a:rPr lang="en-US" dirty="0" smtClean="0"/>
              <a:t>or other </a:t>
            </a:r>
            <a:r>
              <a:rPr lang="en-US" dirty="0"/>
              <a:t>resources covers areas outside of poverty </a:t>
            </a:r>
            <a:r>
              <a:rPr lang="en-US" dirty="0" smtClean="0"/>
              <a:t>or minority concentration</a:t>
            </a:r>
          </a:p>
          <a:p>
            <a:r>
              <a:rPr lang="en-US" dirty="0"/>
              <a:t>An explanation of how portability works.</a:t>
            </a:r>
          </a:p>
          <a:p>
            <a:pPr lvl="1"/>
            <a:r>
              <a:rPr lang="en-US" dirty="0" smtClean="0"/>
              <a:t>information </a:t>
            </a:r>
            <a:r>
              <a:rPr lang="en-US" dirty="0"/>
              <a:t>on how portability </a:t>
            </a:r>
            <a:r>
              <a:rPr lang="en-US" dirty="0" smtClean="0"/>
              <a:t>may affect </a:t>
            </a:r>
            <a:r>
              <a:rPr lang="en-US" dirty="0"/>
              <a:t>the family’s assistance </a:t>
            </a:r>
            <a:r>
              <a:rPr lang="en-US" dirty="0" smtClean="0"/>
              <a:t>and </a:t>
            </a:r>
            <a:r>
              <a:rPr lang="en-US" dirty="0"/>
              <a:t>any other elements of </a:t>
            </a:r>
            <a:r>
              <a:rPr lang="en-US" dirty="0" smtClean="0"/>
              <a:t>the portability </a:t>
            </a:r>
            <a:r>
              <a:rPr lang="en-US" dirty="0"/>
              <a:t>process which may affect the </a:t>
            </a:r>
            <a:r>
              <a:rPr lang="en-US" dirty="0" smtClean="0"/>
              <a:t>family’s assistance</a:t>
            </a:r>
            <a:r>
              <a:rPr lang="en-US" dirty="0"/>
              <a:t>.</a:t>
            </a:r>
          </a:p>
        </p:txBody>
      </p:sp>
      <p:sp>
        <p:nvSpPr>
          <p:cNvPr id="4" name="Slide Number Placeholder 3"/>
          <p:cNvSpPr>
            <a:spLocks noGrp="1"/>
          </p:cNvSpPr>
          <p:nvPr>
            <p:ph type="sldNum" sz="quarter" idx="12"/>
          </p:nvPr>
        </p:nvSpPr>
        <p:spPr/>
        <p:txBody>
          <a:bodyPr/>
          <a:lstStyle/>
          <a:p>
            <a:fld id="{BB3D47CD-1CF6-4DF5-8DC3-C3CCCF1B0C65}"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310141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Processing Family Moves</a:t>
            </a:r>
            <a:endParaRPr lang="en-US" dirty="0"/>
          </a:p>
        </p:txBody>
      </p:sp>
      <p:sp>
        <p:nvSpPr>
          <p:cNvPr id="3" name="Content Placeholder 2"/>
          <p:cNvSpPr>
            <a:spLocks noGrp="1"/>
          </p:cNvSpPr>
          <p:nvPr>
            <p:ph idx="1"/>
          </p:nvPr>
        </p:nvSpPr>
        <p:spPr/>
        <p:txBody>
          <a:bodyPr/>
          <a:lstStyle/>
          <a:p>
            <a:r>
              <a:rPr lang="en-US" sz="4000" dirty="0" smtClean="0"/>
              <a:t>PHA policies on family moves must be consistent with civil rights laws and regulations</a:t>
            </a:r>
          </a:p>
          <a:p>
            <a:r>
              <a:rPr lang="en-US" sz="4000" dirty="0" smtClean="0"/>
              <a:t>HUD field office must be notified within 10 business days when denying portability due to insufficient funding</a:t>
            </a:r>
          </a:p>
          <a:p>
            <a:pPr marL="0" indent="0">
              <a:buNone/>
            </a:pPr>
            <a:endParaRPr lang="en-US" dirty="0"/>
          </a:p>
        </p:txBody>
      </p:sp>
      <p:sp>
        <p:nvSpPr>
          <p:cNvPr id="4" name="Slide Number Placeholder 3"/>
          <p:cNvSpPr>
            <a:spLocks noGrp="1"/>
          </p:cNvSpPr>
          <p:nvPr>
            <p:ph type="sldNum" sz="quarter" idx="12"/>
          </p:nvPr>
        </p:nvSpPr>
        <p:spPr/>
        <p:txBody>
          <a:bodyPr/>
          <a:lstStyle/>
          <a:p>
            <a:fld id="{BB3D47CD-1CF6-4DF5-8DC3-C3CCCF1B0C65}"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000055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Voucher Term</a:t>
            </a:r>
            <a:endParaRPr lang="en-US" dirty="0"/>
          </a:p>
        </p:txBody>
      </p:sp>
      <p:sp>
        <p:nvSpPr>
          <p:cNvPr id="3" name="Content Placeholder 2"/>
          <p:cNvSpPr>
            <a:spLocks noGrp="1"/>
          </p:cNvSpPr>
          <p:nvPr>
            <p:ph idx="1"/>
          </p:nvPr>
        </p:nvSpPr>
        <p:spPr/>
        <p:txBody>
          <a:bodyPr/>
          <a:lstStyle/>
          <a:p>
            <a:r>
              <a:rPr lang="en-US" dirty="0" smtClean="0"/>
              <a:t>PHAs suspend voucher term for all families (not just porting families) when:</a:t>
            </a:r>
          </a:p>
          <a:p>
            <a:pPr lvl="1"/>
            <a:r>
              <a:rPr lang="en-US" dirty="0" smtClean="0"/>
              <a:t>Family submits RTA – suspension ends when PHA notifies in writing approval or disapproval</a:t>
            </a:r>
          </a:p>
          <a:p>
            <a:r>
              <a:rPr lang="en-US" dirty="0" smtClean="0"/>
              <a:t>Receiving PHA voucher cannot expire before 30 days of initial voucher</a:t>
            </a:r>
          </a:p>
          <a:p>
            <a:r>
              <a:rPr lang="en-US" dirty="0" smtClean="0"/>
              <a:t>Receiving PHA must notify initial PHA if granting any extensions</a:t>
            </a:r>
          </a:p>
          <a:p>
            <a:pPr marL="0" indent="0">
              <a:buNone/>
            </a:pP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BB3D47CD-1CF6-4DF5-8DC3-C3CCCF1B0C65}"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660086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Billing and Administration</a:t>
            </a:r>
            <a:endParaRPr lang="en-US" dirty="0"/>
          </a:p>
        </p:txBody>
      </p:sp>
      <p:sp>
        <p:nvSpPr>
          <p:cNvPr id="3" name="Content Placeholder 2"/>
          <p:cNvSpPr>
            <a:spLocks noGrp="1"/>
          </p:cNvSpPr>
          <p:nvPr>
            <p:ph idx="1"/>
          </p:nvPr>
        </p:nvSpPr>
        <p:spPr>
          <a:xfrm>
            <a:off x="457200" y="1143000"/>
            <a:ext cx="8229600" cy="4525963"/>
          </a:xfrm>
        </p:spPr>
        <p:txBody>
          <a:bodyPr/>
          <a:lstStyle/>
          <a:p>
            <a:r>
              <a:rPr lang="en-US" dirty="0" smtClean="0"/>
              <a:t>Requires use of email or other delivery confirmation methods (HUD recommends email)</a:t>
            </a:r>
          </a:p>
          <a:p>
            <a:r>
              <a:rPr lang="en-US" dirty="0" smtClean="0"/>
              <a:t>Receiving PHA cannot refuse to assist portability family</a:t>
            </a:r>
          </a:p>
          <a:p>
            <a:r>
              <a:rPr lang="en-US" dirty="0" smtClean="0"/>
              <a:t>Families choose the receiving PHA when more than one PHA in jurisdiction</a:t>
            </a:r>
          </a:p>
          <a:p>
            <a:r>
              <a:rPr lang="en-US" dirty="0" smtClean="0"/>
              <a:t>If receiving PHA notifies it will absorb voucher cannot reverse decision without initial PHA consent</a:t>
            </a:r>
          </a:p>
          <a:p>
            <a:endParaRPr lang="en-US" dirty="0"/>
          </a:p>
        </p:txBody>
      </p:sp>
      <p:sp>
        <p:nvSpPr>
          <p:cNvPr id="4" name="Slide Number Placeholder 3"/>
          <p:cNvSpPr>
            <a:spLocks noGrp="1"/>
          </p:cNvSpPr>
          <p:nvPr>
            <p:ph type="sldNum" sz="quarter" idx="12"/>
          </p:nvPr>
        </p:nvSpPr>
        <p:spPr/>
        <p:txBody>
          <a:bodyPr/>
          <a:lstStyle/>
          <a:p>
            <a:fld id="{BB3D47CD-1CF6-4DF5-8DC3-C3CCCF1B0C65}"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875993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Billing &amp; Admin Cont.</a:t>
            </a:r>
            <a:endParaRPr lang="en-US" dirty="0"/>
          </a:p>
        </p:txBody>
      </p:sp>
      <p:sp>
        <p:nvSpPr>
          <p:cNvPr id="3" name="Content Placeholder 2"/>
          <p:cNvSpPr>
            <a:spLocks noGrp="1"/>
          </p:cNvSpPr>
          <p:nvPr>
            <p:ph idx="1"/>
          </p:nvPr>
        </p:nvSpPr>
        <p:spPr>
          <a:xfrm>
            <a:off x="457200" y="1524000"/>
            <a:ext cx="8229600" cy="4525963"/>
          </a:xfrm>
        </p:spPr>
        <p:txBody>
          <a:bodyPr/>
          <a:lstStyle/>
          <a:p>
            <a:r>
              <a:rPr lang="en-US" sz="4000" dirty="0" smtClean="0"/>
              <a:t>Receiving PHA policies are used in administration of voucher</a:t>
            </a:r>
          </a:p>
          <a:p>
            <a:r>
              <a:rPr lang="en-US" sz="4000" dirty="0"/>
              <a:t>I</a:t>
            </a:r>
            <a:r>
              <a:rPr lang="en-US" sz="4000" dirty="0" smtClean="0"/>
              <a:t>nitial </a:t>
            </a:r>
            <a:r>
              <a:rPr lang="en-US" sz="4000" dirty="0"/>
              <a:t>PHA must reimburse the receiving </a:t>
            </a:r>
            <a:r>
              <a:rPr lang="en-US" sz="4000" dirty="0" smtClean="0"/>
              <a:t>PHA for </a:t>
            </a:r>
            <a:r>
              <a:rPr lang="en-US" sz="4000" dirty="0"/>
              <a:t>the lesser of 80% of the initial </a:t>
            </a:r>
            <a:r>
              <a:rPr lang="en-US" sz="4000" dirty="0" smtClean="0"/>
              <a:t>PHA’s administrative </a:t>
            </a:r>
            <a:r>
              <a:rPr lang="en-US" sz="4000" dirty="0"/>
              <a:t>fee or 100% of the receiving </a:t>
            </a:r>
            <a:r>
              <a:rPr lang="en-US" sz="4000" dirty="0" smtClean="0"/>
              <a:t>PHA’s administrative fee</a:t>
            </a:r>
          </a:p>
          <a:p>
            <a:endParaRPr lang="en-US" dirty="0"/>
          </a:p>
        </p:txBody>
      </p:sp>
      <p:sp>
        <p:nvSpPr>
          <p:cNvPr id="4" name="Slide Number Placeholder 3"/>
          <p:cNvSpPr>
            <a:spLocks noGrp="1"/>
          </p:cNvSpPr>
          <p:nvPr>
            <p:ph type="sldNum" sz="quarter" idx="12"/>
          </p:nvPr>
        </p:nvSpPr>
        <p:spPr/>
        <p:txBody>
          <a:bodyPr/>
          <a:lstStyle/>
          <a:p>
            <a:fld id="{BB3D47CD-1CF6-4DF5-8DC3-C3CCCF1B0C65}"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883251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FY 2016 FMR</a:t>
            </a:r>
            <a:endParaRPr lang="en-US" dirty="0"/>
          </a:p>
        </p:txBody>
      </p:sp>
      <p:sp>
        <p:nvSpPr>
          <p:cNvPr id="3" name="Content Placeholder 2"/>
          <p:cNvSpPr>
            <a:spLocks noGrp="1"/>
          </p:cNvSpPr>
          <p:nvPr>
            <p:ph idx="1"/>
          </p:nvPr>
        </p:nvSpPr>
        <p:spPr>
          <a:xfrm>
            <a:off x="381000" y="1295400"/>
            <a:ext cx="8229600" cy="4525963"/>
          </a:xfrm>
        </p:spPr>
        <p:txBody>
          <a:bodyPr/>
          <a:lstStyle/>
          <a:p>
            <a:r>
              <a:rPr lang="en-US" dirty="0" smtClean="0"/>
              <a:t>Federal Register September 8, 2015</a:t>
            </a:r>
          </a:p>
          <a:p>
            <a:r>
              <a:rPr lang="en-US" dirty="0" smtClean="0"/>
              <a:t>Comments due by October 8, 2015</a:t>
            </a:r>
          </a:p>
          <a:p>
            <a:r>
              <a:rPr lang="en-US" dirty="0" smtClean="0"/>
              <a:t>Current 50</a:t>
            </a:r>
            <a:r>
              <a:rPr lang="en-US" baseline="30000" dirty="0" smtClean="0"/>
              <a:t>th</a:t>
            </a:r>
            <a:r>
              <a:rPr lang="en-US" dirty="0" smtClean="0"/>
              <a:t> Percentile FMR calculations still in place for FY2016</a:t>
            </a:r>
          </a:p>
          <a:p>
            <a:r>
              <a:rPr lang="en-US" dirty="0" smtClean="0"/>
              <a:t>June 2, 2015 proposed rule to use Small Area FMR calculations – comments were due by July 2, 2015</a:t>
            </a:r>
          </a:p>
          <a:p>
            <a:r>
              <a:rPr lang="en-US" u="sng" dirty="0">
                <a:hlinkClick r:id="rId3"/>
              </a:rPr>
              <a:t>http://www.huduser.org/portal/datasets/fmr.html</a:t>
            </a:r>
            <a:endParaRPr lang="en-US"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BB3D47CD-1CF6-4DF5-8DC3-C3CCCF1B0C65}"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295501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the Way Training</a:t>
            </a:r>
            <a:endParaRPr lang="en-US" dirty="0"/>
          </a:p>
        </p:txBody>
      </p:sp>
      <p:sp>
        <p:nvSpPr>
          <p:cNvPr id="3" name="Content Placeholder 2"/>
          <p:cNvSpPr>
            <a:spLocks noGrp="1"/>
          </p:cNvSpPr>
          <p:nvPr>
            <p:ph idx="1"/>
          </p:nvPr>
        </p:nvSpPr>
        <p:spPr>
          <a:xfrm>
            <a:off x="457200" y="1219200"/>
            <a:ext cx="8229600" cy="5029200"/>
          </a:xfrm>
        </p:spPr>
        <p:txBody>
          <a:bodyPr/>
          <a:lstStyle/>
          <a:p>
            <a:r>
              <a:rPr lang="en-US" dirty="0" smtClean="0"/>
              <a:t>Training Modules available on HUD Exchange</a:t>
            </a:r>
          </a:p>
          <a:p>
            <a:r>
              <a:rPr lang="en-US" dirty="0" smtClean="0"/>
              <a:t>FREE Self-paced internet based training</a:t>
            </a:r>
          </a:p>
          <a:p>
            <a:r>
              <a:rPr lang="en-US" dirty="0" smtClean="0"/>
              <a:t>Addresses 6 Key Aspects of PHAs</a:t>
            </a:r>
          </a:p>
          <a:p>
            <a:r>
              <a:rPr lang="en-US" dirty="0" smtClean="0"/>
              <a:t>Developed as training for PHA boards – but can be beneficial to all involved with PHAs</a:t>
            </a:r>
          </a:p>
          <a:p>
            <a:endParaRPr lang="en-US" dirty="0" smtClean="0"/>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BB3D47CD-1CF6-4DF5-8DC3-C3CCCF1B0C65}" type="slidenum">
              <a:rPr lang="en-US" smtClean="0">
                <a:solidFill>
                  <a:prstClr val="black"/>
                </a:solidFill>
              </a:rPr>
              <a:pPr/>
              <a:t>26</a:t>
            </a:fld>
            <a:endParaRPr lang="en-US" dirty="0">
              <a:solidFill>
                <a:prstClr val="black"/>
              </a:solidFill>
            </a:endParaRPr>
          </a:p>
        </p:txBody>
      </p:sp>
      <p:pic>
        <p:nvPicPr>
          <p:cNvPr id="1026" name="Picture 2" descr="C:\Users\H49419\Desktop\lead the w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6325" y="4038600"/>
            <a:ext cx="5248275"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4271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HUD Resource Locator</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endParaRPr lang="en-US" dirty="0"/>
          </a:p>
          <a:p>
            <a:r>
              <a:rPr lang="en-US" dirty="0" smtClean="0"/>
              <a:t>Available on Desktop, Tablet and mobile platforms</a:t>
            </a:r>
            <a:endParaRPr lang="en-US" dirty="0"/>
          </a:p>
        </p:txBody>
      </p:sp>
      <p:sp>
        <p:nvSpPr>
          <p:cNvPr id="4" name="Slide Number Placeholder 3"/>
          <p:cNvSpPr>
            <a:spLocks noGrp="1"/>
          </p:cNvSpPr>
          <p:nvPr>
            <p:ph type="sldNum" sz="quarter" idx="12"/>
          </p:nvPr>
        </p:nvSpPr>
        <p:spPr/>
        <p:txBody>
          <a:bodyPr/>
          <a:lstStyle/>
          <a:p>
            <a:fld id="{BB3D47CD-1CF6-4DF5-8DC3-C3CCCF1B0C65}" type="slidenum">
              <a:rPr lang="en-US" smtClean="0">
                <a:solidFill>
                  <a:prstClr val="black"/>
                </a:solidFill>
              </a:rPr>
              <a:pPr/>
              <a:t>27</a:t>
            </a:fld>
            <a:endParaRPr lang="en-US" dirty="0">
              <a:solidFill>
                <a:prstClr val="black"/>
              </a:solidFill>
            </a:endParaRPr>
          </a:p>
        </p:txBody>
      </p:sp>
      <p:pic>
        <p:nvPicPr>
          <p:cNvPr id="1026" name="Picture 2" descr="C:\Users\H49419\Desktop\HUD Resource Loca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928" y="1219200"/>
            <a:ext cx="80010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898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B3D47CD-1CF6-4DF5-8DC3-C3CCCF1B0C65}" type="slidenum">
              <a:rPr lang="en-US" smtClean="0"/>
              <a:pPr/>
              <a:t>28</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376488"/>
            <a:ext cx="2895600"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027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HCV Utilization</a:t>
            </a:r>
            <a:endParaRPr lang="en-US" dirty="0"/>
          </a:p>
        </p:txBody>
      </p:sp>
      <p:sp>
        <p:nvSpPr>
          <p:cNvPr id="3" name="Content Placeholder 2"/>
          <p:cNvSpPr>
            <a:spLocks noGrp="1"/>
          </p:cNvSpPr>
          <p:nvPr>
            <p:ph idx="1"/>
          </p:nvPr>
        </p:nvSpPr>
        <p:spPr/>
        <p:txBody>
          <a:bodyPr/>
          <a:lstStyle/>
          <a:p>
            <a:pPr marL="0" indent="0">
              <a:buNone/>
            </a:pPr>
            <a:endParaRPr lang="en-US" dirty="0"/>
          </a:p>
        </p:txBody>
      </p:sp>
      <p:sp>
        <p:nvSpPr>
          <p:cNvPr id="4" name="Slide Number Placeholder 3"/>
          <p:cNvSpPr>
            <a:spLocks noGrp="1"/>
          </p:cNvSpPr>
          <p:nvPr>
            <p:ph type="sldNum" sz="quarter" idx="12"/>
          </p:nvPr>
        </p:nvSpPr>
        <p:spPr/>
        <p:txBody>
          <a:bodyPr/>
          <a:lstStyle/>
          <a:p>
            <a:fld id="{BB3D47CD-1CF6-4DF5-8DC3-C3CCCF1B0C65}" type="slidenum">
              <a:rPr lang="en-US" smtClean="0">
                <a:solidFill>
                  <a:prstClr val="black"/>
                </a:solidFill>
              </a:rPr>
              <a:pPr/>
              <a:t>3</a:t>
            </a:fld>
            <a:endParaRPr lang="en-US" dirty="0">
              <a:solidFill>
                <a:prstClr val="black"/>
              </a:solidFill>
            </a:endParaRPr>
          </a:p>
        </p:txBody>
      </p:sp>
      <p:pic>
        <p:nvPicPr>
          <p:cNvPr id="1026" name="Picture 2" descr="C:\Users\H49419\Desktop\HCV Dashboa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83820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690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HCV Cash Management</a:t>
            </a:r>
            <a:endParaRPr lang="en-US" dirty="0"/>
          </a:p>
        </p:txBody>
      </p:sp>
      <p:sp>
        <p:nvSpPr>
          <p:cNvPr id="3" name="Content Placeholder 2"/>
          <p:cNvSpPr>
            <a:spLocks noGrp="1"/>
          </p:cNvSpPr>
          <p:nvPr>
            <p:ph idx="1"/>
          </p:nvPr>
        </p:nvSpPr>
        <p:spPr/>
        <p:txBody>
          <a:bodyPr/>
          <a:lstStyle/>
          <a:p>
            <a:r>
              <a:rPr lang="en-US" altLang="en-US" sz="2800" dirty="0"/>
              <a:t>Intent of Cash Management Procedures:</a:t>
            </a:r>
          </a:p>
          <a:p>
            <a:pPr lvl="1"/>
            <a:r>
              <a:rPr lang="en-US" altLang="en-US" dirty="0"/>
              <a:t>Mitigate PHA accumulation of NRA funds</a:t>
            </a:r>
          </a:p>
          <a:p>
            <a:pPr lvl="1"/>
            <a:r>
              <a:rPr lang="en-US" altLang="en-US" dirty="0"/>
              <a:t>Reduce Treasury outlays and costs by timing the disbursements based on actual need</a:t>
            </a:r>
          </a:p>
          <a:p>
            <a:pPr lvl="1"/>
            <a:r>
              <a:rPr lang="en-US" altLang="en-US" dirty="0"/>
              <a:t>Facilitate a more efficient and timely method by which to account for PHA program reserves. </a:t>
            </a:r>
            <a:endParaRPr lang="en-US" altLang="en-US" dirty="0" smtClean="0"/>
          </a:p>
          <a:p>
            <a:pPr marL="342900" lvl="1" indent="-342900">
              <a:buFont typeface="Arial" pitchFamily="34" charset="0"/>
              <a:buChar char="•"/>
            </a:pPr>
            <a:r>
              <a:rPr lang="en-US" dirty="0"/>
              <a:t>Each month’s HAP disbursement is based on the most recent quarter’s validated VMS monthly average HAP </a:t>
            </a:r>
            <a:r>
              <a:rPr lang="en-US" dirty="0" smtClean="0"/>
              <a:t>costs with 3% margin</a:t>
            </a:r>
            <a:endParaRPr lang="en-US" dirty="0"/>
          </a:p>
          <a:p>
            <a:endParaRPr lang="en-US" altLang="en-US" dirty="0"/>
          </a:p>
          <a:p>
            <a:endParaRPr lang="en-US" dirty="0"/>
          </a:p>
        </p:txBody>
      </p:sp>
      <p:sp>
        <p:nvSpPr>
          <p:cNvPr id="4" name="Slide Number Placeholder 3"/>
          <p:cNvSpPr>
            <a:spLocks noGrp="1"/>
          </p:cNvSpPr>
          <p:nvPr>
            <p:ph type="sldNum" sz="quarter" idx="12"/>
          </p:nvPr>
        </p:nvSpPr>
        <p:spPr/>
        <p:txBody>
          <a:bodyPr/>
          <a:lstStyle/>
          <a:p>
            <a:fld id="{BB3D47CD-1CF6-4DF5-8DC3-C3CCCF1B0C65}"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883184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HCV Cash Management</a:t>
            </a:r>
            <a:endParaRPr lang="en-US" dirty="0"/>
          </a:p>
        </p:txBody>
      </p:sp>
      <p:sp>
        <p:nvSpPr>
          <p:cNvPr id="3" name="Content Placeholder 2"/>
          <p:cNvSpPr>
            <a:spLocks noGrp="1"/>
          </p:cNvSpPr>
          <p:nvPr>
            <p:ph idx="1"/>
          </p:nvPr>
        </p:nvSpPr>
        <p:spPr/>
        <p:txBody>
          <a:bodyPr/>
          <a:lstStyle/>
          <a:p>
            <a:r>
              <a:rPr lang="en-US" dirty="0" smtClean="0"/>
              <a:t>Initial Funding Letter – Line 25 is total funding for HAP -  This is what utilization calculations are based on.</a:t>
            </a:r>
          </a:p>
          <a:p>
            <a:r>
              <a:rPr lang="en-US" dirty="0" smtClean="0"/>
              <a:t>HUD Held Reserve (HHR) are HAP funding &amp; must be included in funding available for utilization projections</a:t>
            </a:r>
          </a:p>
          <a:p>
            <a:r>
              <a:rPr lang="en-US" dirty="0" smtClean="0"/>
              <a:t>Request HHR from your FMC representative</a:t>
            </a:r>
            <a:endParaRPr lang="en-US" dirty="0"/>
          </a:p>
        </p:txBody>
      </p:sp>
      <p:sp>
        <p:nvSpPr>
          <p:cNvPr id="4" name="Slide Number Placeholder 3"/>
          <p:cNvSpPr>
            <a:spLocks noGrp="1"/>
          </p:cNvSpPr>
          <p:nvPr>
            <p:ph type="sldNum" sz="quarter" idx="12"/>
          </p:nvPr>
        </p:nvSpPr>
        <p:spPr/>
        <p:txBody>
          <a:bodyPr/>
          <a:lstStyle/>
          <a:p>
            <a:fld id="{BB3D47CD-1CF6-4DF5-8DC3-C3CCCF1B0C65}"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957181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B3D47CD-1CF6-4DF5-8DC3-C3CCCF1B0C65}" type="slidenum">
              <a:rPr lang="en-US" smtClean="0">
                <a:solidFill>
                  <a:prstClr val="black"/>
                </a:solidFill>
              </a:rPr>
              <a:pPr/>
              <a:t>6</a:t>
            </a:fld>
            <a:endParaRPr lang="en-US" dirty="0">
              <a:solidFill>
                <a:prstClr val="black"/>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50911242"/>
              </p:ext>
            </p:extLst>
          </p:nvPr>
        </p:nvGraphicFramePr>
        <p:xfrm>
          <a:off x="1447800" y="228600"/>
          <a:ext cx="6400800" cy="8001000"/>
        </p:xfrm>
        <a:graphic>
          <a:graphicData uri="http://schemas.openxmlformats.org/presentationml/2006/ole">
            <mc:AlternateContent xmlns:mc="http://schemas.openxmlformats.org/markup-compatibility/2006">
              <mc:Choice xmlns:v="urn:schemas-microsoft-com:vml" Requires="v">
                <p:oleObj spid="_x0000_s2059" name="Acrobat Document" r:id="rId3" imgW="8696120" imgH="11258460" progId="AcroExch.Document.11">
                  <p:embed/>
                </p:oleObj>
              </mc:Choice>
              <mc:Fallback>
                <p:oleObj name="Acrobat Document" r:id="rId3" imgW="8696120" imgH="11258460" progId="AcroExch.Document.11">
                  <p:embed/>
                  <p:pic>
                    <p:nvPicPr>
                      <p:cNvPr id="0" name=""/>
                      <p:cNvPicPr/>
                      <p:nvPr/>
                    </p:nvPicPr>
                    <p:blipFill>
                      <a:blip r:embed="rId4"/>
                      <a:stretch>
                        <a:fillRect/>
                      </a:stretch>
                    </p:blipFill>
                    <p:spPr>
                      <a:xfrm>
                        <a:off x="1447800" y="228600"/>
                        <a:ext cx="6400800" cy="8001000"/>
                      </a:xfrm>
                      <a:prstGeom prst="rect">
                        <a:avLst/>
                      </a:prstGeom>
                    </p:spPr>
                  </p:pic>
                </p:oleObj>
              </mc:Fallback>
            </mc:AlternateContent>
          </a:graphicData>
        </a:graphic>
      </p:graphicFrame>
      <p:sp>
        <p:nvSpPr>
          <p:cNvPr id="4" name="Left Arrow 3"/>
          <p:cNvSpPr/>
          <p:nvPr/>
        </p:nvSpPr>
        <p:spPr>
          <a:xfrm flipV="1">
            <a:off x="6629400" y="1828799"/>
            <a:ext cx="978408" cy="12191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775704" y="1459467"/>
            <a:ext cx="685800" cy="369332"/>
          </a:xfrm>
          <a:prstGeom prst="rect">
            <a:avLst/>
          </a:prstGeom>
          <a:noFill/>
        </p:spPr>
        <p:txBody>
          <a:bodyPr wrap="square" rtlCol="0">
            <a:spAutoFit/>
          </a:bodyPr>
          <a:lstStyle/>
          <a:p>
            <a:r>
              <a:rPr lang="en-US" dirty="0" smtClean="0"/>
              <a:t>HHR</a:t>
            </a:r>
            <a:endParaRPr lang="en-US" dirty="0"/>
          </a:p>
        </p:txBody>
      </p:sp>
      <p:sp>
        <p:nvSpPr>
          <p:cNvPr id="9" name="Left Arrow 8"/>
          <p:cNvSpPr/>
          <p:nvPr/>
        </p:nvSpPr>
        <p:spPr>
          <a:xfrm>
            <a:off x="6519819" y="4900238"/>
            <a:ext cx="978408" cy="1661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629400" y="4572000"/>
            <a:ext cx="1751505" cy="369332"/>
          </a:xfrm>
          <a:prstGeom prst="rect">
            <a:avLst/>
          </a:prstGeom>
          <a:noFill/>
        </p:spPr>
        <p:txBody>
          <a:bodyPr wrap="none" rtlCol="0">
            <a:spAutoFit/>
          </a:bodyPr>
          <a:lstStyle/>
          <a:p>
            <a:r>
              <a:rPr lang="en-US" dirty="0" smtClean="0"/>
              <a:t>Total HAP Funds </a:t>
            </a:r>
            <a:endParaRPr lang="en-US" dirty="0"/>
          </a:p>
        </p:txBody>
      </p:sp>
    </p:spTree>
    <p:extLst>
      <p:ext uri="{BB962C8B-B14F-4D97-AF65-F5344CB8AC3E}">
        <p14:creationId xmlns:p14="http://schemas.microsoft.com/office/powerpoint/2010/main" val="2912418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HCV Cash Management</a:t>
            </a:r>
            <a:endParaRPr lang="en-US" dirty="0"/>
          </a:p>
        </p:txBody>
      </p:sp>
      <p:sp>
        <p:nvSpPr>
          <p:cNvPr id="3" name="Content Placeholder 2"/>
          <p:cNvSpPr>
            <a:spLocks noGrp="1"/>
          </p:cNvSpPr>
          <p:nvPr>
            <p:ph idx="1"/>
          </p:nvPr>
        </p:nvSpPr>
        <p:spPr>
          <a:xfrm>
            <a:off x="457200" y="1219200"/>
            <a:ext cx="8229600" cy="4525963"/>
          </a:xfrm>
        </p:spPr>
        <p:txBody>
          <a:bodyPr/>
          <a:lstStyle/>
          <a:p>
            <a:r>
              <a:rPr lang="en-US" dirty="0"/>
              <a:t>Because of the way PHAs are funded, monitoring </a:t>
            </a:r>
            <a:r>
              <a:rPr lang="en-US" dirty="0" smtClean="0"/>
              <a:t>your utilization </a:t>
            </a:r>
            <a:r>
              <a:rPr lang="en-US" dirty="0"/>
              <a:t>of units and funding has become </a:t>
            </a:r>
            <a:r>
              <a:rPr lang="en-US" dirty="0" smtClean="0"/>
              <a:t>more important </a:t>
            </a:r>
            <a:r>
              <a:rPr lang="en-US" dirty="0"/>
              <a:t>than ever</a:t>
            </a:r>
            <a:r>
              <a:rPr lang="en-US" dirty="0" smtClean="0"/>
              <a:t>.</a:t>
            </a:r>
          </a:p>
          <a:p>
            <a:r>
              <a:rPr lang="en-US" dirty="0"/>
              <a:t>How many units can your HCV program support?</a:t>
            </a:r>
          </a:p>
          <a:p>
            <a:pPr lvl="1"/>
            <a:r>
              <a:rPr lang="en-US" dirty="0" smtClean="0"/>
              <a:t>Calculate </a:t>
            </a:r>
            <a:r>
              <a:rPr lang="en-US" dirty="0"/>
              <a:t>your HAP per unit cost</a:t>
            </a:r>
          </a:p>
          <a:p>
            <a:pPr lvl="1"/>
            <a:r>
              <a:rPr lang="en-US" dirty="0" smtClean="0"/>
              <a:t>Based </a:t>
            </a:r>
            <a:r>
              <a:rPr lang="en-US" dirty="0"/>
              <a:t>on your HAP per unit costs, calculate </a:t>
            </a:r>
            <a:r>
              <a:rPr lang="en-US" dirty="0" smtClean="0"/>
              <a:t>how many </a:t>
            </a:r>
            <a:r>
              <a:rPr lang="en-US" dirty="0"/>
              <a:t>units you can lease up based on your </a:t>
            </a:r>
            <a:r>
              <a:rPr lang="en-US" dirty="0" smtClean="0"/>
              <a:t>current funding</a:t>
            </a:r>
            <a:endParaRPr lang="en-US" dirty="0"/>
          </a:p>
        </p:txBody>
      </p:sp>
      <p:sp>
        <p:nvSpPr>
          <p:cNvPr id="4" name="Slide Number Placeholder 3"/>
          <p:cNvSpPr>
            <a:spLocks noGrp="1"/>
          </p:cNvSpPr>
          <p:nvPr>
            <p:ph type="sldNum" sz="quarter" idx="12"/>
          </p:nvPr>
        </p:nvSpPr>
        <p:spPr/>
        <p:txBody>
          <a:bodyPr/>
          <a:lstStyle/>
          <a:p>
            <a:fld id="{BB3D47CD-1CF6-4DF5-8DC3-C3CCCF1B0C65}"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274273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Two Year Tool</a:t>
            </a:r>
            <a:endParaRPr lang="en-US" dirty="0"/>
          </a:p>
        </p:txBody>
      </p:sp>
      <p:sp>
        <p:nvSpPr>
          <p:cNvPr id="3" name="Content Placeholder 2"/>
          <p:cNvSpPr>
            <a:spLocks noGrp="1"/>
          </p:cNvSpPr>
          <p:nvPr>
            <p:ph idx="1"/>
          </p:nvPr>
        </p:nvSpPr>
        <p:spPr>
          <a:xfrm>
            <a:off x="457200" y="990600"/>
            <a:ext cx="8229600" cy="5135563"/>
          </a:xfrm>
        </p:spPr>
        <p:txBody>
          <a:bodyPr/>
          <a:lstStyle/>
          <a:p>
            <a:r>
              <a:rPr lang="en-US" dirty="0" smtClean="0"/>
              <a:t>Key to Stable Operations!</a:t>
            </a:r>
          </a:p>
          <a:p>
            <a:r>
              <a:rPr lang="en-US" dirty="0" smtClean="0"/>
              <a:t>Two-Year </a:t>
            </a:r>
            <a:r>
              <a:rPr lang="en-US" dirty="0"/>
              <a:t>Tool can assist the PHA </a:t>
            </a:r>
            <a:r>
              <a:rPr lang="en-US" dirty="0" smtClean="0"/>
              <a:t>in determining </a:t>
            </a:r>
            <a:r>
              <a:rPr lang="en-US" dirty="0"/>
              <a:t>how many units to lease up given </a:t>
            </a:r>
            <a:r>
              <a:rPr lang="en-US" dirty="0" smtClean="0"/>
              <a:t>the HAP </a:t>
            </a:r>
            <a:r>
              <a:rPr lang="en-US" dirty="0"/>
              <a:t>funding and </a:t>
            </a:r>
            <a:r>
              <a:rPr lang="en-US" dirty="0" smtClean="0"/>
              <a:t>disbursements</a:t>
            </a:r>
          </a:p>
          <a:p>
            <a:r>
              <a:rPr lang="en-US" dirty="0" smtClean="0"/>
              <a:t>Two Year Tool allows PHAs to conduct scenario testing on how various changes will affect the program</a:t>
            </a:r>
          </a:p>
          <a:p>
            <a:pPr lvl="1"/>
            <a:r>
              <a:rPr lang="en-US" dirty="0" smtClean="0"/>
              <a:t>PUC changes</a:t>
            </a:r>
          </a:p>
          <a:p>
            <a:pPr lvl="1"/>
            <a:r>
              <a:rPr lang="en-US" dirty="0" smtClean="0"/>
              <a:t>Proration</a:t>
            </a:r>
          </a:p>
          <a:p>
            <a:pPr lvl="1"/>
            <a:r>
              <a:rPr lang="en-US" dirty="0" smtClean="0"/>
              <a:t>Increased / Reduced Leasing</a:t>
            </a:r>
            <a:endParaRPr lang="en-US" dirty="0"/>
          </a:p>
        </p:txBody>
      </p:sp>
      <p:sp>
        <p:nvSpPr>
          <p:cNvPr id="4" name="Slide Number Placeholder 3"/>
          <p:cNvSpPr>
            <a:spLocks noGrp="1"/>
          </p:cNvSpPr>
          <p:nvPr>
            <p:ph type="sldNum" sz="quarter" idx="12"/>
          </p:nvPr>
        </p:nvSpPr>
        <p:spPr/>
        <p:txBody>
          <a:bodyPr/>
          <a:lstStyle/>
          <a:p>
            <a:fld id="{BB3D47CD-1CF6-4DF5-8DC3-C3CCCF1B0C65}"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174876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Variable Factors Impacting PHA</a:t>
            </a:r>
            <a:endParaRPr lang="en-US" dirty="0"/>
          </a:p>
        </p:txBody>
      </p:sp>
      <p:sp>
        <p:nvSpPr>
          <p:cNvPr id="3" name="Content Placeholder 2"/>
          <p:cNvSpPr>
            <a:spLocks noGrp="1"/>
          </p:cNvSpPr>
          <p:nvPr>
            <p:ph idx="1"/>
          </p:nvPr>
        </p:nvSpPr>
        <p:spPr/>
        <p:txBody>
          <a:bodyPr/>
          <a:lstStyle/>
          <a:p>
            <a:r>
              <a:rPr lang="en-US" dirty="0"/>
              <a:t>Need to Master Estimating Variables</a:t>
            </a:r>
          </a:p>
          <a:p>
            <a:pPr lvl="1"/>
            <a:r>
              <a:rPr lang="en-US" dirty="0"/>
              <a:t>Historic experience</a:t>
            </a:r>
          </a:p>
          <a:p>
            <a:pPr lvl="1"/>
            <a:r>
              <a:rPr lang="en-US" dirty="0"/>
              <a:t>Tracking and Trending</a:t>
            </a:r>
          </a:p>
          <a:p>
            <a:r>
              <a:rPr lang="en-US" dirty="0"/>
              <a:t>Critical Variables:</a:t>
            </a:r>
          </a:p>
          <a:p>
            <a:pPr lvl="1"/>
            <a:r>
              <a:rPr lang="en-US" dirty="0" smtClean="0"/>
              <a:t>Success </a:t>
            </a:r>
            <a:r>
              <a:rPr lang="en-US" dirty="0"/>
              <a:t>Rate of Issued Vouchers</a:t>
            </a:r>
          </a:p>
          <a:p>
            <a:pPr lvl="1"/>
            <a:r>
              <a:rPr lang="en-US" dirty="0"/>
              <a:t>Average time from issuance to HAP </a:t>
            </a:r>
            <a:r>
              <a:rPr lang="en-US" dirty="0" smtClean="0"/>
              <a:t>Contract</a:t>
            </a:r>
          </a:p>
          <a:p>
            <a:pPr lvl="1"/>
            <a:r>
              <a:rPr lang="en-US" dirty="0" smtClean="0"/>
              <a:t>Turnover / Attrition / EOP</a:t>
            </a:r>
            <a:endParaRPr lang="en-US" dirty="0"/>
          </a:p>
          <a:p>
            <a:pPr lvl="1"/>
            <a:r>
              <a:rPr lang="en-US" dirty="0"/>
              <a:t>Per Unit Cost</a:t>
            </a:r>
          </a:p>
          <a:p>
            <a:endParaRPr lang="en-US" dirty="0"/>
          </a:p>
        </p:txBody>
      </p:sp>
      <p:sp>
        <p:nvSpPr>
          <p:cNvPr id="4" name="Slide Number Placeholder 3"/>
          <p:cNvSpPr>
            <a:spLocks noGrp="1"/>
          </p:cNvSpPr>
          <p:nvPr>
            <p:ph type="sldNum" sz="quarter" idx="12"/>
          </p:nvPr>
        </p:nvSpPr>
        <p:spPr/>
        <p:txBody>
          <a:bodyPr/>
          <a:lstStyle/>
          <a:p>
            <a:fld id="{BB3D47CD-1CF6-4DF5-8DC3-C3CCCF1B0C65}"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87056414"/>
      </p:ext>
    </p:extLst>
  </p:cSld>
  <p:clrMapOvr>
    <a:masterClrMapping/>
  </p:clrMapOvr>
</p:sld>
</file>

<file path=ppt/theme/theme1.xml><?xml version="1.0" encoding="utf-8"?>
<a:theme xmlns:a="http://schemas.openxmlformats.org/drawingml/2006/main" name="Public Housing Updat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Public Housing Updates</Template>
  <TotalTime>384</TotalTime>
  <Words>1257</Words>
  <Application>Microsoft Office PowerPoint</Application>
  <PresentationFormat>On-screen Show (4:3)</PresentationFormat>
  <Paragraphs>190</Paragraphs>
  <Slides>28</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Public Housing Updates</vt:lpstr>
      <vt:lpstr>Acrobat Document</vt:lpstr>
      <vt:lpstr>Housing Choice Voucher Updates</vt:lpstr>
      <vt:lpstr>THANK YOU!</vt:lpstr>
      <vt:lpstr>HCV Utilization</vt:lpstr>
      <vt:lpstr>HCV Cash Management</vt:lpstr>
      <vt:lpstr>HCV Cash Management</vt:lpstr>
      <vt:lpstr>PowerPoint Presentation</vt:lpstr>
      <vt:lpstr>HCV Cash Management</vt:lpstr>
      <vt:lpstr>Two Year Tool</vt:lpstr>
      <vt:lpstr>Variable Factors Impacting PHA</vt:lpstr>
      <vt:lpstr>Success Rate</vt:lpstr>
      <vt:lpstr>2 Year Tool </vt:lpstr>
      <vt:lpstr>Success Rate Tracking</vt:lpstr>
      <vt:lpstr>Attrition</vt:lpstr>
      <vt:lpstr>Project Based Vouchers</vt:lpstr>
      <vt:lpstr>Project Based Vouchers</vt:lpstr>
      <vt:lpstr>Project Based Voucher  Coming Attractions</vt:lpstr>
      <vt:lpstr>Homeless at Admission Reporting</vt:lpstr>
      <vt:lpstr>HCV Streamlining Portability  Final Rule</vt:lpstr>
      <vt:lpstr>Portability – What’s New</vt:lpstr>
      <vt:lpstr>Family Briefing</vt:lpstr>
      <vt:lpstr>Processing Family Moves</vt:lpstr>
      <vt:lpstr>Voucher Term</vt:lpstr>
      <vt:lpstr>Billing and Administration</vt:lpstr>
      <vt:lpstr>Billing &amp; Admin Cont.</vt:lpstr>
      <vt:lpstr>Proposed FY 2016 FMR</vt:lpstr>
      <vt:lpstr>Lead the Way Training</vt:lpstr>
      <vt:lpstr>HUD Resource Locator</vt:lpstr>
      <vt:lpstr>PowerPoint Presentation</vt:lpstr>
    </vt:vector>
  </TitlesOfParts>
  <Company>Housing and Urban Development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Housing Choice Voucher Updates</dc:title>
  <dc:creator>HUD User</dc:creator>
  <cp:lastModifiedBy>HUD User</cp:lastModifiedBy>
  <cp:revision>27</cp:revision>
  <dcterms:created xsi:type="dcterms:W3CDTF">2015-09-14T13:56:14Z</dcterms:created>
  <dcterms:modified xsi:type="dcterms:W3CDTF">2015-09-14T20:21:43Z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925493089</vt:i4>
  </property>
  <property fmtid="{D5CDD505-2E9C-101B-9397-08002B2CF9AE}" pid="3" name="_NewReviewCycle">
    <vt:lpwstr/>
  </property>
  <property fmtid="{D5CDD505-2E9C-101B-9397-08002B2CF9AE}" pid="4" name="_EmailSubject">
    <vt:lpwstr>Fall Conference Presentations</vt:lpwstr>
  </property>
  <property fmtid="{D5CDD505-2E9C-101B-9397-08002B2CF9AE}" pid="5" name="_AuthorEmail">
    <vt:lpwstr>john.finger@hud.gov</vt:lpwstr>
  </property>
  <property fmtid="{D5CDD505-2E9C-101B-9397-08002B2CF9AE}" pid="6" name="_AuthorEmailDisplayName">
    <vt:lpwstr>Finger, John</vt:lpwstr>
  </property>
  <property fmtid="{D5CDD505-2E9C-101B-9397-08002B2CF9AE}" pid="7" name="_PreviousAdHocReviewCycleID">
    <vt:i4>1699983436</vt:i4>
  </property>
</Properties>
</file>