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21"/>
  </p:notesMasterIdLst>
  <p:handoutMasterIdLst>
    <p:handoutMasterId r:id="rId22"/>
  </p:handoutMasterIdLst>
  <p:sldIdLst>
    <p:sldId id="393" r:id="rId2"/>
    <p:sldId id="429" r:id="rId3"/>
    <p:sldId id="437" r:id="rId4"/>
    <p:sldId id="439" r:id="rId5"/>
    <p:sldId id="442" r:id="rId6"/>
    <p:sldId id="443" r:id="rId7"/>
    <p:sldId id="452" r:id="rId8"/>
    <p:sldId id="447" r:id="rId9"/>
    <p:sldId id="446" r:id="rId10"/>
    <p:sldId id="448" r:id="rId11"/>
    <p:sldId id="451" r:id="rId12"/>
    <p:sldId id="444" r:id="rId13"/>
    <p:sldId id="454" r:id="rId14"/>
    <p:sldId id="455" r:id="rId15"/>
    <p:sldId id="441" r:id="rId16"/>
    <p:sldId id="440" r:id="rId17"/>
    <p:sldId id="438" r:id="rId18"/>
    <p:sldId id="453" r:id="rId19"/>
    <p:sldId id="436" r:id="rId2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90" autoAdjust="0"/>
    <p:restoredTop sz="94658"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43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774"/>
          </a:xfrm>
          <a:prstGeom prst="rect">
            <a:avLst/>
          </a:prstGeom>
        </p:spPr>
        <p:txBody>
          <a:bodyPr vert="horz" lIns="93305" tIns="46653" rIns="93305" bIns="46653"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774"/>
          </a:xfrm>
          <a:prstGeom prst="rect">
            <a:avLst/>
          </a:prstGeom>
        </p:spPr>
        <p:txBody>
          <a:bodyPr vert="horz" lIns="93305" tIns="46653" rIns="93305" bIns="46653" rtlCol="0"/>
          <a:lstStyle>
            <a:lvl1pPr algn="r">
              <a:defRPr sz="1200"/>
            </a:lvl1pPr>
          </a:lstStyle>
          <a:p>
            <a:fld id="{DF7F2DBD-D6AA-4F5F-A3F6-CFA74D771666}" type="datetimeFigureOut">
              <a:rPr lang="en-US" smtClean="0"/>
              <a:pPr/>
              <a:t>11/20/2013</a:t>
            </a:fld>
            <a:endParaRPr lang="en-US" dirty="0"/>
          </a:p>
        </p:txBody>
      </p:sp>
      <p:sp>
        <p:nvSpPr>
          <p:cNvPr id="4" name="Footer Placeholder 3"/>
          <p:cNvSpPr>
            <a:spLocks noGrp="1"/>
          </p:cNvSpPr>
          <p:nvPr>
            <p:ph type="ftr" sz="quarter" idx="2"/>
          </p:nvPr>
        </p:nvSpPr>
        <p:spPr>
          <a:xfrm>
            <a:off x="0" y="8841738"/>
            <a:ext cx="3043343" cy="465774"/>
          </a:xfrm>
          <a:prstGeom prst="rect">
            <a:avLst/>
          </a:prstGeom>
        </p:spPr>
        <p:txBody>
          <a:bodyPr vert="horz" lIns="93305" tIns="46653" rIns="93305" bIns="4665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1738"/>
            <a:ext cx="3043343" cy="465774"/>
          </a:xfrm>
          <a:prstGeom prst="rect">
            <a:avLst/>
          </a:prstGeom>
        </p:spPr>
        <p:txBody>
          <a:bodyPr vert="horz" lIns="93305" tIns="46653" rIns="93305" bIns="46653" rtlCol="0" anchor="b"/>
          <a:lstStyle>
            <a:lvl1pPr algn="r">
              <a:defRPr sz="1200"/>
            </a:lvl1pPr>
          </a:lstStyle>
          <a:p>
            <a:fld id="{3219DF34-7267-4B30-A78F-59CAF653B8F0}" type="slidenum">
              <a:rPr lang="en-US" smtClean="0"/>
              <a:pPr/>
              <a:t>‹#›</a:t>
            </a:fld>
            <a:endParaRPr lang="en-US" dirty="0"/>
          </a:p>
        </p:txBody>
      </p:sp>
    </p:spTree>
    <p:extLst>
      <p:ext uri="{BB962C8B-B14F-4D97-AF65-F5344CB8AC3E}">
        <p14:creationId xmlns:p14="http://schemas.microsoft.com/office/powerpoint/2010/main" val="2896247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774"/>
          </a:xfrm>
          <a:prstGeom prst="rect">
            <a:avLst/>
          </a:prstGeom>
        </p:spPr>
        <p:txBody>
          <a:bodyPr vert="horz" lIns="93305" tIns="46653" rIns="93305" bIns="46653" rtlCol="0"/>
          <a:lstStyle>
            <a:lvl1pPr algn="l">
              <a:defRPr sz="1200"/>
            </a:lvl1pPr>
          </a:lstStyle>
          <a:p>
            <a:endParaRPr lang="en-US" dirty="0"/>
          </a:p>
        </p:txBody>
      </p:sp>
      <p:sp>
        <p:nvSpPr>
          <p:cNvPr id="3" name="Date Placeholder 2"/>
          <p:cNvSpPr>
            <a:spLocks noGrp="1"/>
          </p:cNvSpPr>
          <p:nvPr>
            <p:ph type="dt" idx="1"/>
          </p:nvPr>
        </p:nvSpPr>
        <p:spPr>
          <a:xfrm>
            <a:off x="3978132" y="0"/>
            <a:ext cx="3043343" cy="465774"/>
          </a:xfrm>
          <a:prstGeom prst="rect">
            <a:avLst/>
          </a:prstGeom>
        </p:spPr>
        <p:txBody>
          <a:bodyPr vert="horz" lIns="93305" tIns="46653" rIns="93305" bIns="46653" rtlCol="0"/>
          <a:lstStyle>
            <a:lvl1pPr algn="r">
              <a:defRPr sz="1200"/>
            </a:lvl1pPr>
          </a:lstStyle>
          <a:p>
            <a:fld id="{5240C6F4-3729-487A-8ACC-C0309B3F3CDE}" type="datetimeFigureOut">
              <a:rPr lang="en-US" smtClean="0"/>
              <a:pPr/>
              <a:t>11/20/2013</a:t>
            </a:fld>
            <a:endParaRPr lang="en-US" dirty="0"/>
          </a:p>
        </p:txBody>
      </p:sp>
      <p:sp>
        <p:nvSpPr>
          <p:cNvPr id="4" name="Slide Image Placeholder 3"/>
          <p:cNvSpPr>
            <a:spLocks noGrp="1" noRot="1" noChangeAspect="1"/>
          </p:cNvSpPr>
          <p:nvPr>
            <p:ph type="sldImg" idx="2"/>
          </p:nvPr>
        </p:nvSpPr>
        <p:spPr>
          <a:xfrm>
            <a:off x="1184275" y="696913"/>
            <a:ext cx="4654550" cy="3490912"/>
          </a:xfrm>
          <a:prstGeom prst="rect">
            <a:avLst/>
          </a:prstGeom>
          <a:noFill/>
          <a:ln w="12700">
            <a:solidFill>
              <a:prstClr val="black"/>
            </a:solidFill>
          </a:ln>
        </p:spPr>
        <p:txBody>
          <a:bodyPr vert="horz" lIns="93305" tIns="46653" rIns="93305" bIns="46653" rtlCol="0" anchor="ctr"/>
          <a:lstStyle/>
          <a:p>
            <a:endParaRPr lang="en-US" dirty="0"/>
          </a:p>
        </p:txBody>
      </p:sp>
      <p:sp>
        <p:nvSpPr>
          <p:cNvPr id="5" name="Notes Placeholder 4"/>
          <p:cNvSpPr>
            <a:spLocks noGrp="1"/>
          </p:cNvSpPr>
          <p:nvPr>
            <p:ph type="body" sz="quarter" idx="3"/>
          </p:nvPr>
        </p:nvSpPr>
        <p:spPr>
          <a:xfrm>
            <a:off x="702310" y="4422460"/>
            <a:ext cx="5618480" cy="4188778"/>
          </a:xfrm>
          <a:prstGeom prst="rect">
            <a:avLst/>
          </a:prstGeom>
        </p:spPr>
        <p:txBody>
          <a:bodyPr vert="horz" lIns="93305" tIns="46653" rIns="93305" bIns="466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1738"/>
            <a:ext cx="3043343" cy="465774"/>
          </a:xfrm>
          <a:prstGeom prst="rect">
            <a:avLst/>
          </a:prstGeom>
        </p:spPr>
        <p:txBody>
          <a:bodyPr vert="horz" lIns="93305" tIns="46653" rIns="93305" bIns="4665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1738"/>
            <a:ext cx="3043343" cy="465774"/>
          </a:xfrm>
          <a:prstGeom prst="rect">
            <a:avLst/>
          </a:prstGeom>
        </p:spPr>
        <p:txBody>
          <a:bodyPr vert="horz" lIns="93305" tIns="46653" rIns="93305" bIns="46653" rtlCol="0" anchor="b"/>
          <a:lstStyle>
            <a:lvl1pPr algn="r">
              <a:defRPr sz="1200"/>
            </a:lvl1pPr>
          </a:lstStyle>
          <a:p>
            <a:fld id="{A85AE7EB-8CBE-4608-B3EB-B23E77347B4D}" type="slidenum">
              <a:rPr lang="en-US" smtClean="0"/>
              <a:pPr/>
              <a:t>‹#›</a:t>
            </a:fld>
            <a:endParaRPr lang="en-US" dirty="0"/>
          </a:p>
        </p:txBody>
      </p:sp>
    </p:spTree>
    <p:extLst>
      <p:ext uri="{BB962C8B-B14F-4D97-AF65-F5344CB8AC3E}">
        <p14:creationId xmlns:p14="http://schemas.microsoft.com/office/powerpoint/2010/main" val="42117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5AE7EB-8CBE-4608-B3EB-B23E77347B4D}"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2323242-3227-4458-9C8F-ED0E5184C5F1}" type="datetime1">
              <a:rPr lang="en-US" smtClean="0"/>
              <a:pPr/>
              <a:t>11/20/2013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3D47CD-1CF6-4DF5-8DC3-C3CCCF1B0C65}" type="slidenum">
              <a:rPr lang="en-US" smtClean="0"/>
              <a:pPr/>
              <a:t>‹#›</a:t>
            </a:fld>
            <a:endParaRPr lang="en-US" dirty="0"/>
          </a:p>
        </p:txBody>
      </p:sp>
    </p:spTree>
  </p:cSld>
  <p:clrMapOvr>
    <a:masterClrMapping/>
  </p:clrMapOvr>
  <p:transition>
    <p:cut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7EEA092-25ED-47DF-9763-38335370BE10}" type="datetime1">
              <a:rPr lang="en-US" smtClean="0"/>
              <a:pPr/>
              <a:t>11/20/2013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3D47CD-1CF6-4DF5-8DC3-C3CCCF1B0C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010378C-5056-4797-AFFA-7CC2CA17CBAA}" type="datetime1">
              <a:rPr lang="en-US" smtClean="0"/>
              <a:pPr/>
              <a:t>11/20/2013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3D47CD-1CF6-4DF5-8DC3-C3CCCF1B0C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FD1E6A-443B-4EC8-B2D7-A6C456DB4AFF}" type="datetime1">
              <a:rPr lang="en-US" smtClean="0"/>
              <a:pPr/>
              <a:t>11/20/2013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3D47CD-1CF6-4DF5-8DC3-C3CCCF1B0C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4CDDC84-391E-49C1-83EF-267A0E7B1362}" type="datetime1">
              <a:rPr lang="en-US" smtClean="0"/>
              <a:pPr/>
              <a:t>11/20/2013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3D47CD-1CF6-4DF5-8DC3-C3CCCF1B0C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A27E72-1B50-44DE-B3D0-A7DD2D83E51B}" type="datetime1">
              <a:rPr lang="en-US" smtClean="0"/>
              <a:pPr/>
              <a:t>11/20/2013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B3D47CD-1CF6-4DF5-8DC3-C3CCCF1B0C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8CD0800-3D84-42F8-9175-2F4AABEEDB8B}" type="datetime1">
              <a:rPr lang="en-US" smtClean="0"/>
              <a:pPr/>
              <a:t>11/20/2013</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B3D47CD-1CF6-4DF5-8DC3-C3CCCF1B0C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334A468-A2D4-4CEC-BA92-E86A7F4A820B}" type="datetime1">
              <a:rPr lang="en-US" smtClean="0"/>
              <a:pPr/>
              <a:t>11/20/2013</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B3D47CD-1CF6-4DF5-8DC3-C3CCCF1B0C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39FF326-10D8-43F9-B034-0C2939BE1CA8}" type="datetime1">
              <a:rPr lang="en-US" smtClean="0"/>
              <a:pPr/>
              <a:t>11/20/2013</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B3D47CD-1CF6-4DF5-8DC3-C3CCCF1B0C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717B65E-1DA2-499C-8A69-42E94973EA1C}" type="datetime1">
              <a:rPr lang="en-US" smtClean="0"/>
              <a:pPr/>
              <a:t>11/20/2013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B3D47CD-1CF6-4DF5-8DC3-C3CCCF1B0C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3D873A2-C52D-4617-A3BB-D3A227EE9AC8}" type="datetime1">
              <a:rPr lang="en-US" smtClean="0"/>
              <a:pPr/>
              <a:t>11/20/2013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B3D47CD-1CF6-4DF5-8DC3-C3CCCF1B0C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0">
              <a:schemeClr val="accent1">
                <a:tint val="44500"/>
                <a:satMod val="160000"/>
              </a:schemeClr>
            </a:gs>
            <a:gs pos="66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7" name="Rounded Rectangle 6"/>
          <p:cNvSpPr/>
          <p:nvPr/>
        </p:nvSpPr>
        <p:spPr>
          <a:xfrm>
            <a:off x="190500" y="171450"/>
            <a:ext cx="8724900" cy="6486525"/>
          </a:xfrm>
          <a:prstGeom prst="roundRect">
            <a:avLst>
              <a:gd name="adj" fmla="val 3347"/>
            </a:avLst>
          </a:prstGeom>
          <a:noFill/>
          <a:ln w="31750">
            <a:solidFill>
              <a:srgbClr val="481F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C:\Documents and Settings\H07262\!MY STUFF\GRAPHICS\All_Hands_LOGO_TRANSP.gif"/>
          <p:cNvPicPr>
            <a:picLocks noChangeAspect="1" noChangeArrowheads="1"/>
          </p:cNvPicPr>
          <p:nvPr/>
        </p:nvPicPr>
        <p:blipFill>
          <a:blip r:embed="rId13" cstate="print"/>
          <a:srcRect/>
          <a:stretch>
            <a:fillRect/>
          </a:stretch>
        </p:blipFill>
        <p:spPr bwMode="auto">
          <a:xfrm>
            <a:off x="44658" y="61846"/>
            <a:ext cx="1044665" cy="1030354"/>
          </a:xfrm>
          <a:prstGeom prst="rect">
            <a:avLst/>
          </a:prstGeom>
          <a:noFill/>
        </p:spPr>
      </p:pic>
      <p:sp>
        <p:nvSpPr>
          <p:cNvPr id="4" name="TextBox 3"/>
          <p:cNvSpPr txBox="1"/>
          <p:nvPr/>
        </p:nvSpPr>
        <p:spPr>
          <a:xfrm>
            <a:off x="379490" y="6540163"/>
            <a:ext cx="2402603" cy="215444"/>
          </a:xfrm>
          <a:prstGeom prst="rect">
            <a:avLst/>
          </a:prstGeom>
          <a:solidFill>
            <a:schemeClr val="accent1">
              <a:lumMod val="20000"/>
              <a:lumOff val="80000"/>
            </a:schemeClr>
          </a:solidFill>
        </p:spPr>
        <p:txBody>
          <a:bodyPr wrap="square" lIns="0" tIns="0" rIns="0" bIns="0" rtlCol="0">
            <a:spAutoFit/>
          </a:bodyPr>
          <a:lstStyle/>
          <a:p>
            <a:pPr algn="ctr"/>
            <a:r>
              <a:rPr lang="en-US" sz="1400" b="1" dirty="0" smtClean="0">
                <a:solidFill>
                  <a:srgbClr val="481F67"/>
                </a:solidFill>
                <a:latin typeface="+mn-lt"/>
              </a:rPr>
              <a:t>WI Public Housing</a:t>
            </a:r>
            <a:endParaRPr lang="en-US" sz="1400" b="1" dirty="0">
              <a:solidFill>
                <a:srgbClr val="481F67"/>
              </a:solidFill>
              <a:latin typeface="+mn-lt"/>
            </a:endParaRPr>
          </a:p>
        </p:txBody>
      </p:sp>
      <p:sp>
        <p:nvSpPr>
          <p:cNvPr id="5" name="TextBox 4"/>
          <p:cNvSpPr txBox="1"/>
          <p:nvPr/>
        </p:nvSpPr>
        <p:spPr>
          <a:xfrm>
            <a:off x="6756400" y="6563398"/>
            <a:ext cx="1932469" cy="215444"/>
          </a:xfrm>
          <a:prstGeom prst="rect">
            <a:avLst/>
          </a:prstGeom>
          <a:solidFill>
            <a:schemeClr val="accent1">
              <a:lumMod val="20000"/>
              <a:lumOff val="80000"/>
            </a:schemeClr>
          </a:solidFill>
        </p:spPr>
        <p:txBody>
          <a:bodyPr wrap="square" lIns="0" tIns="0" rIns="0" bIns="0" rtlCol="0">
            <a:spAutoFit/>
          </a:bodyPr>
          <a:lstStyle/>
          <a:p>
            <a:pPr algn="ctr"/>
            <a:endParaRPr lang="en-US" sz="1400" b="1" dirty="0">
              <a:solidFill>
                <a:srgbClr val="481F67"/>
              </a:solidFill>
              <a:latin typeface="+mn-lt"/>
            </a:endParaRPr>
          </a:p>
        </p:txBody>
      </p:sp>
      <p:sp>
        <p:nvSpPr>
          <p:cNvPr id="6" name="TextBox 5"/>
          <p:cNvSpPr txBox="1"/>
          <p:nvPr/>
        </p:nvSpPr>
        <p:spPr>
          <a:xfrm>
            <a:off x="4279900" y="6540500"/>
            <a:ext cx="1092200" cy="215900"/>
          </a:xfrm>
          <a:prstGeom prst="rect">
            <a:avLst/>
          </a:prstGeom>
          <a:solidFill>
            <a:schemeClr val="accent1">
              <a:lumMod val="20000"/>
              <a:lumOff val="80000"/>
            </a:schemeClr>
          </a:solidFill>
        </p:spPr>
        <p:txBody>
          <a:bodyPr wrap="square" lIns="0" tIns="0" rIns="0" bIns="0" rtlCol="0">
            <a:spAutoFit/>
          </a:bodyPr>
          <a:lstStyle/>
          <a:p>
            <a:pPr algn="ctr"/>
            <a:endParaRPr lang="en-US" sz="1400" b="1" dirty="0">
              <a:solidFill>
                <a:srgbClr val="481F67"/>
              </a:solidFill>
              <a:latin typeface="+mn-lt"/>
            </a:endParaRP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62000"/>
            <a:ext cx="7543800" cy="1146175"/>
          </a:xfrm>
        </p:spPr>
        <p:txBody>
          <a:bodyPr/>
          <a:lstStyle/>
          <a:p>
            <a:r>
              <a:rPr lang="en-US" sz="5400" dirty="0" smtClean="0"/>
              <a:t>Capital Fund Reference</a:t>
            </a:r>
            <a:endParaRPr lang="en-US" sz="5400" dirty="0"/>
          </a:p>
        </p:txBody>
      </p:sp>
      <p:sp>
        <p:nvSpPr>
          <p:cNvPr id="3" name="Subtitle 2"/>
          <p:cNvSpPr>
            <a:spLocks noGrp="1"/>
          </p:cNvSpPr>
          <p:nvPr>
            <p:ph type="subTitle" idx="1"/>
          </p:nvPr>
        </p:nvSpPr>
        <p:spPr>
          <a:xfrm>
            <a:off x="304800" y="1905000"/>
            <a:ext cx="8458200" cy="4572000"/>
          </a:xfrm>
        </p:spPr>
        <p:txBody>
          <a:bodyPr/>
          <a:lstStyle/>
          <a:p>
            <a:r>
              <a:rPr lang="en-US" dirty="0" smtClean="0">
                <a:solidFill>
                  <a:schemeClr val="tx1"/>
                </a:solidFill>
              </a:rPr>
              <a:t>April 2013</a:t>
            </a:r>
          </a:p>
          <a:p>
            <a:endParaRPr lang="en-US" dirty="0" smtClean="0">
              <a:solidFill>
                <a:schemeClr val="tx1"/>
              </a:solidFill>
            </a:endParaRPr>
          </a:p>
          <a:p>
            <a:r>
              <a:rPr lang="en-US" dirty="0" smtClean="0">
                <a:solidFill>
                  <a:schemeClr val="tx1"/>
                </a:solidFill>
              </a:rPr>
              <a:t>Larry Wood</a:t>
            </a:r>
          </a:p>
          <a:p>
            <a:r>
              <a:rPr lang="en-US" dirty="0" smtClean="0">
                <a:solidFill>
                  <a:schemeClr val="tx1"/>
                </a:solidFill>
              </a:rPr>
              <a:t>Deanna Alfonso</a:t>
            </a:r>
          </a:p>
          <a:p>
            <a:r>
              <a:rPr lang="en-US" sz="2400" dirty="0" smtClean="0">
                <a:solidFill>
                  <a:schemeClr val="tx1"/>
                </a:solidFill>
              </a:rPr>
              <a:t>U.S.  Department of Housing &amp; Urban Development</a:t>
            </a:r>
          </a:p>
          <a:p>
            <a:r>
              <a:rPr lang="en-US" sz="2400" dirty="0" smtClean="0">
                <a:solidFill>
                  <a:schemeClr val="tx1"/>
                </a:solidFill>
              </a:rPr>
              <a:t>Milwaukee Field Office </a:t>
            </a:r>
          </a:p>
          <a:p>
            <a:endParaRPr lang="en-US" sz="2400" dirty="0" smtClean="0">
              <a:solidFill>
                <a:schemeClr val="tx1"/>
              </a:solidFill>
            </a:endParaRPr>
          </a:p>
        </p:txBody>
      </p:sp>
    </p:spTree>
  </p:cSld>
  <p:clrMapOvr>
    <a:masterClrMapping/>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1410</a:t>
            </a:r>
            <a:endParaRPr lang="en-US" dirty="0"/>
          </a:p>
        </p:txBody>
      </p:sp>
      <p:sp>
        <p:nvSpPr>
          <p:cNvPr id="3" name="Content Placeholder 2"/>
          <p:cNvSpPr>
            <a:spLocks noGrp="1"/>
          </p:cNvSpPr>
          <p:nvPr>
            <p:ph idx="1"/>
          </p:nvPr>
        </p:nvSpPr>
        <p:spPr>
          <a:xfrm>
            <a:off x="457200" y="1219201"/>
            <a:ext cx="8229600" cy="1524000"/>
          </a:xfrm>
        </p:spPr>
        <p:txBody>
          <a:bodyPr/>
          <a:lstStyle/>
          <a:p>
            <a:r>
              <a:rPr lang="en-US" sz="2000" dirty="0"/>
              <a:t>Maximum of 10% may be used for Administration (BLI 1410).  PHAs can draw down the total amount authorized for BLI 1410 Administration at any time or alternatively the PHA can simply withdraw a portion of that amount from that BLI as they have need of the funds.  </a:t>
            </a:r>
            <a:endParaRPr lang="en-US" sz="2000" dirty="0" smtClean="0"/>
          </a:p>
        </p:txBody>
      </p:sp>
      <p:sp>
        <p:nvSpPr>
          <p:cNvPr id="4" name="Slide Number Placeholder 3"/>
          <p:cNvSpPr>
            <a:spLocks noGrp="1"/>
          </p:cNvSpPr>
          <p:nvPr>
            <p:ph type="sldNum" sz="quarter" idx="12"/>
          </p:nvPr>
        </p:nvSpPr>
        <p:spPr/>
        <p:txBody>
          <a:bodyPr/>
          <a:lstStyle/>
          <a:p>
            <a:fld id="{BB3D47CD-1CF6-4DF5-8DC3-C3CCCF1B0C65}" type="slidenum">
              <a:rPr lang="en-US" smtClean="0"/>
              <a:pPr/>
              <a:t>10</a:t>
            </a:fld>
            <a:endParaRPr lang="en-US" dirty="0"/>
          </a:p>
        </p:txBody>
      </p:sp>
      <p:sp>
        <p:nvSpPr>
          <p:cNvPr id="5" name="TextBox 4"/>
          <p:cNvSpPr txBox="1"/>
          <p:nvPr/>
        </p:nvSpPr>
        <p:spPr>
          <a:xfrm>
            <a:off x="522718" y="3124199"/>
            <a:ext cx="8077200" cy="646331"/>
          </a:xfrm>
          <a:prstGeom prst="rect">
            <a:avLst/>
          </a:prstGeom>
          <a:solidFill>
            <a:srgbClr val="FFFF00"/>
          </a:solidFill>
        </p:spPr>
        <p:txBody>
          <a:bodyPr wrap="square" rtlCol="0">
            <a:spAutoFit/>
          </a:bodyPr>
          <a:lstStyle/>
          <a:p>
            <a:r>
              <a:rPr lang="en-US" dirty="0"/>
              <a:t>Treasury rules state: The PHA should not draw down funds unless the PHA has a bill that is due and payable and those funds should be expended within 3 business days</a:t>
            </a:r>
            <a:r>
              <a:rPr lang="en-US" dirty="0" smtClean="0"/>
              <a:t>.</a:t>
            </a:r>
            <a:endParaRPr lang="en-US" dirty="0"/>
          </a:p>
        </p:txBody>
      </p:sp>
    </p:spTree>
    <p:extLst>
      <p:ext uri="{BB962C8B-B14F-4D97-AF65-F5344CB8AC3E}">
        <p14:creationId xmlns:p14="http://schemas.microsoft.com/office/powerpoint/2010/main" val="922901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1410</a:t>
            </a:r>
            <a:endParaRPr lang="en-US" dirty="0"/>
          </a:p>
        </p:txBody>
      </p:sp>
      <p:sp>
        <p:nvSpPr>
          <p:cNvPr id="3" name="Content Placeholder 2"/>
          <p:cNvSpPr>
            <a:spLocks noGrp="1"/>
          </p:cNvSpPr>
          <p:nvPr>
            <p:ph idx="1"/>
          </p:nvPr>
        </p:nvSpPr>
        <p:spPr>
          <a:xfrm>
            <a:off x="457200" y="1219200"/>
            <a:ext cx="8229600" cy="4906963"/>
          </a:xfrm>
        </p:spPr>
        <p:txBody>
          <a:bodyPr/>
          <a:lstStyle/>
          <a:p>
            <a:r>
              <a:rPr lang="en-US" sz="2000" dirty="0" smtClean="0"/>
              <a:t>BLI </a:t>
            </a:r>
            <a:r>
              <a:rPr lang="en-US" sz="2000" dirty="0"/>
              <a:t>1410 may be used for the following activities (24 CFR 968.112- Eligible Costs):  </a:t>
            </a:r>
          </a:p>
          <a:p>
            <a:pPr lvl="1"/>
            <a:r>
              <a:rPr lang="en-US" sz="2000" dirty="0"/>
              <a:t>Planning, design, implementation  and  monitoring of the physical management improvements</a:t>
            </a:r>
          </a:p>
          <a:p>
            <a:pPr lvl="1"/>
            <a:r>
              <a:rPr lang="en-US" sz="2000" dirty="0"/>
              <a:t>Salaries/benefits of technical and non-technical personnel assigned to a modernization project, where the scope and volume of the work are beyond what could be reasonably expected to be accomplished as part of the personnel’s non-modernization </a:t>
            </a:r>
            <a:r>
              <a:rPr lang="en-US" sz="2000" dirty="0" smtClean="0"/>
              <a:t>duties</a:t>
            </a:r>
          </a:p>
          <a:p>
            <a:pPr lvl="1"/>
            <a:r>
              <a:rPr lang="en-US" sz="2000" dirty="0" smtClean="0"/>
              <a:t>Preparation of the necessary CFP documents (preparation of budget revisions, closeout packages, etc.)</a:t>
            </a:r>
          </a:p>
          <a:p>
            <a:pPr lvl="1"/>
            <a:r>
              <a:rPr lang="en-US" sz="2000" dirty="0" smtClean="0"/>
              <a:t>Resident participation costs associated with ensuring residents’ involvement in the annual PHA Plan process. </a:t>
            </a:r>
          </a:p>
          <a:p>
            <a:pPr lvl="1"/>
            <a:r>
              <a:rPr lang="en-US" sz="2000" dirty="0" smtClean="0"/>
              <a:t>Costs of administering telephone and facsimile machines </a:t>
            </a:r>
            <a:endParaRPr lang="en-US" sz="2000" dirty="0"/>
          </a:p>
        </p:txBody>
      </p:sp>
      <p:sp>
        <p:nvSpPr>
          <p:cNvPr id="4" name="Slide Number Placeholder 3"/>
          <p:cNvSpPr>
            <a:spLocks noGrp="1"/>
          </p:cNvSpPr>
          <p:nvPr>
            <p:ph type="sldNum" sz="quarter" idx="12"/>
          </p:nvPr>
        </p:nvSpPr>
        <p:spPr/>
        <p:txBody>
          <a:bodyPr/>
          <a:lstStyle/>
          <a:p>
            <a:fld id="{BB3D47CD-1CF6-4DF5-8DC3-C3CCCF1B0C65}" type="slidenum">
              <a:rPr lang="en-US" smtClean="0"/>
              <a:pPr/>
              <a:t>11</a:t>
            </a:fld>
            <a:endParaRPr lang="en-US" dirty="0"/>
          </a:p>
        </p:txBody>
      </p:sp>
    </p:spTree>
    <p:extLst>
      <p:ext uri="{BB962C8B-B14F-4D97-AF65-F5344CB8AC3E}">
        <p14:creationId xmlns:p14="http://schemas.microsoft.com/office/powerpoint/2010/main" val="4078041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Fund “DON’Ts”</a:t>
            </a:r>
            <a:endParaRPr lang="en-US" dirty="0"/>
          </a:p>
        </p:txBody>
      </p:sp>
      <p:sp>
        <p:nvSpPr>
          <p:cNvPr id="3" name="Content Placeholder 2"/>
          <p:cNvSpPr>
            <a:spLocks noGrp="1"/>
          </p:cNvSpPr>
          <p:nvPr>
            <p:ph idx="1"/>
          </p:nvPr>
        </p:nvSpPr>
        <p:spPr/>
        <p:txBody>
          <a:bodyPr/>
          <a:lstStyle/>
          <a:p>
            <a:r>
              <a:rPr lang="en-US" sz="2000" dirty="0"/>
              <a:t>Use CFP funds for everyday operations expenses, unless the funds are under BLI 1406</a:t>
            </a:r>
          </a:p>
          <a:p>
            <a:r>
              <a:rPr lang="en-US" sz="2000" dirty="0"/>
              <a:t>Use CFP funds to pay for police protection and security guards.  These are operating costs.  Section 9(e) (1) (c) of the United States Housing Act of 1937, as amended.</a:t>
            </a:r>
          </a:p>
          <a:p>
            <a:r>
              <a:rPr lang="en-US" sz="2000" dirty="0"/>
              <a:t>Pay the A/E  for performing work outside of the </a:t>
            </a:r>
            <a:r>
              <a:rPr lang="en-US" sz="2000" dirty="0" smtClean="0"/>
              <a:t>modernization/rehabilitation </a:t>
            </a:r>
            <a:r>
              <a:rPr lang="en-US" sz="2000" dirty="0"/>
              <a:t>project</a:t>
            </a:r>
          </a:p>
          <a:p>
            <a:r>
              <a:rPr lang="en-US" sz="2000" dirty="0"/>
              <a:t>Obligate funds (in LOCCS) for operations before funds are drawn down.</a:t>
            </a:r>
          </a:p>
          <a:p>
            <a:r>
              <a:rPr lang="en-US" sz="2000" dirty="0"/>
              <a:t>Report the funds obligated in LOCCS before they are legally committed through expenditure, a contract, or a purchase order.</a:t>
            </a:r>
          </a:p>
        </p:txBody>
      </p:sp>
      <p:sp>
        <p:nvSpPr>
          <p:cNvPr id="4" name="Slide Number Placeholder 3"/>
          <p:cNvSpPr>
            <a:spLocks noGrp="1"/>
          </p:cNvSpPr>
          <p:nvPr>
            <p:ph type="sldNum" sz="quarter" idx="12"/>
          </p:nvPr>
        </p:nvSpPr>
        <p:spPr/>
        <p:txBody>
          <a:bodyPr/>
          <a:lstStyle/>
          <a:p>
            <a:fld id="{BB3D47CD-1CF6-4DF5-8DC3-C3CCCF1B0C65}" type="slidenum">
              <a:rPr lang="en-US" smtClean="0"/>
              <a:pPr/>
              <a:t>12</a:t>
            </a:fld>
            <a:endParaRPr lang="en-US" dirty="0"/>
          </a:p>
        </p:txBody>
      </p:sp>
    </p:spTree>
    <p:extLst>
      <p:ext uri="{BB962C8B-B14F-4D97-AF65-F5344CB8AC3E}">
        <p14:creationId xmlns:p14="http://schemas.microsoft.com/office/powerpoint/2010/main" val="922901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Fund “DON’Ts”</a:t>
            </a:r>
            <a:endParaRPr lang="en-US" dirty="0"/>
          </a:p>
        </p:txBody>
      </p:sp>
      <p:sp>
        <p:nvSpPr>
          <p:cNvPr id="3" name="Content Placeholder 2"/>
          <p:cNvSpPr>
            <a:spLocks noGrp="1"/>
          </p:cNvSpPr>
          <p:nvPr>
            <p:ph idx="1"/>
          </p:nvPr>
        </p:nvSpPr>
        <p:spPr/>
        <p:txBody>
          <a:bodyPr/>
          <a:lstStyle/>
          <a:p>
            <a:r>
              <a:rPr lang="en-US" sz="2000" dirty="0"/>
              <a:t>Demolish or dispose, from inventory, any ACC/DOT units, without prior to written HUD approval</a:t>
            </a:r>
            <a:r>
              <a:rPr lang="en-US" sz="2000" dirty="0" smtClean="0"/>
              <a:t>. (See PIC Inventory Removal module)</a:t>
            </a:r>
            <a:endParaRPr lang="en-US" sz="2000" dirty="0"/>
          </a:p>
          <a:p>
            <a:r>
              <a:rPr lang="en-US" sz="2000" dirty="0"/>
              <a:t>Use CFP funds (under any circumstances) to pay for costs related to demolition/disposition/acquisition/or development of any non-ACC units. </a:t>
            </a:r>
            <a:endParaRPr lang="en-US" sz="2000" dirty="0" smtClean="0"/>
          </a:p>
          <a:p>
            <a:r>
              <a:rPr lang="en-US" sz="2000" dirty="0"/>
              <a:t>Pay for utilities, because utilities are operating costs</a:t>
            </a:r>
            <a:r>
              <a:rPr lang="en-US" sz="2000" dirty="0" smtClean="0"/>
              <a:t>.</a:t>
            </a:r>
          </a:p>
          <a:p>
            <a:r>
              <a:rPr lang="en-US" sz="2000" dirty="0"/>
              <a:t>Co-mingle funds - This means that PHAs should not pay its contractors/vendors from its general account (or any other account) and later charge the CFP account and vice versa.  </a:t>
            </a:r>
          </a:p>
          <a:p>
            <a:r>
              <a:rPr lang="en-US" sz="2000" dirty="0"/>
              <a:t>Delay payments to your contractors/vendors more than 3 business days after the payment has been released (disbursed) by HUD into the PHA-designated financial institution.</a:t>
            </a:r>
          </a:p>
          <a:p>
            <a:endParaRPr lang="en-US" sz="2000" dirty="0"/>
          </a:p>
          <a:p>
            <a:endParaRPr lang="en-US" dirty="0"/>
          </a:p>
          <a:p>
            <a:endParaRPr lang="en-US" dirty="0"/>
          </a:p>
        </p:txBody>
      </p:sp>
      <p:sp>
        <p:nvSpPr>
          <p:cNvPr id="4" name="Slide Number Placeholder 3"/>
          <p:cNvSpPr>
            <a:spLocks noGrp="1"/>
          </p:cNvSpPr>
          <p:nvPr>
            <p:ph type="sldNum" sz="quarter" idx="12"/>
          </p:nvPr>
        </p:nvSpPr>
        <p:spPr/>
        <p:txBody>
          <a:bodyPr/>
          <a:lstStyle/>
          <a:p>
            <a:fld id="{BB3D47CD-1CF6-4DF5-8DC3-C3CCCF1B0C65}" type="slidenum">
              <a:rPr lang="en-US" smtClean="0"/>
              <a:pPr/>
              <a:t>13</a:t>
            </a:fld>
            <a:endParaRPr lang="en-US" dirty="0"/>
          </a:p>
        </p:txBody>
      </p:sp>
    </p:spTree>
    <p:extLst>
      <p:ext uri="{BB962C8B-B14F-4D97-AF65-F5344CB8AC3E}">
        <p14:creationId xmlns:p14="http://schemas.microsoft.com/office/powerpoint/2010/main" val="1645646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Fund “DON’Ts”</a:t>
            </a:r>
            <a:endParaRPr lang="en-US" dirty="0"/>
          </a:p>
        </p:txBody>
      </p:sp>
      <p:sp>
        <p:nvSpPr>
          <p:cNvPr id="3" name="Content Placeholder 2"/>
          <p:cNvSpPr>
            <a:spLocks noGrp="1"/>
          </p:cNvSpPr>
          <p:nvPr>
            <p:ph idx="1"/>
          </p:nvPr>
        </p:nvSpPr>
        <p:spPr>
          <a:xfrm>
            <a:off x="457200" y="1600201"/>
            <a:ext cx="8229600" cy="1981200"/>
          </a:xfrm>
        </p:spPr>
        <p:txBody>
          <a:bodyPr/>
          <a:lstStyle/>
          <a:p>
            <a:r>
              <a:rPr lang="en-US" sz="2400" dirty="0"/>
              <a:t>Ignore the obligation and expenditures end date.  Obligation end date cannot be extended, unless approved by the Assistant Secretary of Public Housing (HQ).  The expenditures end date may be extended as a result of extending the obligation end date.</a:t>
            </a:r>
          </a:p>
          <a:p>
            <a:endParaRPr lang="en-US" dirty="0"/>
          </a:p>
        </p:txBody>
      </p:sp>
      <p:sp>
        <p:nvSpPr>
          <p:cNvPr id="4" name="Slide Number Placeholder 3"/>
          <p:cNvSpPr>
            <a:spLocks noGrp="1"/>
          </p:cNvSpPr>
          <p:nvPr>
            <p:ph type="sldNum" sz="quarter" idx="12"/>
          </p:nvPr>
        </p:nvSpPr>
        <p:spPr/>
        <p:txBody>
          <a:bodyPr/>
          <a:lstStyle/>
          <a:p>
            <a:fld id="{BB3D47CD-1CF6-4DF5-8DC3-C3CCCF1B0C65}" type="slidenum">
              <a:rPr lang="en-US" smtClean="0"/>
              <a:pPr/>
              <a:t>14</a:t>
            </a:fld>
            <a:endParaRPr lang="en-US" dirty="0"/>
          </a:p>
        </p:txBody>
      </p:sp>
      <p:sp>
        <p:nvSpPr>
          <p:cNvPr id="5" name="TextBox 4"/>
          <p:cNvSpPr txBox="1"/>
          <p:nvPr/>
        </p:nvSpPr>
        <p:spPr>
          <a:xfrm>
            <a:off x="533400" y="3810000"/>
            <a:ext cx="7924800" cy="1477328"/>
          </a:xfrm>
          <a:prstGeom prst="rect">
            <a:avLst/>
          </a:prstGeom>
          <a:solidFill>
            <a:srgbClr val="FFFF00"/>
          </a:solidFill>
        </p:spPr>
        <p:txBody>
          <a:bodyPr wrap="square" rtlCol="0">
            <a:spAutoFit/>
          </a:bodyPr>
          <a:lstStyle/>
          <a:p>
            <a:r>
              <a:rPr lang="en-US" i="1" dirty="0"/>
              <a:t>Funds not obligated at a minimum of 90% by the obligation end date will be subject to penalties and sanctions.  The PHA will lose 1/12 for each month after the obligation end date, from its next CFP grant, for each month that it is not in compliance.  Remember - One day into a month will constitute one full month in the calculation of penalty</a:t>
            </a:r>
            <a:r>
              <a:rPr lang="en-US" i="1" dirty="0" smtClean="0"/>
              <a:t>.</a:t>
            </a:r>
            <a:endParaRPr lang="en-US" dirty="0"/>
          </a:p>
        </p:txBody>
      </p:sp>
    </p:spTree>
    <p:extLst>
      <p:ext uri="{BB962C8B-B14F-4D97-AF65-F5344CB8AC3E}">
        <p14:creationId xmlns:p14="http://schemas.microsoft.com/office/powerpoint/2010/main" val="844553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CFP Pre Audit</a:t>
            </a:r>
            <a:endParaRPr lang="en-US" dirty="0"/>
          </a:p>
        </p:txBody>
      </p:sp>
      <p:sp>
        <p:nvSpPr>
          <p:cNvPr id="3" name="Content Placeholder 2"/>
          <p:cNvSpPr>
            <a:spLocks noGrp="1"/>
          </p:cNvSpPr>
          <p:nvPr>
            <p:ph idx="1"/>
          </p:nvPr>
        </p:nvSpPr>
        <p:spPr/>
        <p:txBody>
          <a:bodyPr/>
          <a:lstStyle/>
          <a:p>
            <a:r>
              <a:rPr lang="en-US" dirty="0" smtClean="0"/>
              <a:t>When funds are fully expended:</a:t>
            </a:r>
          </a:p>
          <a:p>
            <a:pPr lvl="1"/>
            <a:r>
              <a:rPr lang="en-US" dirty="0" smtClean="0"/>
              <a:t>Submit AMCC (Form 53001) with the final Budget form (Form 50075.1) to the FO.</a:t>
            </a:r>
          </a:p>
          <a:p>
            <a:pPr lvl="1"/>
            <a:r>
              <a:rPr lang="en-US" dirty="0" smtClean="0"/>
              <a:t>The FO will mark LOCCS as Pre-Audit, removing any additional PHA responsibility for monthly updates.</a:t>
            </a:r>
          </a:p>
          <a:p>
            <a:pPr lvl="1"/>
            <a:r>
              <a:rPr lang="en-US" dirty="0" smtClean="0"/>
              <a:t>A letter will be sent with a copy of the AMCC</a:t>
            </a:r>
          </a:p>
          <a:p>
            <a:pPr lvl="1"/>
            <a:r>
              <a:rPr lang="en-US" dirty="0" smtClean="0"/>
              <a:t>PHA Must Audit the grant on the next FY cycle.</a:t>
            </a:r>
            <a:endParaRPr lang="en-US" dirty="0"/>
          </a:p>
        </p:txBody>
      </p:sp>
      <p:sp>
        <p:nvSpPr>
          <p:cNvPr id="4" name="Slide Number Placeholder 3"/>
          <p:cNvSpPr>
            <a:spLocks noGrp="1"/>
          </p:cNvSpPr>
          <p:nvPr>
            <p:ph type="sldNum" sz="quarter" idx="12"/>
          </p:nvPr>
        </p:nvSpPr>
        <p:spPr/>
        <p:txBody>
          <a:bodyPr/>
          <a:lstStyle/>
          <a:p>
            <a:fld id="{BB3D47CD-1CF6-4DF5-8DC3-C3CCCF1B0C65}" type="slidenum">
              <a:rPr lang="en-US" smtClean="0"/>
              <a:pPr/>
              <a:t>15</a:t>
            </a:fld>
            <a:endParaRPr lang="en-US" dirty="0"/>
          </a:p>
        </p:txBody>
      </p:sp>
    </p:spTree>
    <p:extLst>
      <p:ext uri="{BB962C8B-B14F-4D97-AF65-F5344CB8AC3E}">
        <p14:creationId xmlns:p14="http://schemas.microsoft.com/office/powerpoint/2010/main" val="532090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CFP Post Audit</a:t>
            </a:r>
            <a:endParaRPr lang="en-US" dirty="0"/>
          </a:p>
        </p:txBody>
      </p:sp>
      <p:sp>
        <p:nvSpPr>
          <p:cNvPr id="3" name="Content Placeholder 2"/>
          <p:cNvSpPr>
            <a:spLocks noGrp="1"/>
          </p:cNvSpPr>
          <p:nvPr>
            <p:ph idx="1"/>
          </p:nvPr>
        </p:nvSpPr>
        <p:spPr/>
        <p:txBody>
          <a:bodyPr/>
          <a:lstStyle/>
          <a:p>
            <a:r>
              <a:rPr lang="en-US" dirty="0" smtClean="0"/>
              <a:t>Provide the FO with an Audit Copy</a:t>
            </a:r>
          </a:p>
          <a:p>
            <a:pPr lvl="1"/>
            <a:r>
              <a:rPr lang="en-US" dirty="0" smtClean="0"/>
              <a:t>The FO will notify HUD Accounting to close the grant.</a:t>
            </a:r>
          </a:p>
          <a:p>
            <a:pPr lvl="1"/>
            <a:r>
              <a:rPr lang="en-US" dirty="0" smtClean="0"/>
              <a:t>A FO letter will be provided with the final AMCC form.</a:t>
            </a:r>
            <a:endParaRPr lang="en-US" dirty="0"/>
          </a:p>
        </p:txBody>
      </p:sp>
      <p:sp>
        <p:nvSpPr>
          <p:cNvPr id="4" name="Slide Number Placeholder 3"/>
          <p:cNvSpPr>
            <a:spLocks noGrp="1"/>
          </p:cNvSpPr>
          <p:nvPr>
            <p:ph type="sldNum" sz="quarter" idx="12"/>
          </p:nvPr>
        </p:nvSpPr>
        <p:spPr/>
        <p:txBody>
          <a:bodyPr/>
          <a:lstStyle/>
          <a:p>
            <a:fld id="{BB3D47CD-1CF6-4DF5-8DC3-C3CCCF1B0C65}" type="slidenum">
              <a:rPr lang="en-US" smtClean="0"/>
              <a:pPr/>
              <a:t>16</a:t>
            </a:fld>
            <a:endParaRPr lang="en-US" dirty="0"/>
          </a:p>
        </p:txBody>
      </p:sp>
    </p:spTree>
    <p:extLst>
      <p:ext uri="{BB962C8B-B14F-4D97-AF65-F5344CB8AC3E}">
        <p14:creationId xmlns:p14="http://schemas.microsoft.com/office/powerpoint/2010/main" val="1010731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a:t>
            </a:r>
            <a:endParaRPr lang="en-US" dirty="0"/>
          </a:p>
        </p:txBody>
      </p:sp>
      <p:sp>
        <p:nvSpPr>
          <p:cNvPr id="3" name="Content Placeholder 2"/>
          <p:cNvSpPr>
            <a:spLocks noGrp="1"/>
          </p:cNvSpPr>
          <p:nvPr>
            <p:ph idx="1"/>
          </p:nvPr>
        </p:nvSpPr>
        <p:spPr/>
        <p:txBody>
          <a:bodyPr/>
          <a:lstStyle/>
          <a:p>
            <a:r>
              <a:rPr lang="en-US" sz="2400" dirty="0" smtClean="0"/>
              <a:t>Obligating funds inappropriately; i.e. 100% without invoices.</a:t>
            </a:r>
          </a:p>
          <a:p>
            <a:r>
              <a:rPr lang="en-US" sz="2400" dirty="0" smtClean="0"/>
              <a:t>Not having a LOCCS backup person.</a:t>
            </a:r>
          </a:p>
          <a:p>
            <a:r>
              <a:rPr lang="en-US" sz="2400" dirty="0" smtClean="0"/>
              <a:t>Drawing funds without matching vouchers or contract invoices</a:t>
            </a:r>
            <a:r>
              <a:rPr lang="en-US" sz="2400" dirty="0"/>
              <a:t>. No voucher may be placed in LOCCS before the appropriate invoice(s) has/have been submitted and approved by the PHA</a:t>
            </a:r>
            <a:r>
              <a:rPr lang="en-US" sz="2400" dirty="0" smtClean="0"/>
              <a:t>.</a:t>
            </a:r>
          </a:p>
          <a:p>
            <a:r>
              <a:rPr lang="en-US" sz="2400" dirty="0" smtClean="0"/>
              <a:t>Not expending funds within </a:t>
            </a:r>
            <a:r>
              <a:rPr lang="en-US" sz="2400" dirty="0"/>
              <a:t>3 business days, after HUD disburses the funds. (pay </a:t>
            </a:r>
            <a:r>
              <a:rPr lang="en-US" sz="2400" dirty="0" smtClean="0"/>
              <a:t>contractors/vendors</a:t>
            </a:r>
            <a:r>
              <a:rPr lang="en-US" sz="2400" dirty="0"/>
              <a:t>) </a:t>
            </a:r>
            <a:endParaRPr lang="en-US" sz="2400" dirty="0" smtClean="0"/>
          </a:p>
          <a:p>
            <a:pPr lvl="1"/>
            <a:endParaRPr lang="en-US" sz="2400" dirty="0" smtClean="0"/>
          </a:p>
          <a:p>
            <a:pPr lvl="1"/>
            <a:endParaRPr lang="en-US" sz="2400" dirty="0" smtClean="0"/>
          </a:p>
          <a:p>
            <a:pPr lvl="1"/>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BB3D47CD-1CF6-4DF5-8DC3-C3CCCF1B0C65}" type="slidenum">
              <a:rPr lang="en-US" smtClean="0"/>
              <a:pPr/>
              <a:t>17</a:t>
            </a:fld>
            <a:endParaRPr lang="en-US" dirty="0"/>
          </a:p>
        </p:txBody>
      </p:sp>
    </p:spTree>
    <p:extLst>
      <p:ext uri="{BB962C8B-B14F-4D97-AF65-F5344CB8AC3E}">
        <p14:creationId xmlns:p14="http://schemas.microsoft.com/office/powerpoint/2010/main" val="2020449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a:t>
            </a:r>
            <a:endParaRPr lang="en-US" dirty="0"/>
          </a:p>
        </p:txBody>
      </p:sp>
      <p:sp>
        <p:nvSpPr>
          <p:cNvPr id="3" name="Content Placeholder 2"/>
          <p:cNvSpPr>
            <a:spLocks noGrp="1"/>
          </p:cNvSpPr>
          <p:nvPr>
            <p:ph idx="1"/>
          </p:nvPr>
        </p:nvSpPr>
        <p:spPr/>
        <p:txBody>
          <a:bodyPr/>
          <a:lstStyle/>
          <a:p>
            <a:r>
              <a:rPr lang="en-US" sz="2400" dirty="0" smtClean="0"/>
              <a:t>Placing money in the wrong accounts.  For example:</a:t>
            </a:r>
          </a:p>
          <a:p>
            <a:pPr lvl="1"/>
            <a:r>
              <a:rPr lang="en-US" sz="2400" i="1" dirty="0" smtClean="0"/>
              <a:t>All in 1406 when contract work is anticipated</a:t>
            </a:r>
          </a:p>
          <a:p>
            <a:pPr lvl="1"/>
            <a:r>
              <a:rPr lang="en-US" sz="2400" i="1" dirty="0" smtClean="0"/>
              <a:t>Not allocating according to the PHA plan</a:t>
            </a:r>
          </a:p>
          <a:p>
            <a:r>
              <a:rPr lang="en-US" sz="2400" dirty="0" smtClean="0"/>
              <a:t>Delayed close outs.</a:t>
            </a:r>
          </a:p>
          <a:p>
            <a:pPr lvl="1"/>
            <a:endParaRPr lang="en-US" sz="2400" dirty="0" smtClean="0"/>
          </a:p>
          <a:p>
            <a:pPr lvl="1"/>
            <a:endParaRPr lang="en-US" sz="2400" dirty="0" smtClean="0"/>
          </a:p>
          <a:p>
            <a:pPr lvl="1"/>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BB3D47CD-1CF6-4DF5-8DC3-C3CCCF1B0C65}" type="slidenum">
              <a:rPr lang="en-US" smtClean="0"/>
              <a:pPr/>
              <a:t>18</a:t>
            </a:fld>
            <a:endParaRPr lang="en-US" dirty="0"/>
          </a:p>
        </p:txBody>
      </p:sp>
    </p:spTree>
    <p:extLst>
      <p:ext uri="{BB962C8B-B14F-4D97-AF65-F5344CB8AC3E}">
        <p14:creationId xmlns:p14="http://schemas.microsoft.com/office/powerpoint/2010/main" val="4015401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r>
              <a:rPr lang="en-US" sz="2400" dirty="0" smtClean="0"/>
              <a:t>Update Obligation/Expenditure log monthly.</a:t>
            </a:r>
          </a:p>
          <a:p>
            <a:r>
              <a:rPr lang="en-US" sz="2400" dirty="0" smtClean="0"/>
              <a:t>Only list obligations as incurred.</a:t>
            </a:r>
          </a:p>
          <a:p>
            <a:r>
              <a:rPr lang="en-US" sz="2400" dirty="0" smtClean="0"/>
              <a:t>Draw money to match vouchers.</a:t>
            </a:r>
          </a:p>
          <a:p>
            <a:r>
              <a:rPr lang="en-US" sz="2400" dirty="0" smtClean="0"/>
              <a:t>Submit the AMCC (Form 53001) &amp; Budget (Form 50075.1)  when money is expended.</a:t>
            </a:r>
          </a:p>
          <a:p>
            <a:r>
              <a:rPr lang="en-US" sz="2400" dirty="0" smtClean="0"/>
              <a:t>Audit the expended grants annually.</a:t>
            </a:r>
          </a:p>
          <a:p>
            <a:r>
              <a:rPr lang="en-US" sz="2400" dirty="0" smtClean="0"/>
              <a:t>Annually plan for the EA requirement on Form 7015.15.</a:t>
            </a:r>
          </a:p>
          <a:p>
            <a:r>
              <a:rPr lang="en-US" sz="2400" dirty="0" smtClean="0"/>
              <a:t>Ensure there are at least two people approved for all HUD systems.</a:t>
            </a:r>
            <a:endParaRPr lang="en-US" sz="2400" dirty="0"/>
          </a:p>
        </p:txBody>
      </p:sp>
      <p:sp>
        <p:nvSpPr>
          <p:cNvPr id="4" name="Slide Number Placeholder 3"/>
          <p:cNvSpPr>
            <a:spLocks noGrp="1"/>
          </p:cNvSpPr>
          <p:nvPr>
            <p:ph type="sldNum" sz="quarter" idx="12"/>
          </p:nvPr>
        </p:nvSpPr>
        <p:spPr/>
        <p:txBody>
          <a:bodyPr/>
          <a:lstStyle/>
          <a:p>
            <a:fld id="{BB3D47CD-1CF6-4DF5-8DC3-C3CCCF1B0C65}" type="slidenum">
              <a:rPr lang="en-US" smtClean="0"/>
              <a:pPr/>
              <a:t>19</a:t>
            </a:fld>
            <a:endParaRPr lang="en-US" dirty="0"/>
          </a:p>
        </p:txBody>
      </p:sp>
    </p:spTree>
    <p:extLst>
      <p:ext uri="{BB962C8B-B14F-4D97-AF65-F5344CB8AC3E}">
        <p14:creationId xmlns:p14="http://schemas.microsoft.com/office/powerpoint/2010/main" val="2912147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Fund Management</a:t>
            </a:r>
            <a:endParaRPr lang="en-US" dirty="0"/>
          </a:p>
        </p:txBody>
      </p:sp>
      <p:sp>
        <p:nvSpPr>
          <p:cNvPr id="3" name="Content Placeholder 2"/>
          <p:cNvSpPr>
            <a:spLocks noGrp="1"/>
          </p:cNvSpPr>
          <p:nvPr>
            <p:ph idx="1"/>
          </p:nvPr>
        </p:nvSpPr>
        <p:spPr/>
        <p:txBody>
          <a:bodyPr/>
          <a:lstStyle/>
          <a:p>
            <a:pPr marL="514350" lvl="0" indent="-514350">
              <a:spcBef>
                <a:spcPts val="0"/>
              </a:spcBef>
              <a:buFont typeface="+mj-lt"/>
              <a:buAutoNum type="arabicPeriod"/>
            </a:pPr>
            <a:r>
              <a:rPr lang="en-US" sz="2000" dirty="0" smtClean="0"/>
              <a:t>Capital Funds follow 24 CFR 24.905</a:t>
            </a:r>
          </a:p>
          <a:p>
            <a:pPr marL="514350" lvl="0" indent="-514350">
              <a:spcBef>
                <a:spcPts val="0"/>
              </a:spcBef>
              <a:buFont typeface="+mj-lt"/>
              <a:buAutoNum type="arabicPeriod"/>
            </a:pPr>
            <a:r>
              <a:rPr lang="en-US" sz="2000" dirty="0" smtClean="0"/>
              <a:t>Capital Funds include Regular CFP Grants, ARRA Grants (Formula and Competitive), RHF Grants, and Emergency CFP Grants. </a:t>
            </a:r>
          </a:p>
          <a:p>
            <a:pPr marL="514350" lvl="0" indent="-514350">
              <a:spcBef>
                <a:spcPts val="0"/>
              </a:spcBef>
              <a:buFont typeface="+mj-lt"/>
              <a:buAutoNum type="arabicPeriod"/>
            </a:pPr>
            <a:r>
              <a:rPr lang="en-US" sz="2000" dirty="0" smtClean="0"/>
              <a:t>It is the responsibility of the PHA to follow HUD regulations and use funds appropriately.</a:t>
            </a:r>
          </a:p>
          <a:p>
            <a:pPr marL="514350" lvl="0" indent="-514350">
              <a:spcBef>
                <a:spcPts val="0"/>
              </a:spcBef>
              <a:buFont typeface="+mj-lt"/>
              <a:buAutoNum type="arabicPeriod"/>
            </a:pPr>
            <a:r>
              <a:rPr lang="en-US" sz="2000" dirty="0" smtClean="0"/>
              <a:t>HUD reserves the right to establish voucher thresholds depending on PHA performance or other issues and concerns.</a:t>
            </a:r>
          </a:p>
          <a:p>
            <a:pPr marL="514350" lvl="0" indent="-514350">
              <a:spcBef>
                <a:spcPts val="0"/>
              </a:spcBef>
              <a:buFont typeface="+mj-lt"/>
              <a:buAutoNum type="arabicPeriod"/>
            </a:pPr>
            <a:r>
              <a:rPr lang="en-US" sz="2000" dirty="0" smtClean="0"/>
              <a:t>Timely update of the Obligation/Expenditure log in LOCCS is the PHA responsibility.</a:t>
            </a:r>
          </a:p>
          <a:p>
            <a:pPr marL="514350" lvl="0" indent="-514350">
              <a:spcBef>
                <a:spcPts val="0"/>
              </a:spcBef>
              <a:buFont typeface="+mj-lt"/>
              <a:buAutoNum type="arabicPeriod"/>
            </a:pPr>
            <a:r>
              <a:rPr lang="en-US" sz="2000" dirty="0" smtClean="0"/>
              <a:t>Contracts and processes all need to follow 24 CFR 85.36</a:t>
            </a:r>
          </a:p>
          <a:p>
            <a:pPr marL="514350" lvl="0" indent="-514350">
              <a:spcBef>
                <a:spcPts val="0"/>
              </a:spcBef>
              <a:buFont typeface="+mj-lt"/>
              <a:buAutoNum type="arabicPeriod"/>
            </a:pPr>
            <a:r>
              <a:rPr lang="en-US" sz="2000" dirty="0" smtClean="0"/>
              <a:t>Fiscal responsibility is everybody’s job.</a:t>
            </a:r>
          </a:p>
          <a:p>
            <a:pPr marL="514350" lvl="0" indent="-514350">
              <a:spcBef>
                <a:spcPts val="0"/>
              </a:spcBef>
              <a:buFont typeface="+mj-lt"/>
              <a:buAutoNum type="arabicPeriod"/>
            </a:pPr>
            <a:endParaRPr lang="en-US" sz="1800" dirty="0" smtClean="0"/>
          </a:p>
          <a:p>
            <a:pPr marL="514350" lvl="0" indent="-514350">
              <a:spcBef>
                <a:spcPts val="0"/>
              </a:spcBef>
              <a:buFont typeface="+mj-lt"/>
              <a:buAutoNum type="arabicPeriod"/>
            </a:pPr>
            <a:endParaRPr lang="en-US" sz="1800" dirty="0" smtClean="0"/>
          </a:p>
          <a:p>
            <a:pPr marL="514350" lvl="0" indent="-514350">
              <a:spcBef>
                <a:spcPts val="0"/>
              </a:spcBef>
              <a:buFont typeface="+mj-lt"/>
              <a:buAutoNum type="arabicPeriod"/>
            </a:pPr>
            <a:endParaRPr lang="en-US" sz="1800" dirty="0" smtClean="0"/>
          </a:p>
          <a:p>
            <a:pPr marL="514350" lvl="0" indent="-514350">
              <a:spcBef>
                <a:spcPts val="0"/>
              </a:spcBef>
              <a:buFont typeface="+mj-lt"/>
              <a:buAutoNum type="arabicPeriod"/>
            </a:pPr>
            <a:endParaRPr lang="en-US" sz="1800" dirty="0"/>
          </a:p>
          <a:p>
            <a:pPr marL="514350" lvl="0" indent="-514350">
              <a:spcBef>
                <a:spcPts val="0"/>
              </a:spcBef>
              <a:buFont typeface="+mj-lt"/>
              <a:buAutoNum type="arabicPeriod"/>
            </a:pPr>
            <a:endParaRPr lang="en-US" sz="1800" dirty="0"/>
          </a:p>
          <a:p>
            <a:endParaRPr lang="en-US" dirty="0"/>
          </a:p>
        </p:txBody>
      </p:sp>
      <p:sp>
        <p:nvSpPr>
          <p:cNvPr id="4" name="Slide Number Placeholder 3"/>
          <p:cNvSpPr>
            <a:spLocks noGrp="1"/>
          </p:cNvSpPr>
          <p:nvPr>
            <p:ph type="sldNum" sz="quarter" idx="12"/>
          </p:nvPr>
        </p:nvSpPr>
        <p:spPr/>
        <p:txBody>
          <a:bodyPr/>
          <a:lstStyle/>
          <a:p>
            <a:fld id="{BB3D47CD-1CF6-4DF5-8DC3-C3CCCF1B0C65}" type="slidenum">
              <a:rPr lang="en-US" smtClean="0"/>
              <a:pPr/>
              <a:t>2</a:t>
            </a:fld>
            <a:endParaRPr lang="en-US" dirty="0"/>
          </a:p>
        </p:txBody>
      </p:sp>
    </p:spTree>
    <p:extLst>
      <p:ext uri="{BB962C8B-B14F-4D97-AF65-F5344CB8AC3E}">
        <p14:creationId xmlns:p14="http://schemas.microsoft.com/office/powerpoint/2010/main" val="320514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Obligations</a:t>
            </a:r>
            <a:endParaRPr lang="en-US" dirty="0"/>
          </a:p>
        </p:txBody>
      </p:sp>
      <p:sp>
        <p:nvSpPr>
          <p:cNvPr id="3" name="Content Placeholder 2"/>
          <p:cNvSpPr>
            <a:spLocks noGrp="1"/>
          </p:cNvSpPr>
          <p:nvPr>
            <p:ph idx="1"/>
          </p:nvPr>
        </p:nvSpPr>
        <p:spPr>
          <a:xfrm>
            <a:off x="457200" y="1600201"/>
            <a:ext cx="8229600" cy="3276600"/>
          </a:xfrm>
        </p:spPr>
        <p:txBody>
          <a:bodyPr/>
          <a:lstStyle/>
          <a:p>
            <a:pPr marL="0" indent="0">
              <a:buNone/>
            </a:pPr>
            <a:r>
              <a:rPr lang="en-US" sz="1800" dirty="0"/>
              <a:t>Obligations mean the cumulative amount of </a:t>
            </a:r>
            <a:r>
              <a:rPr lang="en-US" sz="1800" dirty="0" smtClean="0"/>
              <a:t>modernization commitments </a:t>
            </a:r>
            <a:r>
              <a:rPr lang="en-US" sz="1800" dirty="0"/>
              <a:t>entered into by the HA; i.e., contract execution for contract labor</a:t>
            </a:r>
            <a:r>
              <a:rPr lang="en-US" sz="1800" dirty="0" smtClean="0"/>
              <a:t>, materials </a:t>
            </a:r>
            <a:r>
              <a:rPr lang="en-US" sz="1800" dirty="0"/>
              <a:t>or services; start and continuation of physical work by force </a:t>
            </a:r>
            <a:r>
              <a:rPr lang="en-US" sz="1800" dirty="0" smtClean="0"/>
              <a:t>account labor</a:t>
            </a:r>
            <a:r>
              <a:rPr lang="en-US" sz="1800" dirty="0"/>
              <a:t>; and start and continuation of administrative work. Contract </a:t>
            </a:r>
            <a:r>
              <a:rPr lang="en-US" sz="1800" dirty="0" smtClean="0"/>
              <a:t>execution means </a:t>
            </a:r>
            <a:r>
              <a:rPr lang="en-US" sz="1800" dirty="0"/>
              <a:t>execution of the contract by both the HA and the contractor. For </a:t>
            </a:r>
            <a:r>
              <a:rPr lang="en-US" sz="1800" dirty="0" smtClean="0"/>
              <a:t>force account </a:t>
            </a:r>
            <a:r>
              <a:rPr lang="en-US" sz="1800" dirty="0"/>
              <a:t>work, all funds for a group of sequentially-related physical work </a:t>
            </a:r>
            <a:r>
              <a:rPr lang="en-US" sz="1800" dirty="0" smtClean="0"/>
              <a:t>items are </a:t>
            </a:r>
            <a:r>
              <a:rPr lang="en-US" sz="1800" dirty="0"/>
              <a:t>considered obligated when the first work item is started, such as </a:t>
            </a:r>
            <a:r>
              <a:rPr lang="en-US" sz="1800" dirty="0" smtClean="0"/>
              <a:t>kitchen cabinet </a:t>
            </a:r>
            <a:r>
              <a:rPr lang="en-US" sz="1800" dirty="0"/>
              <a:t>replacement followed by kitchen floor replacement, but only where </a:t>
            </a:r>
            <a:r>
              <a:rPr lang="en-US" sz="1800" dirty="0" smtClean="0"/>
              <a:t>funds continue </a:t>
            </a:r>
            <a:r>
              <a:rPr lang="en-US" sz="1800" dirty="0"/>
              <a:t>to be expended at a reasonable rate. Where one force account </a:t>
            </a:r>
            <a:r>
              <a:rPr lang="en-US" sz="1800" dirty="0" smtClean="0"/>
              <a:t>physical work </a:t>
            </a:r>
            <a:r>
              <a:rPr lang="en-US" sz="1800" dirty="0"/>
              <a:t>item is started and is not sequentially related to other physical work items</a:t>
            </a:r>
            <a:r>
              <a:rPr lang="en-US" sz="1800" dirty="0" smtClean="0"/>
              <a:t>, such </a:t>
            </a:r>
            <a:r>
              <a:rPr lang="en-US" sz="1800" dirty="0"/>
              <a:t>as site improvements and kitchen remodeling, then only the funds for </a:t>
            </a:r>
            <a:r>
              <a:rPr lang="en-US" sz="1800" dirty="0" smtClean="0"/>
              <a:t>the one </a:t>
            </a:r>
            <a:r>
              <a:rPr lang="en-US" sz="1800" dirty="0"/>
              <a:t>physical work item started are considered obligated</a:t>
            </a:r>
            <a:r>
              <a:rPr lang="en-US" sz="1800" dirty="0" smtClean="0"/>
              <a:t>. </a:t>
            </a:r>
            <a:r>
              <a:rPr lang="en-US" sz="1800" dirty="0"/>
              <a:t>- Notice PIH </a:t>
            </a:r>
            <a:r>
              <a:rPr lang="en-US" sz="1800" dirty="0" smtClean="0"/>
              <a:t>96-90</a:t>
            </a:r>
          </a:p>
          <a:p>
            <a:pPr marL="0" indent="0">
              <a:buNone/>
            </a:pPr>
            <a:endParaRPr lang="en-US" sz="1800" dirty="0"/>
          </a:p>
          <a:p>
            <a:pPr marL="0" indent="0">
              <a:buNone/>
            </a:pPr>
            <a:endParaRPr lang="en-US" sz="1800" dirty="0" smtClean="0"/>
          </a:p>
          <a:p>
            <a:pPr marL="0" indent="0">
              <a:buNone/>
            </a:pPr>
            <a:endParaRPr lang="en-US" sz="2000" dirty="0" smtClean="0"/>
          </a:p>
          <a:p>
            <a:endParaRPr lang="en-US" sz="1200" dirty="0"/>
          </a:p>
          <a:p>
            <a:endParaRPr lang="en-US" sz="1200" dirty="0"/>
          </a:p>
        </p:txBody>
      </p:sp>
      <p:sp>
        <p:nvSpPr>
          <p:cNvPr id="4" name="Slide Number Placeholder 3"/>
          <p:cNvSpPr>
            <a:spLocks noGrp="1"/>
          </p:cNvSpPr>
          <p:nvPr>
            <p:ph type="sldNum" sz="quarter" idx="12"/>
          </p:nvPr>
        </p:nvSpPr>
        <p:spPr/>
        <p:txBody>
          <a:bodyPr/>
          <a:lstStyle/>
          <a:p>
            <a:fld id="{BB3D47CD-1CF6-4DF5-8DC3-C3CCCF1B0C65}" type="slidenum">
              <a:rPr lang="en-US" smtClean="0"/>
              <a:pPr/>
              <a:t>3</a:t>
            </a:fld>
            <a:endParaRPr lang="en-US" dirty="0"/>
          </a:p>
        </p:txBody>
      </p:sp>
      <p:sp>
        <p:nvSpPr>
          <p:cNvPr id="7" name="TextBox 6"/>
          <p:cNvSpPr txBox="1"/>
          <p:nvPr/>
        </p:nvSpPr>
        <p:spPr>
          <a:xfrm>
            <a:off x="457200" y="4953000"/>
            <a:ext cx="8001000" cy="1200329"/>
          </a:xfrm>
          <a:prstGeom prst="rect">
            <a:avLst/>
          </a:prstGeom>
          <a:solidFill>
            <a:srgbClr val="FFFF00"/>
          </a:solidFill>
        </p:spPr>
        <p:txBody>
          <a:bodyPr wrap="square" rtlCol="0">
            <a:spAutoFit/>
          </a:bodyPr>
          <a:lstStyle/>
          <a:p>
            <a:r>
              <a:rPr lang="en-US" i="1" dirty="0"/>
              <a:t>A minimum of 90% of the funds must be obligated by the “Obligation End Date”.  Obligation End date is 2 years after the funds are made available.  The term “obligation” means that a PHA has an obligating document, such as a contract, signed by two parties, or a purchase order. </a:t>
            </a:r>
            <a:endParaRPr lang="en-US" dirty="0"/>
          </a:p>
        </p:txBody>
      </p:sp>
    </p:spTree>
    <p:extLst>
      <p:ext uri="{BB962C8B-B14F-4D97-AF65-F5344CB8AC3E}">
        <p14:creationId xmlns:p14="http://schemas.microsoft.com/office/powerpoint/2010/main" val="1797254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Expenditures</a:t>
            </a:r>
            <a:endParaRPr lang="en-US" dirty="0"/>
          </a:p>
        </p:txBody>
      </p:sp>
      <p:sp>
        <p:nvSpPr>
          <p:cNvPr id="3" name="Content Placeholder 2"/>
          <p:cNvSpPr>
            <a:spLocks noGrp="1"/>
          </p:cNvSpPr>
          <p:nvPr>
            <p:ph idx="1"/>
          </p:nvPr>
        </p:nvSpPr>
        <p:spPr/>
        <p:txBody>
          <a:bodyPr/>
          <a:lstStyle/>
          <a:p>
            <a:pPr marL="0" indent="0">
              <a:buNone/>
            </a:pPr>
            <a:r>
              <a:rPr lang="en-US" sz="2000" dirty="0"/>
              <a:t>Where funds have been obligated, the HA is expected to </a:t>
            </a:r>
            <a:r>
              <a:rPr lang="en-US" sz="2000" dirty="0" smtClean="0"/>
              <a:t>show reasonable </a:t>
            </a:r>
            <a:r>
              <a:rPr lang="en-US" sz="2000" dirty="0"/>
              <a:t>progress through increasing fund expenditures each quarter at a rate</a:t>
            </a:r>
          </a:p>
          <a:p>
            <a:pPr marL="0" indent="0">
              <a:buNone/>
            </a:pPr>
            <a:r>
              <a:rPr lang="en-US" sz="2000" dirty="0"/>
              <a:t>that would allow completion within the time frame set forth in the </a:t>
            </a:r>
            <a:r>
              <a:rPr lang="en-US" sz="2000" dirty="0" smtClean="0"/>
              <a:t>implementation schedule</a:t>
            </a:r>
            <a:r>
              <a:rPr lang="en-US" sz="2000" dirty="0"/>
              <a:t>. Expenditures mean the cumulative amount of modernization </a:t>
            </a:r>
            <a:r>
              <a:rPr lang="en-US" sz="2000" dirty="0" smtClean="0"/>
              <a:t>funds distributed </a:t>
            </a:r>
            <a:r>
              <a:rPr lang="en-US" sz="2000" dirty="0"/>
              <a:t>by the HA through written checks. The HA shall requisition </a:t>
            </a:r>
            <a:r>
              <a:rPr lang="en-US" sz="2000" dirty="0" smtClean="0"/>
              <a:t>funds only </a:t>
            </a:r>
            <a:r>
              <a:rPr lang="en-US" sz="2000" dirty="0"/>
              <a:t>when payment is due and after inspection and acceptance of the </a:t>
            </a:r>
            <a:r>
              <a:rPr lang="en-US" sz="2000" dirty="0" smtClean="0"/>
              <a:t>work and </a:t>
            </a:r>
            <a:r>
              <a:rPr lang="en-US" sz="2000" dirty="0"/>
              <a:t>shall distribute the funds within three working days of receipt of </a:t>
            </a:r>
            <a:r>
              <a:rPr lang="en-US" sz="2000" dirty="0" smtClean="0"/>
              <a:t>the funds. </a:t>
            </a:r>
            <a:r>
              <a:rPr lang="en-US" sz="2000" dirty="0"/>
              <a:t>- Notice PIH 96-90</a:t>
            </a:r>
            <a:endParaRPr lang="en-US" sz="1200" dirty="0"/>
          </a:p>
          <a:p>
            <a:endParaRPr lang="en-US" sz="1200" dirty="0"/>
          </a:p>
        </p:txBody>
      </p:sp>
      <p:sp>
        <p:nvSpPr>
          <p:cNvPr id="4" name="Slide Number Placeholder 3"/>
          <p:cNvSpPr>
            <a:spLocks noGrp="1"/>
          </p:cNvSpPr>
          <p:nvPr>
            <p:ph type="sldNum" sz="quarter" idx="12"/>
          </p:nvPr>
        </p:nvSpPr>
        <p:spPr/>
        <p:txBody>
          <a:bodyPr/>
          <a:lstStyle/>
          <a:p>
            <a:fld id="{BB3D47CD-1CF6-4DF5-8DC3-C3CCCF1B0C65}" type="slidenum">
              <a:rPr lang="en-US" smtClean="0"/>
              <a:pPr/>
              <a:t>4</a:t>
            </a:fld>
            <a:endParaRPr lang="en-US" dirty="0"/>
          </a:p>
        </p:txBody>
      </p:sp>
    </p:spTree>
    <p:extLst>
      <p:ext uri="{BB962C8B-B14F-4D97-AF65-F5344CB8AC3E}">
        <p14:creationId xmlns:p14="http://schemas.microsoft.com/office/powerpoint/2010/main" val="2683750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Fund “DO’s”</a:t>
            </a:r>
            <a:endParaRPr lang="en-US" dirty="0"/>
          </a:p>
        </p:txBody>
      </p:sp>
      <p:sp>
        <p:nvSpPr>
          <p:cNvPr id="3" name="Content Placeholder 2"/>
          <p:cNvSpPr>
            <a:spLocks noGrp="1"/>
          </p:cNvSpPr>
          <p:nvPr>
            <p:ph idx="1"/>
          </p:nvPr>
        </p:nvSpPr>
        <p:spPr/>
        <p:txBody>
          <a:bodyPr/>
          <a:lstStyle/>
          <a:p>
            <a:pPr lvl="0">
              <a:buFont typeface="Wingdings" pitchFamily="2" charset="2"/>
              <a:buChar char="v"/>
            </a:pPr>
            <a:r>
              <a:rPr lang="en-US" sz="2000" dirty="0"/>
              <a:t>Use CFP grant funds to modernization and improve projects of units that are under the Annual Contributions Contract (ACC), as defined in 24 CFR 5.403 </a:t>
            </a:r>
          </a:p>
          <a:p>
            <a:pPr lvl="1">
              <a:buFont typeface="Wingdings" pitchFamily="2" charset="2"/>
              <a:buChar char="v"/>
            </a:pPr>
            <a:r>
              <a:rPr lang="en-US" sz="2000" dirty="0"/>
              <a:t>All of the activities must be approved by HUD (via the Annual and 5 year Action Plan)</a:t>
            </a:r>
          </a:p>
          <a:p>
            <a:pPr lvl="0">
              <a:buFont typeface="Wingdings" pitchFamily="2" charset="2"/>
              <a:buChar char="v"/>
            </a:pPr>
            <a:r>
              <a:rPr lang="en-US" sz="2000" dirty="0"/>
              <a:t>Fungibility of proposed work items is allowed.  This means that the PHA may use CFP funds for any activity addressed in the 5 year action plan, if it so chooses, provided that the following items are satisfied:</a:t>
            </a:r>
          </a:p>
          <a:p>
            <a:pPr lvl="2">
              <a:buFont typeface="Wingdings" pitchFamily="2" charset="2"/>
              <a:buChar char="v"/>
            </a:pPr>
            <a:r>
              <a:rPr lang="en-US" sz="2000" dirty="0"/>
              <a:t>(</a:t>
            </a:r>
            <a:r>
              <a:rPr lang="en-US" sz="2000" i="1" dirty="0"/>
              <a:t>1) Such activity has been included in the environmental review; otherwise, the ER has to be amended); and</a:t>
            </a:r>
          </a:p>
          <a:p>
            <a:pPr lvl="2">
              <a:buFont typeface="Wingdings" pitchFamily="2" charset="2"/>
              <a:buChar char="v"/>
            </a:pPr>
            <a:r>
              <a:rPr lang="en-US" sz="2000" i="1" dirty="0"/>
              <a:t>(2) The PHA prepares and submits a budget revision (HUD FORM 50075.1, parts I, II), to HUD for approval, prior to the implementation is the activity.</a:t>
            </a:r>
          </a:p>
          <a:p>
            <a:endParaRPr lang="en-US" sz="2000" dirty="0"/>
          </a:p>
        </p:txBody>
      </p:sp>
      <p:sp>
        <p:nvSpPr>
          <p:cNvPr id="4" name="Slide Number Placeholder 3"/>
          <p:cNvSpPr>
            <a:spLocks noGrp="1"/>
          </p:cNvSpPr>
          <p:nvPr>
            <p:ph type="sldNum" sz="quarter" idx="12"/>
          </p:nvPr>
        </p:nvSpPr>
        <p:spPr/>
        <p:txBody>
          <a:bodyPr/>
          <a:lstStyle/>
          <a:p>
            <a:fld id="{BB3D47CD-1CF6-4DF5-8DC3-C3CCCF1B0C65}" type="slidenum">
              <a:rPr lang="en-US" smtClean="0"/>
              <a:pPr/>
              <a:t>5</a:t>
            </a:fld>
            <a:endParaRPr lang="en-US" dirty="0"/>
          </a:p>
        </p:txBody>
      </p:sp>
    </p:spTree>
    <p:extLst>
      <p:ext uri="{BB962C8B-B14F-4D97-AF65-F5344CB8AC3E}">
        <p14:creationId xmlns:p14="http://schemas.microsoft.com/office/powerpoint/2010/main" val="355330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Fund “DO’s”</a:t>
            </a:r>
            <a:endParaRPr lang="en-US" dirty="0"/>
          </a:p>
        </p:txBody>
      </p:sp>
      <p:sp>
        <p:nvSpPr>
          <p:cNvPr id="3" name="Content Placeholder 2"/>
          <p:cNvSpPr>
            <a:spLocks noGrp="1"/>
          </p:cNvSpPr>
          <p:nvPr>
            <p:ph idx="1"/>
          </p:nvPr>
        </p:nvSpPr>
        <p:spPr>
          <a:xfrm>
            <a:off x="457200" y="1600201"/>
            <a:ext cx="8229600" cy="2819400"/>
          </a:xfrm>
        </p:spPr>
        <p:txBody>
          <a:bodyPr/>
          <a:lstStyle/>
          <a:p>
            <a:r>
              <a:rPr lang="en-US" sz="2000" dirty="0" smtClean="0"/>
              <a:t>Only expend funds after the </a:t>
            </a:r>
            <a:r>
              <a:rPr lang="en-US" sz="2000" dirty="0"/>
              <a:t>Environmental Review (ER) </a:t>
            </a:r>
            <a:r>
              <a:rPr lang="en-US" sz="2000" dirty="0" smtClean="0"/>
              <a:t>has </a:t>
            </a:r>
            <a:r>
              <a:rPr lang="en-US" sz="2000" dirty="0"/>
              <a:t>been completed.  </a:t>
            </a:r>
          </a:p>
          <a:p>
            <a:r>
              <a:rPr lang="en-US" sz="2000" dirty="0" smtClean="0"/>
              <a:t>PHAs </a:t>
            </a:r>
            <a:r>
              <a:rPr lang="en-US" sz="2000" dirty="0"/>
              <a:t>must update the “Obligation-Expenditures” screen in LOCCS (Monthly- No exception).  This activity must be completed no later than 5 calendar days after the month ends.</a:t>
            </a:r>
          </a:p>
          <a:p>
            <a:r>
              <a:rPr lang="en-US" sz="2000" dirty="0"/>
              <a:t>Note:  All PHAs are required to have available their obligation/expenditure documents, should any of these documents be requested by </a:t>
            </a:r>
            <a:r>
              <a:rPr lang="en-US" sz="2000" dirty="0" smtClean="0"/>
              <a:t>HUD. </a:t>
            </a:r>
          </a:p>
          <a:p>
            <a:r>
              <a:rPr lang="en-US" sz="2000" dirty="0" smtClean="0"/>
              <a:t>Follow all “Eligible Activities” regulations.  Note:</a:t>
            </a:r>
          </a:p>
          <a:p>
            <a:pPr marL="0" indent="0">
              <a:buNone/>
            </a:pPr>
            <a:endParaRPr lang="en-US" sz="2000" dirty="0"/>
          </a:p>
        </p:txBody>
      </p:sp>
      <p:sp>
        <p:nvSpPr>
          <p:cNvPr id="4" name="Slide Number Placeholder 3"/>
          <p:cNvSpPr>
            <a:spLocks noGrp="1"/>
          </p:cNvSpPr>
          <p:nvPr>
            <p:ph type="sldNum" sz="quarter" idx="12"/>
          </p:nvPr>
        </p:nvSpPr>
        <p:spPr/>
        <p:txBody>
          <a:bodyPr/>
          <a:lstStyle/>
          <a:p>
            <a:fld id="{BB3D47CD-1CF6-4DF5-8DC3-C3CCCF1B0C65}" type="slidenum">
              <a:rPr lang="en-US" smtClean="0"/>
              <a:pPr/>
              <a:t>6</a:t>
            </a:fld>
            <a:endParaRPr lang="en-US" dirty="0"/>
          </a:p>
        </p:txBody>
      </p:sp>
      <p:sp>
        <p:nvSpPr>
          <p:cNvPr id="5" name="TextBox 4"/>
          <p:cNvSpPr txBox="1"/>
          <p:nvPr/>
        </p:nvSpPr>
        <p:spPr>
          <a:xfrm>
            <a:off x="381000" y="4572000"/>
            <a:ext cx="8153400" cy="1077218"/>
          </a:xfrm>
          <a:prstGeom prst="rect">
            <a:avLst/>
          </a:prstGeom>
          <a:solidFill>
            <a:srgbClr val="FFFF00"/>
          </a:solidFill>
        </p:spPr>
        <p:txBody>
          <a:bodyPr wrap="square" rtlCol="0">
            <a:spAutoFit/>
          </a:bodyPr>
          <a:lstStyle/>
          <a:p>
            <a:pPr marL="0" lvl="1"/>
            <a:r>
              <a:rPr lang="en-US" sz="1600" i="1" dirty="0"/>
              <a:t>Eligible activities are outlined in 24 CFR 968.  This Code of Federal Regulations pre-dates the Quality Housing and Work Responsibility Act (QHWRA) of 1995.  However, it is the latest document listing eligible activities, at this time.  If you are unsure of eligibility of a certain activity, please contact the Field Office for further guidance. </a:t>
            </a:r>
            <a:endParaRPr lang="en-US" dirty="0"/>
          </a:p>
        </p:txBody>
      </p:sp>
    </p:spTree>
    <p:extLst>
      <p:ext uri="{BB962C8B-B14F-4D97-AF65-F5344CB8AC3E}">
        <p14:creationId xmlns:p14="http://schemas.microsoft.com/office/powerpoint/2010/main" val="1079519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1406</a:t>
            </a:r>
            <a:endParaRPr lang="en-US" dirty="0"/>
          </a:p>
        </p:txBody>
      </p:sp>
      <p:sp>
        <p:nvSpPr>
          <p:cNvPr id="3" name="Content Placeholder 2"/>
          <p:cNvSpPr>
            <a:spLocks noGrp="1"/>
          </p:cNvSpPr>
          <p:nvPr>
            <p:ph idx="1"/>
          </p:nvPr>
        </p:nvSpPr>
        <p:spPr>
          <a:xfrm>
            <a:off x="381000" y="1600200"/>
            <a:ext cx="8305800" cy="3733799"/>
          </a:xfrm>
        </p:spPr>
        <p:txBody>
          <a:bodyPr/>
          <a:lstStyle/>
          <a:p>
            <a:r>
              <a:rPr lang="en-US" sz="2000" dirty="0"/>
              <a:t>A Maximum of 20% may be budgeted and expended for Operations (BLI 1406).  This applies to large PHAs (250 units or more).</a:t>
            </a:r>
          </a:p>
          <a:p>
            <a:r>
              <a:rPr lang="en-US" sz="2000" dirty="0"/>
              <a:t>Small PHAs , PHAs with less than 250 dwelling units, that are not designated as a troubled PHA pursuant to section 6(j)(2) of the Act, and that in the determination of the Secretary is operating and maintaining its public housing in safe, clean and healthy condition, may transfer 100% of its funds to </a:t>
            </a:r>
            <a:r>
              <a:rPr lang="en-US" sz="2000" dirty="0" smtClean="0"/>
              <a:t>operations.</a:t>
            </a:r>
          </a:p>
          <a:p>
            <a:r>
              <a:rPr lang="en-US" sz="2000" dirty="0"/>
              <a:t>Large PHAs can transfer up to 20% to BLI 1406 Operations.  The PHA can use these funds to fund security guards and/or direct social services.</a:t>
            </a:r>
            <a:endParaRPr lang="en-US" sz="2000" dirty="0"/>
          </a:p>
          <a:p>
            <a:r>
              <a:rPr lang="en-US" sz="2000" dirty="0"/>
              <a:t>BLI 1406 funds, once withdrawn, immediately follow the operating fund rule - (24 CFR 990). </a:t>
            </a:r>
          </a:p>
          <a:p>
            <a:endParaRPr lang="en-US" sz="2000" dirty="0"/>
          </a:p>
        </p:txBody>
      </p:sp>
      <p:sp>
        <p:nvSpPr>
          <p:cNvPr id="4" name="Slide Number Placeholder 3"/>
          <p:cNvSpPr>
            <a:spLocks noGrp="1"/>
          </p:cNvSpPr>
          <p:nvPr>
            <p:ph type="sldNum" sz="quarter" idx="12"/>
          </p:nvPr>
        </p:nvSpPr>
        <p:spPr/>
        <p:txBody>
          <a:bodyPr/>
          <a:lstStyle/>
          <a:p>
            <a:fld id="{BB3D47CD-1CF6-4DF5-8DC3-C3CCCF1B0C65}" type="slidenum">
              <a:rPr lang="en-US" smtClean="0"/>
              <a:pPr/>
              <a:t>7</a:t>
            </a:fld>
            <a:endParaRPr lang="en-US" dirty="0"/>
          </a:p>
        </p:txBody>
      </p:sp>
      <p:sp>
        <p:nvSpPr>
          <p:cNvPr id="5" name="TextBox 4"/>
          <p:cNvSpPr txBox="1"/>
          <p:nvPr/>
        </p:nvSpPr>
        <p:spPr>
          <a:xfrm>
            <a:off x="381000" y="5410200"/>
            <a:ext cx="8153400" cy="646331"/>
          </a:xfrm>
          <a:prstGeom prst="rect">
            <a:avLst/>
          </a:prstGeom>
          <a:solidFill>
            <a:srgbClr val="FFFF00"/>
          </a:solidFill>
        </p:spPr>
        <p:txBody>
          <a:bodyPr wrap="square" rtlCol="0">
            <a:spAutoFit/>
          </a:bodyPr>
          <a:lstStyle/>
          <a:p>
            <a:r>
              <a:rPr lang="en-US" i="1" dirty="0"/>
              <a:t>Note:  Funds budgeted under the BLI 1406 are considered obligated and expended when the PHA draws down the funds</a:t>
            </a:r>
            <a:r>
              <a:rPr lang="en-US" i="1" dirty="0" smtClean="0"/>
              <a:t>.</a:t>
            </a:r>
            <a:endParaRPr lang="en-US" dirty="0"/>
          </a:p>
        </p:txBody>
      </p:sp>
    </p:spTree>
    <p:extLst>
      <p:ext uri="{BB962C8B-B14F-4D97-AF65-F5344CB8AC3E}">
        <p14:creationId xmlns:p14="http://schemas.microsoft.com/office/powerpoint/2010/main" val="92270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1408</a:t>
            </a:r>
            <a:endParaRPr lang="en-US" dirty="0"/>
          </a:p>
        </p:txBody>
      </p:sp>
      <p:sp>
        <p:nvSpPr>
          <p:cNvPr id="3" name="Content Placeholder 2"/>
          <p:cNvSpPr>
            <a:spLocks noGrp="1"/>
          </p:cNvSpPr>
          <p:nvPr>
            <p:ph idx="1"/>
          </p:nvPr>
        </p:nvSpPr>
        <p:spPr>
          <a:xfrm>
            <a:off x="457200" y="1219200"/>
            <a:ext cx="8229600" cy="4906963"/>
          </a:xfrm>
        </p:spPr>
        <p:txBody>
          <a:bodyPr/>
          <a:lstStyle/>
          <a:p>
            <a:r>
              <a:rPr lang="en-US" sz="2000" dirty="0"/>
              <a:t>A  Maximum of 20% may be budgeted and expended for Management Improvements (BLI 1408).  BLI 1408 may be used for the following activities (24 CFR 968.112- Eligible Activities</a:t>
            </a:r>
            <a:r>
              <a:rPr lang="en-US" sz="2000" dirty="0" smtClean="0"/>
              <a:t>):</a:t>
            </a:r>
          </a:p>
          <a:p>
            <a:pPr lvl="1"/>
            <a:r>
              <a:rPr lang="en-US" sz="1600" dirty="0"/>
              <a:t>Management, financial, and accounting control systems of the PHA</a:t>
            </a:r>
          </a:p>
          <a:p>
            <a:pPr lvl="1"/>
            <a:r>
              <a:rPr lang="en-US" sz="1600" dirty="0"/>
              <a:t>PHA staff training</a:t>
            </a:r>
          </a:p>
          <a:p>
            <a:pPr lvl="1"/>
            <a:r>
              <a:rPr lang="en-US" sz="1600" dirty="0"/>
              <a:t>Provision of social services to residents, from local government or other public and private entities</a:t>
            </a:r>
          </a:p>
          <a:p>
            <a:pPr lvl="1"/>
            <a:r>
              <a:rPr lang="en-US" sz="1600" dirty="0"/>
              <a:t>Resident and development security (i.e., installation of security apparatus such as cameras, key cards for individual residents, etc.).  </a:t>
            </a:r>
            <a:r>
              <a:rPr lang="en-US" sz="1600" b="1" i="1" dirty="0"/>
              <a:t>This does not include police and/or security guards protection.</a:t>
            </a:r>
          </a:p>
          <a:p>
            <a:pPr lvl="1"/>
            <a:r>
              <a:rPr lang="en-US" sz="1600" dirty="0"/>
              <a:t>Resident selection and eviction</a:t>
            </a:r>
          </a:p>
          <a:p>
            <a:pPr lvl="1"/>
            <a:r>
              <a:rPr lang="en-US" sz="1600" dirty="0"/>
              <a:t>Occupancy, rent collection, maintenance (non-routine), and equal opportunity.  </a:t>
            </a:r>
            <a:endParaRPr lang="en-US" sz="1600" dirty="0" smtClean="0"/>
          </a:p>
          <a:p>
            <a:pPr lvl="1"/>
            <a:r>
              <a:rPr lang="en-US" sz="1600" dirty="0"/>
              <a:t>Preventive Maintenance System costs to include the establishment of a maintenance preventive system or improvement of an existing system:</a:t>
            </a:r>
          </a:p>
          <a:p>
            <a:pPr lvl="1"/>
            <a:r>
              <a:rPr lang="en-US" sz="1600" dirty="0"/>
              <a:t>Regular inspection of building structures, systems, and </a:t>
            </a:r>
            <a:r>
              <a:rPr lang="en-US" sz="1600" dirty="0" smtClean="0"/>
              <a:t>units</a:t>
            </a:r>
          </a:p>
          <a:p>
            <a:pPr lvl="1"/>
            <a:r>
              <a:rPr lang="en-US" sz="1600" dirty="0" smtClean="0"/>
              <a:t>Drug </a:t>
            </a:r>
            <a:r>
              <a:rPr lang="en-US" sz="1600" dirty="0"/>
              <a:t>elimination costs</a:t>
            </a:r>
            <a:r>
              <a:rPr lang="en-US" sz="1600" dirty="0" smtClean="0"/>
              <a:t>.</a:t>
            </a:r>
            <a:r>
              <a:rPr lang="en-US" sz="1600" dirty="0"/>
              <a:t/>
            </a:r>
            <a:br>
              <a:rPr lang="en-US" sz="1600" dirty="0"/>
            </a:br>
            <a:endParaRPr lang="en-US" sz="1600" dirty="0"/>
          </a:p>
        </p:txBody>
      </p:sp>
      <p:sp>
        <p:nvSpPr>
          <p:cNvPr id="4" name="Slide Number Placeholder 3"/>
          <p:cNvSpPr>
            <a:spLocks noGrp="1"/>
          </p:cNvSpPr>
          <p:nvPr>
            <p:ph type="sldNum" sz="quarter" idx="12"/>
          </p:nvPr>
        </p:nvSpPr>
        <p:spPr/>
        <p:txBody>
          <a:bodyPr/>
          <a:lstStyle/>
          <a:p>
            <a:fld id="{BB3D47CD-1CF6-4DF5-8DC3-C3CCCF1B0C65}" type="slidenum">
              <a:rPr lang="en-US" smtClean="0"/>
              <a:pPr/>
              <a:t>8</a:t>
            </a:fld>
            <a:endParaRPr lang="en-US" dirty="0"/>
          </a:p>
        </p:txBody>
      </p:sp>
    </p:spTree>
    <p:extLst>
      <p:ext uri="{BB962C8B-B14F-4D97-AF65-F5344CB8AC3E}">
        <p14:creationId xmlns:p14="http://schemas.microsoft.com/office/powerpoint/2010/main" val="922901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1408</a:t>
            </a:r>
            <a:endParaRPr lang="en-US" dirty="0"/>
          </a:p>
        </p:txBody>
      </p:sp>
      <p:sp>
        <p:nvSpPr>
          <p:cNvPr id="3" name="Content Placeholder 2"/>
          <p:cNvSpPr>
            <a:spLocks noGrp="1"/>
          </p:cNvSpPr>
          <p:nvPr>
            <p:ph idx="1"/>
          </p:nvPr>
        </p:nvSpPr>
        <p:spPr/>
        <p:txBody>
          <a:bodyPr/>
          <a:lstStyle/>
          <a:p>
            <a:r>
              <a:rPr lang="en-US" sz="2000" dirty="0"/>
              <a:t>Job training for residents and resident business development activities (for purpose of carrying out activities related to a modernization project and physical improvement).  HUD encourages PHAs to hire residents as trainees, apprentices, or employees to carry out the modernization program</a:t>
            </a:r>
            <a:r>
              <a:rPr lang="en-US" sz="2000" dirty="0" smtClean="0"/>
              <a:t>.</a:t>
            </a:r>
          </a:p>
          <a:p>
            <a:r>
              <a:rPr lang="en-US" sz="2000" dirty="0" smtClean="0"/>
              <a:t>Lead-based </a:t>
            </a:r>
            <a:r>
              <a:rPr lang="en-US" sz="2000" dirty="0"/>
              <a:t>paint costs such as insurance coverage and cleanup and disposal. </a:t>
            </a:r>
          </a:p>
          <a:p>
            <a:r>
              <a:rPr lang="en-US" sz="2000" dirty="0"/>
              <a:t>Resident Management Costs related to the following activities</a:t>
            </a:r>
            <a:r>
              <a:rPr lang="en-US" sz="2000" dirty="0" smtClean="0"/>
              <a:t>:</a:t>
            </a:r>
          </a:p>
          <a:p>
            <a:pPr lvl="1"/>
            <a:r>
              <a:rPr lang="en-US" sz="1600" dirty="0" smtClean="0"/>
              <a:t>Technical assistance to a resident council or resident management corporation (RMC)</a:t>
            </a:r>
          </a:p>
          <a:p>
            <a:pPr lvl="1"/>
            <a:r>
              <a:rPr lang="en-US" sz="1600" dirty="0" smtClean="0"/>
              <a:t>Training of RMC Board members in community organization, board development, and leadership</a:t>
            </a:r>
          </a:p>
          <a:p>
            <a:pPr lvl="1"/>
            <a:r>
              <a:rPr lang="en-US" sz="1600" dirty="0" smtClean="0"/>
              <a:t>Assistance in the formation of the RMC</a:t>
            </a:r>
            <a:endParaRPr lang="en-US" sz="1600" dirty="0"/>
          </a:p>
        </p:txBody>
      </p:sp>
      <p:sp>
        <p:nvSpPr>
          <p:cNvPr id="4" name="Slide Number Placeholder 3"/>
          <p:cNvSpPr>
            <a:spLocks noGrp="1"/>
          </p:cNvSpPr>
          <p:nvPr>
            <p:ph type="sldNum" sz="quarter" idx="12"/>
          </p:nvPr>
        </p:nvSpPr>
        <p:spPr/>
        <p:txBody>
          <a:bodyPr/>
          <a:lstStyle/>
          <a:p>
            <a:fld id="{BB3D47CD-1CF6-4DF5-8DC3-C3CCCF1B0C65}" type="slidenum">
              <a:rPr lang="en-US" smtClean="0"/>
              <a:pPr/>
              <a:t>9</a:t>
            </a:fld>
            <a:endParaRPr lang="en-US" dirty="0"/>
          </a:p>
        </p:txBody>
      </p:sp>
    </p:spTree>
    <p:extLst>
      <p:ext uri="{BB962C8B-B14F-4D97-AF65-F5344CB8AC3E}">
        <p14:creationId xmlns:p14="http://schemas.microsoft.com/office/powerpoint/2010/main" val="922901811"/>
      </p:ext>
    </p:extLst>
  </p:cSld>
  <p:clrMapOvr>
    <a:masterClrMapping/>
  </p:clrMapOvr>
</p:sld>
</file>

<file path=ppt/theme/theme1.xml><?xml version="1.0" encoding="utf-8"?>
<a:theme xmlns:a="http://schemas.openxmlformats.org/drawingml/2006/main" name="REA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6429</TotalTime>
  <Words>1945</Words>
  <Application>Microsoft Office PowerPoint</Application>
  <PresentationFormat>On-screen Show (4:3)</PresentationFormat>
  <Paragraphs>141</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REAC</vt:lpstr>
      <vt:lpstr>Capital Fund Reference</vt:lpstr>
      <vt:lpstr>Capital Fund Management</vt:lpstr>
      <vt:lpstr>Obligations</vt:lpstr>
      <vt:lpstr>Expenditures</vt:lpstr>
      <vt:lpstr>Capital Fund “DO’s”</vt:lpstr>
      <vt:lpstr>Capital Fund “DO’s”</vt:lpstr>
      <vt:lpstr>1406</vt:lpstr>
      <vt:lpstr>1408</vt:lpstr>
      <vt:lpstr>1408</vt:lpstr>
      <vt:lpstr>1410</vt:lpstr>
      <vt:lpstr>1410</vt:lpstr>
      <vt:lpstr>Capital Fund “DON’Ts”</vt:lpstr>
      <vt:lpstr>Capital Fund “DON’Ts”</vt:lpstr>
      <vt:lpstr>Capital Fund “DON’Ts”</vt:lpstr>
      <vt:lpstr>CFP Pre Audit</vt:lpstr>
      <vt:lpstr>CFP Post Audit</vt:lpstr>
      <vt:lpstr>Common Errors</vt:lpstr>
      <vt:lpstr>Common Errors</vt:lpstr>
      <vt:lpstr>Conclusion </vt:lpstr>
    </vt:vector>
  </TitlesOfParts>
  <Company>Housing and Urban Development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Preferred User</dc:creator>
  <cp:lastModifiedBy>h19339</cp:lastModifiedBy>
  <cp:revision>655</cp:revision>
  <cp:lastPrinted>2013-03-28T13:08:47Z</cp:lastPrinted>
  <dcterms:created xsi:type="dcterms:W3CDTF">2010-04-29T19:29:33Z</dcterms:created>
  <dcterms:modified xsi:type="dcterms:W3CDTF">2013-11-20T18:41:40Z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-981925621</vt:i4>
  </property>
  <property fmtid="{D5CDD505-2E9C-101B-9397-08002B2CF9AE}" pid="3" name="_NewReviewCycle">
    <vt:lpwstr/>
  </property>
  <property fmtid="{D5CDD505-2E9C-101B-9397-08002B2CF9AE}" pid="4" name="_EmailSubject">
    <vt:lpwstr>Powerpoints email #3</vt:lpwstr>
  </property>
  <property fmtid="{D5CDD505-2E9C-101B-9397-08002B2CF9AE}" pid="5" name="_AuthorEmail">
    <vt:lpwstr>larry.a.wood@hud.gov</vt:lpwstr>
  </property>
  <property fmtid="{D5CDD505-2E9C-101B-9397-08002B2CF9AE}" pid="6" name="_AuthorEmailDisplayName">
    <vt:lpwstr>Wood, Larry A</vt:lpwstr>
  </property>
  <property fmtid="{D5CDD505-2E9C-101B-9397-08002B2CF9AE}" pid="7" name="_PreviousAdHocReviewCycleID">
    <vt:i4>1554333910</vt:i4>
  </property>
</Properties>
</file>