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350" y="912875"/>
            <a:ext cx="8629649" cy="1524"/>
          </a:xfrm>
          <a:custGeom>
            <a:avLst/>
            <a:gdLst/>
            <a:ahLst/>
            <a:cxnLst/>
            <a:rect l="l" t="t" r="r" b="b"/>
            <a:pathLst>
              <a:path w="8629649" h="1524">
                <a:moveTo>
                  <a:pt x="0" y="0"/>
                </a:moveTo>
                <a:lnTo>
                  <a:pt x="8629649" y="1523"/>
                </a:lnTo>
              </a:path>
            </a:pathLst>
          </a:custGeom>
          <a:ln w="9525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350" y="912875"/>
            <a:ext cx="8629649" cy="1524"/>
          </a:xfrm>
          <a:custGeom>
            <a:avLst/>
            <a:gdLst/>
            <a:ahLst/>
            <a:cxnLst/>
            <a:rect l="l" t="t" r="r" b="b"/>
            <a:pathLst>
              <a:path w="8629649" h="1524">
                <a:moveTo>
                  <a:pt x="0" y="0"/>
                </a:moveTo>
                <a:lnTo>
                  <a:pt x="8629649" y="1523"/>
                </a:lnTo>
              </a:path>
            </a:pathLst>
          </a:custGeom>
          <a:ln w="9525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350" y="912875"/>
            <a:ext cx="8629649" cy="1524"/>
          </a:xfrm>
          <a:custGeom>
            <a:avLst/>
            <a:gdLst/>
            <a:ahLst/>
            <a:cxnLst/>
            <a:rect l="l" t="t" r="r" b="b"/>
            <a:pathLst>
              <a:path w="8629649" h="1524">
                <a:moveTo>
                  <a:pt x="0" y="0"/>
                </a:moveTo>
                <a:lnTo>
                  <a:pt x="8629649" y="1523"/>
                </a:lnTo>
              </a:path>
            </a:pathLst>
          </a:custGeom>
          <a:ln w="9525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350" y="912875"/>
            <a:ext cx="8629649" cy="1524"/>
          </a:xfrm>
          <a:custGeom>
            <a:avLst/>
            <a:gdLst/>
            <a:ahLst/>
            <a:cxnLst/>
            <a:rect l="l" t="t" r="r" b="b"/>
            <a:pathLst>
              <a:path w="8629649" h="1524">
                <a:moveTo>
                  <a:pt x="0" y="0"/>
                </a:moveTo>
                <a:lnTo>
                  <a:pt x="8629649" y="1523"/>
                </a:lnTo>
              </a:path>
            </a:pathLst>
          </a:custGeom>
          <a:ln w="9525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350" y="912875"/>
            <a:ext cx="8629649" cy="1524"/>
          </a:xfrm>
          <a:custGeom>
            <a:avLst/>
            <a:gdLst/>
            <a:ahLst/>
            <a:cxnLst/>
            <a:rect l="l" t="t" r="r" b="b"/>
            <a:pathLst>
              <a:path w="8629649" h="1524">
                <a:moveTo>
                  <a:pt x="0" y="0"/>
                </a:moveTo>
                <a:lnTo>
                  <a:pt x="8629649" y="1523"/>
                </a:lnTo>
              </a:path>
            </a:pathLst>
          </a:custGeom>
          <a:ln w="9525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42570"/>
            <a:ext cx="7310120" cy="49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2676" y="2009775"/>
            <a:ext cx="7178646" cy="1517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>
                <a:solidFill>
                  <a:srgbClr val="2023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34069" y="6580937"/>
            <a:ext cx="221488" cy="194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#</a:t>
            </a:fld>
            <a:endParaRPr sz="12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hud.gov/rad" TargetMode="External"/><Relationship Id="rId3" Type="http://schemas.openxmlformats.org/officeDocument/2006/relationships/hyperlink" Target="mailto:rad@hud.gov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hyperlink" Target="http://portal.hud.gov/hudportal/documents/huddoc?id=HR-2112-RAD-Language.pdf" TargetMode="External"/><Relationship Id="rId5" Type="http://schemas.openxmlformats.org/officeDocument/2006/relationships/hyperlink" Target="http://portal.hud.gov/hudportal/documents/huddoc?id=HR-2112-RAD-Language.pdf" TargetMode="External"/><Relationship Id="rId6" Type="http://schemas.openxmlformats.org/officeDocument/2006/relationships/hyperlink" Target="http://portal.hud.gov/hudportal/documents/huddoc?id=HR-2112-RAD-Language.pdf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61745">
              <a:lnSpc>
                <a:spcPct val="100000"/>
              </a:lnSpc>
            </a:pPr>
            <a:r>
              <a:rPr dirty="0" spc="-100"/>
              <a:t>R</a:t>
            </a:r>
            <a:r>
              <a:rPr dirty="0"/>
              <a:t>ental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15"/>
              <a:t>s</a:t>
            </a:r>
            <a:r>
              <a:rPr dirty="0"/>
              <a:t>sis</a:t>
            </a:r>
            <a:r>
              <a:rPr dirty="0" spc="-20"/>
              <a:t>t</a:t>
            </a:r>
            <a:r>
              <a:rPr dirty="0"/>
              <a:t>an</a:t>
            </a:r>
            <a:r>
              <a:rPr dirty="0" spc="-45"/>
              <a:t>c</a:t>
            </a:r>
            <a:r>
              <a:rPr dirty="0"/>
              <a:t>e</a:t>
            </a:r>
          </a:p>
          <a:p>
            <a:pPr marL="807085">
              <a:lnSpc>
                <a:spcPts val="5950"/>
              </a:lnSpc>
            </a:pPr>
            <a:r>
              <a:rPr dirty="0"/>
              <a:t>Demons</a:t>
            </a:r>
            <a:r>
              <a:rPr dirty="0" spc="-15"/>
              <a:t>t</a:t>
            </a:r>
            <a:r>
              <a:rPr dirty="0" spc="-90"/>
              <a:t>r</a:t>
            </a:r>
            <a:r>
              <a:rPr dirty="0"/>
              <a:t>ation</a:t>
            </a:r>
            <a:r>
              <a:rPr dirty="0" spc="-5"/>
              <a:t> </a:t>
            </a:r>
            <a:r>
              <a:rPr dirty="0"/>
              <a:t>(RAD)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0580" y="3534029"/>
            <a:ext cx="6394450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950"/>
              </a:lnSpc>
            </a:pP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Final</a:t>
            </a:r>
            <a:r>
              <a:rPr dirty="0" sz="5000" spc="-2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Noti</a:t>
            </a:r>
            <a:r>
              <a:rPr dirty="0" sz="5000" spc="-60" b="1">
                <a:solidFill>
                  <a:srgbClr val="20235A"/>
                </a:solidFill>
                <a:latin typeface="Cambria"/>
                <a:cs typeface="Cambria"/>
              </a:rPr>
              <a:t>c</a:t>
            </a: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e</a:t>
            </a:r>
            <a:r>
              <a:rPr dirty="0" sz="5000" spc="15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5000" spc="-5" b="1">
                <a:solidFill>
                  <a:srgbClr val="20235A"/>
                </a:solidFill>
                <a:latin typeface="Cambria"/>
                <a:cs typeface="Cambria"/>
              </a:rPr>
              <a:t>O</a:t>
            </a:r>
            <a:r>
              <a:rPr dirty="0" sz="5000" spc="-150" b="1">
                <a:solidFill>
                  <a:srgbClr val="20235A"/>
                </a:solidFill>
                <a:latin typeface="Cambria"/>
                <a:cs typeface="Cambria"/>
              </a:rPr>
              <a:t>v</a:t>
            </a: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er</a:t>
            </a:r>
            <a:r>
              <a:rPr dirty="0" sz="5000" spc="-15" b="1">
                <a:solidFill>
                  <a:srgbClr val="20235A"/>
                </a:solidFill>
                <a:latin typeface="Cambria"/>
                <a:cs typeface="Cambria"/>
              </a:rPr>
              <a:t>v</a:t>
            </a: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i</a:t>
            </a:r>
            <a:r>
              <a:rPr dirty="0" sz="5000" spc="-60" b="1">
                <a:solidFill>
                  <a:srgbClr val="20235A"/>
                </a:solidFill>
                <a:latin typeface="Cambria"/>
                <a:cs typeface="Cambria"/>
              </a:rPr>
              <a:t>e</a:t>
            </a:r>
            <a:r>
              <a:rPr dirty="0" sz="5000" b="1">
                <a:solidFill>
                  <a:srgbClr val="20235A"/>
                </a:solidFill>
                <a:latin typeface="Cambria"/>
                <a:cs typeface="Cambria"/>
              </a:rPr>
              <a:t>w</a:t>
            </a:r>
            <a:endParaRPr sz="5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3853" y="5277815"/>
            <a:ext cx="278892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20235A"/>
                </a:solidFill>
                <a:latin typeface="Cambria"/>
                <a:cs typeface="Cambria"/>
              </a:rPr>
              <a:t>December</a:t>
            </a:r>
            <a:r>
              <a:rPr dirty="0" sz="3200" spc="-10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20235A"/>
                </a:solidFill>
                <a:latin typeface="Cambria"/>
                <a:cs typeface="Cambria"/>
              </a:rPr>
              <a:t>2012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/>
              <a:t>K</a:t>
            </a:r>
            <a:r>
              <a:rPr dirty="0" sz="2550" spc="-5"/>
              <a:t>E</a:t>
            </a:r>
            <a:r>
              <a:rPr dirty="0" sz="2550"/>
              <a:t>Y</a:t>
            </a:r>
            <a:r>
              <a:rPr dirty="0" sz="2550" spc="150"/>
              <a:t> </a:t>
            </a:r>
            <a:r>
              <a:rPr dirty="0"/>
              <a:t>P</a:t>
            </a:r>
            <a:r>
              <a:rPr dirty="0" sz="2550" spc="-65"/>
              <a:t>R</a:t>
            </a:r>
            <a:r>
              <a:rPr dirty="0" sz="2550"/>
              <a:t>OGRAM</a:t>
            </a:r>
            <a:r>
              <a:rPr dirty="0" sz="2550" spc="150"/>
              <a:t> </a:t>
            </a:r>
            <a:r>
              <a:rPr dirty="0"/>
              <a:t>P</a:t>
            </a:r>
            <a:r>
              <a:rPr dirty="0" sz="2550" spc="-65"/>
              <a:t>R</a:t>
            </a:r>
            <a:r>
              <a:rPr dirty="0" sz="2550" spc="-65"/>
              <a:t>O</a:t>
            </a:r>
            <a:r>
              <a:rPr dirty="0" sz="2550"/>
              <a:t>VI</a:t>
            </a:r>
            <a:r>
              <a:rPr dirty="0" sz="2550" spc="-15"/>
              <a:t>S</a:t>
            </a:r>
            <a:r>
              <a:rPr dirty="0" sz="2550"/>
              <a:t>ION</a:t>
            </a:r>
            <a:r>
              <a:rPr dirty="0" sz="2550" spc="-5"/>
              <a:t>S</a:t>
            </a:r>
            <a:r>
              <a:rPr dirty="0"/>
              <a:t>:</a:t>
            </a:r>
            <a:r>
              <a:rPr dirty="0" spc="40"/>
              <a:t> </a:t>
            </a:r>
            <a:r>
              <a:rPr dirty="0"/>
              <a:t>1</a:t>
            </a:r>
            <a:r>
              <a:rPr dirty="0" baseline="25132" sz="3150" spc="-30"/>
              <a:t>S</a:t>
            </a:r>
            <a:r>
              <a:rPr dirty="0" baseline="25132" sz="3150" spc="15"/>
              <a:t>T</a:t>
            </a:r>
            <a:r>
              <a:rPr dirty="0" baseline="25132" sz="3150"/>
              <a:t> </a:t>
            </a:r>
            <a:r>
              <a:rPr dirty="0" baseline="25132" sz="3150" spc="-345"/>
              <a:t> </a:t>
            </a:r>
            <a:r>
              <a:rPr dirty="0" sz="3200" spc="-50"/>
              <a:t>C</a:t>
            </a:r>
            <a:r>
              <a:rPr dirty="0" sz="2550"/>
              <a:t>OM</a:t>
            </a:r>
            <a:r>
              <a:rPr dirty="0" sz="2550" spc="-15"/>
              <a:t>P</a:t>
            </a:r>
            <a:r>
              <a:rPr dirty="0" sz="2550"/>
              <a:t>ONENT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2876423" y="2793745"/>
            <a:ext cx="103631" cy="14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245228" y="2793745"/>
            <a:ext cx="103632" cy="1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870326" y="3014726"/>
            <a:ext cx="103631" cy="14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60469" y="3014726"/>
            <a:ext cx="103632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250" y="1262380"/>
          <a:ext cx="7867980" cy="5117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174"/>
                <a:gridCol w="3816477"/>
                <a:gridCol w="2232279"/>
              </a:tblGrid>
              <a:tr h="504063">
                <a:tc rowSpan="2"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ovisi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041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ehab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835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pp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ools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egion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PHA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e;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,7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marR="286385">
                        <a:lnSpc>
                          <a:spcPct val="115399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egions,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ab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e;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913">
                <a:tc>
                  <a:txBody>
                    <a:bodyPr/>
                    <a:lstStyle/>
                    <a:p>
                      <a:pPr marL="30480" marR="429259">
                        <a:lnSpc>
                          <a:spcPct val="115199"/>
                        </a:lnSpc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App</a:t>
                      </a:r>
                      <a:r>
                        <a:rPr dirty="0" sz="1250" spc="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5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5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2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5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nk</a:t>
                      </a:r>
                      <a:r>
                        <a:rPr dirty="0" sz="125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ng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5" b="1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5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50" spc="-1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5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1223010" indent="-5080">
                        <a:lnSpc>
                          <a:spcPct val="114700"/>
                        </a:lnSpc>
                        <a:tabLst>
                          <a:tab pos="1591945" algn="l"/>
                        </a:tabLst>
                      </a:pPr>
                      <a:r>
                        <a:rPr dirty="0" sz="12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api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5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een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Buil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hoic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-Mo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125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Priority</a:t>
                      </a:r>
                      <a:r>
                        <a:rPr dirty="0" sz="12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5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50">
                          <a:latin typeface="Calibri"/>
                          <a:cs typeface="Calibri"/>
                        </a:rPr>
                        <a:t>oject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1250">
                          <a:latin typeface="Calibri"/>
                          <a:cs typeface="Calibri"/>
                        </a:rPr>
                        <a:t>Same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18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ship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50800">
                        <a:lnSpc>
                          <a:spcPct val="114999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ofit</a:t>
                      </a:r>
                      <a:r>
                        <a:rPr dirty="0" sz="13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owne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ship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ol,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its,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losu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e,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bankru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9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min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tion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ause,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whe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ein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oj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disposed</a:t>
                      </a:r>
                      <a:r>
                        <a:rPr dirty="0" sz="13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fi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apable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blic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tit</a:t>
                      </a:r>
                      <a:r>
                        <a:rPr dirty="0" sz="1300" spc="-1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then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apable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tities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d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mined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35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14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 indent="-14224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4828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PBRA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10185" marR="589280" indent="-142240">
                        <a:lnSpc>
                          <a:spcPct val="114599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4828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ouc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cy)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70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33045" marR="172085" indent="-170815">
                        <a:lnSpc>
                          <a:spcPct val="115100"/>
                        </a:lnSpc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PBRA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a)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cur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fundin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b)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120%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F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(less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utility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allo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);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whe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fun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ing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mar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t,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whe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ein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limi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1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just" marL="233045" marR="149860" indent="-170815">
                        <a:lnSpc>
                          <a:spcPts val="18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a)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fun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b)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(less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utility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allo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),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c)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easonable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6317" y="242570"/>
            <a:ext cx="71805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K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E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Y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OGRAM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O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VI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ION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:</a:t>
            </a:r>
            <a:r>
              <a:rPr dirty="0" sz="3200" spc="4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1</a:t>
            </a:r>
            <a:r>
              <a:rPr dirty="0" baseline="25132" sz="3150" spc="-30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baseline="25132" sz="3150" spc="15" b="1">
                <a:solidFill>
                  <a:srgbClr val="20235A"/>
                </a:solidFill>
                <a:latin typeface="Cambria"/>
                <a:cs typeface="Cambria"/>
              </a:rPr>
              <a:t>T</a:t>
            </a:r>
            <a:r>
              <a:rPr dirty="0" baseline="25132" sz="3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baseline="25132" sz="3150" spc="-345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50" b="1">
                <a:solidFill>
                  <a:srgbClr val="20235A"/>
                </a:solidFill>
                <a:latin typeface="Cambria"/>
                <a:cs typeface="Cambria"/>
              </a:rPr>
              <a:t>C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OM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ONENT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3460" y="1922526"/>
            <a:ext cx="5701411" cy="0"/>
          </a:xfrm>
          <a:custGeom>
            <a:avLst/>
            <a:gdLst/>
            <a:ahLst/>
            <a:cxnLst/>
            <a:rect l="l" t="t" r="r" b="b"/>
            <a:pathLst>
              <a:path w="5701411" h="0">
                <a:moveTo>
                  <a:pt x="0" y="0"/>
                </a:moveTo>
                <a:lnTo>
                  <a:pt x="57014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9" y="992378"/>
            <a:ext cx="112077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Co</a:t>
            </a:r>
            <a:r>
              <a:rPr dirty="0" sz="2000" spc="-25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tin</a:t>
            </a:r>
            <a:r>
              <a:rPr dirty="0" sz="2000" spc="5" b="1">
                <a:latin typeface="Calibri"/>
                <a:cs typeface="Calibri"/>
              </a:rPr>
              <a:t>u</a:t>
            </a:r>
            <a:r>
              <a:rPr dirty="0" sz="2000" b="1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250" y="1419097"/>
          <a:ext cx="7789621" cy="4953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10"/>
                <a:gridCol w="2083224"/>
                <a:gridCol w="166479"/>
                <a:gridCol w="1062709"/>
                <a:gridCol w="2376297"/>
              </a:tblGrid>
              <a:tr h="1019555"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ovis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38"/>
                        </a:spcBef>
                      </a:pPr>
                      <a:endParaRPr sz="9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1029969">
                        <a:lnSpc>
                          <a:spcPct val="100000"/>
                        </a:lnSpc>
                        <a:tabLst>
                          <a:tab pos="4008120" algn="l"/>
                        </a:tabLst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ehab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pi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3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Op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ing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Funds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fi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ancing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tructu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67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dju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9370" marR="118745">
                        <a:lnSpc>
                          <a:spcPct val="115399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ually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via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ting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dju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(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19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9370" marR="119380">
                        <a:lnSpc>
                          <a:spcPct val="1151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shall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 spc="-4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PHA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shall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als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such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ovided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PBRA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og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370" marR="336550">
                        <a:lnSpc>
                          <a:spcPct val="1151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PBRA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Sec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9370" marR="151765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normal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les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(up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67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9370" marR="148590">
                        <a:lnSpc>
                          <a:spcPct val="115399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ong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ag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921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Choice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obili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33045" marR="150495" indent="-170815">
                        <a:lnSpc>
                          <a:spcPct val="115100"/>
                        </a:lnSpc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PBRA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PHA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option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oj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ouc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turno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ap;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oo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ause</a:t>
                      </a:r>
                      <a:r>
                        <a:rPr dirty="0" sz="13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emption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sions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33045" indent="-17081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nor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rules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empt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om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limi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6317" y="242570"/>
            <a:ext cx="71805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K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E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Y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OGRAM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O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VI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ION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:</a:t>
            </a:r>
            <a:r>
              <a:rPr dirty="0" sz="3200" spc="4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1</a:t>
            </a:r>
            <a:r>
              <a:rPr dirty="0" baseline="25132" sz="3150" spc="-30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baseline="25132" sz="3150" spc="15" b="1">
                <a:solidFill>
                  <a:srgbClr val="20235A"/>
                </a:solidFill>
                <a:latin typeface="Cambria"/>
                <a:cs typeface="Cambria"/>
              </a:rPr>
              <a:t>T</a:t>
            </a:r>
            <a:r>
              <a:rPr dirty="0" baseline="25132" sz="3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baseline="25132" sz="3150" spc="-345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50" b="1">
                <a:solidFill>
                  <a:srgbClr val="20235A"/>
                </a:solidFill>
                <a:latin typeface="Cambria"/>
                <a:cs typeface="Cambria"/>
              </a:rPr>
              <a:t>C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OM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ONENT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509" y="992378"/>
            <a:ext cx="112077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Co</a:t>
            </a:r>
            <a:r>
              <a:rPr dirty="0" sz="2000" spc="-25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tin</a:t>
            </a:r>
            <a:r>
              <a:rPr dirty="0" sz="2000" spc="5" b="1">
                <a:latin typeface="Calibri"/>
                <a:cs typeface="Calibri"/>
              </a:rPr>
              <a:t>u</a:t>
            </a:r>
            <a:r>
              <a:rPr dirty="0" sz="2000" b="1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5250" y="1478407"/>
          <a:ext cx="7723962" cy="466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6896"/>
                <a:gridCol w="3047746"/>
                <a:gridCol w="2160270"/>
              </a:tblGrid>
              <a:tr h="383031">
                <a:tc rowSpan="2"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ovisi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1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ehab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830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ome</a:t>
                      </a:r>
                      <a:r>
                        <a:rPr dirty="0" sz="13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ixing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Raised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ope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139">
                <a:tc>
                  <a:txBody>
                    <a:bodyPr/>
                    <a:lstStyle/>
                    <a:p>
                      <a:pPr marL="62230" marR="419734">
                        <a:lnSpc>
                          <a:spcPct val="115599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ner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opos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 spc="-5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15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BRA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ions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3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Di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ibu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 spc="-5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sc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ning</a:t>
                      </a:r>
                      <a:r>
                        <a:rPr dirty="0" sz="13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031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Consul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Same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265">
                <a:tc>
                  <a:txBody>
                    <a:bodyPr/>
                    <a:lstStyle/>
                    <a:p>
                      <a:pPr marL="62230" marR="662940">
                        <a:lnSpc>
                          <a:spcPct val="115500"/>
                        </a:lnSpc>
                      </a:pP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ogni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Legitim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ni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PBRA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13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icip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Funding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tinued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$25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occupied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unit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ann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ally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27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side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3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Rig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r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13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Section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1937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Housing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2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300" spc="-3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vis</a:t>
                      </a:r>
                      <a:r>
                        <a:rPr dirty="0" sz="13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Ba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13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3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equi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ini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tial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epai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6317" y="242570"/>
            <a:ext cx="724662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K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E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Y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OGRAM</a:t>
            </a:r>
            <a:r>
              <a:rPr dirty="0" sz="2550" spc="15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R</a:t>
            </a:r>
            <a:r>
              <a:rPr dirty="0" sz="2550" spc="-65" b="1">
                <a:solidFill>
                  <a:srgbClr val="20235A"/>
                </a:solidFill>
                <a:latin typeface="Cambria"/>
                <a:cs typeface="Cambria"/>
              </a:rPr>
              <a:t>O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VI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ION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:</a:t>
            </a:r>
            <a:r>
              <a:rPr dirty="0" sz="3200" spc="4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2</a:t>
            </a:r>
            <a:r>
              <a:rPr dirty="0" baseline="25132" sz="3150" spc="15" b="1">
                <a:solidFill>
                  <a:srgbClr val="20235A"/>
                </a:solidFill>
                <a:latin typeface="Cambria"/>
                <a:cs typeface="Cambria"/>
              </a:rPr>
              <a:t>ND</a:t>
            </a:r>
            <a:r>
              <a:rPr dirty="0" baseline="25132" sz="3150" spc="337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50" b="1">
                <a:solidFill>
                  <a:srgbClr val="20235A"/>
                </a:solidFill>
                <a:latin typeface="Cambria"/>
                <a:cs typeface="Cambria"/>
              </a:rPr>
              <a:t>C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OM</a:t>
            </a:r>
            <a:r>
              <a:rPr dirty="0" sz="2550" spc="-15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ONENT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1064259"/>
            <a:ext cx="323469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Mod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ehab,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</a:t>
            </a:r>
            <a:r>
              <a:rPr dirty="0" sz="2000" spc="5" b="1">
                <a:latin typeface="Calibri"/>
                <a:cs typeface="Calibri"/>
              </a:rPr>
              <a:t>p</a:t>
            </a:r>
            <a:r>
              <a:rPr dirty="0" sz="2000" b="1">
                <a:latin typeface="Calibri"/>
                <a:cs typeface="Calibri"/>
              </a:rPr>
              <a:t>p,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&amp;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RAP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250" y="1522857"/>
          <a:ext cx="7651953" cy="493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64"/>
                <a:gridCol w="5112639"/>
              </a:tblGrid>
              <a:tr h="693673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ovisi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Ini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act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15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Ini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act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3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rul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act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Adju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tme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ally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er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rul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act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3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rul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eside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Cho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-Mobi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3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rul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ory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imit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 f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om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% li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ome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Mixing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Raised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oper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02">
                <a:tc>
                  <a:txBody>
                    <a:bodyPr/>
                    <a:lstStyle/>
                    <a:p>
                      <a:pPr marL="62230" marR="290830">
                        <a:lnSpc>
                          <a:spcPct val="1151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Comp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Selec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 Owner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opo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4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eside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ul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/>
              <a:t>P</a:t>
            </a:r>
            <a:r>
              <a:rPr dirty="0" sz="2550"/>
              <a:t>UBLIC</a:t>
            </a:r>
            <a:r>
              <a:rPr dirty="0" sz="2550" spc="150"/>
              <a:t> </a:t>
            </a:r>
            <a:r>
              <a:rPr dirty="0"/>
              <a:t>H</a:t>
            </a:r>
            <a:r>
              <a:rPr dirty="0" sz="2550"/>
              <a:t>OUS</a:t>
            </a:r>
            <a:r>
              <a:rPr dirty="0" sz="2550" spc="-15"/>
              <a:t>I</a:t>
            </a:r>
            <a:r>
              <a:rPr dirty="0" sz="2550"/>
              <a:t>NG</a:t>
            </a:r>
            <a:r>
              <a:rPr dirty="0" sz="2550" spc="155"/>
              <a:t> </a:t>
            </a:r>
            <a:r>
              <a:rPr dirty="0"/>
              <a:t>R</a:t>
            </a:r>
            <a:r>
              <a:rPr dirty="0" sz="2550"/>
              <a:t>ES</a:t>
            </a:r>
            <a:r>
              <a:rPr dirty="0" sz="2550" spc="-10"/>
              <a:t>I</a:t>
            </a:r>
            <a:r>
              <a:rPr dirty="0" sz="2550"/>
              <a:t>DENT</a:t>
            </a:r>
            <a:r>
              <a:rPr dirty="0" sz="2550" spc="150"/>
              <a:t> </a:t>
            </a:r>
            <a:r>
              <a:rPr dirty="0"/>
              <a:t>P</a:t>
            </a:r>
            <a:r>
              <a:rPr dirty="0" sz="2550" spc="-65"/>
              <a:t>R</a:t>
            </a:r>
            <a:r>
              <a:rPr dirty="0" sz="2550" spc="-65"/>
              <a:t>O</a:t>
            </a:r>
            <a:r>
              <a:rPr dirty="0" sz="2550"/>
              <a:t>VI</a:t>
            </a:r>
            <a:r>
              <a:rPr dirty="0" sz="2550" spc="-15"/>
              <a:t>S</a:t>
            </a:r>
            <a:r>
              <a:rPr dirty="0" sz="2550"/>
              <a:t>IONS</a:t>
            </a:r>
            <a:endParaRPr sz="255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509" y="1120140"/>
            <a:ext cx="6874509" cy="533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055" indent="-173990">
              <a:lnSpc>
                <a:spcPct val="1000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ide</a:t>
            </a:r>
            <a:r>
              <a:rPr dirty="0" sz="2000" spc="-3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fi</a:t>
            </a:r>
            <a:r>
              <a:rPr dirty="0" sz="2000" spc="-15">
                <a:latin typeface="Calibri"/>
                <a:cs typeface="Calibri"/>
              </a:rPr>
              <a:t>c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 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During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</a:t>
            </a:r>
            <a:r>
              <a:rPr dirty="0" sz="2000" spc="-40">
                <a:latin typeface="Calibri"/>
                <a:cs typeface="Calibri"/>
              </a:rPr>
              <a:t>n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0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86055" indent="-173990">
              <a:lnSpc>
                <a:spcPct val="1000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eening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</a:t>
            </a:r>
            <a:r>
              <a:rPr dirty="0" sz="2000" spc="-35">
                <a:latin typeface="Calibri"/>
                <a:cs typeface="Calibri"/>
              </a:rPr>
              <a:t>n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0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86055" indent="-173990">
              <a:lnSpc>
                <a:spcPct val="1000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eplacem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lvl="1" marL="408940" indent="-226060">
              <a:lnSpc>
                <a:spcPct val="100000"/>
              </a:lnSpc>
              <a:spcBef>
                <a:spcPts val="180"/>
              </a:spcBef>
              <a:buSzPct val="105000"/>
              <a:buFont typeface="Calibri"/>
              <a:buChar char="–"/>
              <a:tabLst>
                <a:tab pos="408940" algn="l"/>
              </a:tabLst>
            </a:pPr>
            <a:r>
              <a:rPr dirty="0" sz="2000">
                <a:latin typeface="Calibri"/>
                <a:cs typeface="Calibri"/>
              </a:rPr>
              <a:t>Mu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n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</a:t>
            </a:r>
            <a:r>
              <a:rPr dirty="0" sz="2000" spc="-15">
                <a:latin typeface="Calibri"/>
                <a:cs typeface="Calibri"/>
              </a:rPr>
              <a:t>b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ti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units 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oject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850"/>
              </a:lnSpc>
              <a:spcBef>
                <a:spcPts val="10"/>
              </a:spcBef>
              <a:buFont typeface="Calibri"/>
              <a:buChar char="–"/>
            </a:pPr>
            <a:endParaRPr sz="85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sz="1000"/>
          </a:p>
          <a:p>
            <a:pPr marL="186055" marR="181610" indent="-173990">
              <a:lnSpc>
                <a:spcPts val="24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 spc="-4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ly Se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Su</a:t>
            </a:r>
            <a:r>
              <a:rPr dirty="0" sz="2000" spc="-2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fici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2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SS) &amp;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portunit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Sel</a:t>
            </a:r>
            <a:r>
              <a:rPr dirty="0" sz="2000" spc="1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Su</a:t>
            </a:r>
            <a:r>
              <a:rPr dirty="0" sz="2000" spc="-2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fici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y (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S)</a:t>
            </a:r>
            <a:endParaRPr sz="2000">
              <a:latin typeface="Calibri"/>
              <a:cs typeface="Calibri"/>
            </a:endParaRPr>
          </a:p>
          <a:p>
            <a:pPr lvl="1" marL="408940" indent="-226060">
              <a:lnSpc>
                <a:spcPct val="100000"/>
              </a:lnSpc>
              <a:spcBef>
                <a:spcPts val="120"/>
              </a:spcBef>
              <a:buSzPct val="105000"/>
              <a:buFont typeface="Calibri"/>
              <a:buChar char="–"/>
              <a:tabLst>
                <a:tab pos="408940" algn="l"/>
              </a:tabLst>
            </a:pPr>
            <a:r>
              <a:rPr dirty="0" sz="2000" spc="-2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SS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S part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cipa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4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 </a:t>
            </a:r>
            <a:r>
              <a:rPr dirty="0" sz="2000" spc="-1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tinue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 p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ams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32"/>
              </a:spcBef>
              <a:buFont typeface="Calibri"/>
              <a:buChar char="–"/>
            </a:pPr>
            <a:endParaRPr sz="65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sz="1000"/>
          </a:p>
          <a:p>
            <a:pPr marL="186055" indent="-173990">
              <a:lnSpc>
                <a:spcPct val="1000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5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art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cip</a:t>
            </a:r>
            <a:r>
              <a:rPr dirty="0" sz="2000" spc="-2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Funding</a:t>
            </a:r>
            <a:endParaRPr sz="2000">
              <a:latin typeface="Calibri"/>
              <a:cs typeface="Calibri"/>
            </a:endParaRPr>
          </a:p>
          <a:p>
            <a:pPr lvl="1" marL="408940" indent="-226060">
              <a:lnSpc>
                <a:spcPct val="100000"/>
              </a:lnSpc>
              <a:spcBef>
                <a:spcPts val="180"/>
              </a:spcBef>
              <a:buSzPct val="105000"/>
              <a:buFont typeface="Calibri"/>
              <a:buChar char="–"/>
              <a:tabLst>
                <a:tab pos="408940" algn="l"/>
              </a:tabLst>
            </a:pPr>
            <a:r>
              <a:rPr dirty="0" sz="2000">
                <a:latin typeface="Calibri"/>
                <a:cs typeface="Calibri"/>
              </a:rPr>
              <a:t>PHAs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 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og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5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giti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ena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 o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ani</a:t>
            </a:r>
            <a:r>
              <a:rPr dirty="0" sz="2000" spc="-40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tions</a:t>
            </a:r>
            <a:endParaRPr sz="2000">
              <a:latin typeface="Calibri"/>
              <a:cs typeface="Calibri"/>
            </a:endParaRPr>
          </a:p>
          <a:p>
            <a:pPr lvl="1" marL="408940" marR="6350" indent="-226060">
              <a:lnSpc>
                <a:spcPts val="2400"/>
              </a:lnSpc>
              <a:spcBef>
                <a:spcPts val="360"/>
              </a:spcBef>
              <a:buSzPct val="105000"/>
              <a:buFont typeface="Calibri"/>
              <a:buChar char="–"/>
              <a:tabLst>
                <a:tab pos="408940" algn="l"/>
              </a:tabLst>
            </a:pPr>
            <a:r>
              <a:rPr dirty="0" sz="2000">
                <a:latin typeface="Calibri"/>
                <a:cs typeface="Calibri"/>
              </a:rPr>
              <a:t>PHAs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 </a:t>
            </a:r>
            <a:r>
              <a:rPr dirty="0" sz="2000" spc="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 </a:t>
            </a:r>
            <a:r>
              <a:rPr dirty="0" sz="2000" spc="5">
                <a:latin typeface="Calibri"/>
                <a:cs typeface="Calibri"/>
              </a:rPr>
              <a:t>$</a:t>
            </a:r>
            <a:r>
              <a:rPr dirty="0" sz="2000">
                <a:latin typeface="Calibri"/>
                <a:cs typeface="Calibri"/>
              </a:rPr>
              <a:t>25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 oc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upi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annually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particip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 Pu</a:t>
            </a: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Housing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rul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2"/>
              </a:spcBef>
              <a:buFont typeface="Calibri"/>
              <a:buChar char="–"/>
            </a:pPr>
            <a:endParaRPr sz="60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sz="1000"/>
          </a:p>
          <a:p>
            <a:pPr marL="186055" indent="-173990">
              <a:lnSpc>
                <a:spcPct val="100000"/>
              </a:lnSpc>
              <a:buSzPct val="105000"/>
              <a:buFont typeface="Arial"/>
              <a:buChar char="•"/>
              <a:tabLst>
                <a:tab pos="186055" algn="l"/>
              </a:tabLst>
            </a:pP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ocedu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 Rig</a:t>
            </a:r>
            <a:r>
              <a:rPr dirty="0" sz="2000" spc="-20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lvl="1" marL="408940" indent="-226060">
              <a:lnSpc>
                <a:spcPct val="100000"/>
              </a:lnSpc>
              <a:spcBef>
                <a:spcPts val="180"/>
              </a:spcBef>
              <a:buSzPct val="105000"/>
              <a:buFont typeface="Calibri"/>
              <a:buChar char="–"/>
              <a:tabLst>
                <a:tab pos="408940" algn="l"/>
              </a:tabLst>
            </a:pPr>
            <a:r>
              <a:rPr dirty="0" sz="2000">
                <a:latin typeface="Calibri"/>
                <a:cs typeface="Calibri"/>
              </a:rPr>
              <a:t>Consi</a:t>
            </a:r>
            <a:r>
              <a:rPr dirty="0" sz="2000" spc="-35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 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5">
                <a:latin typeface="Calibri"/>
                <a:cs typeface="Calibri"/>
              </a:rPr>
              <a:t>1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5">
                <a:latin typeface="Calibri"/>
                <a:cs typeface="Calibri"/>
              </a:rPr>
              <a:t>3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Housing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63576"/>
            <a:ext cx="387731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A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5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L</a:t>
            </a:r>
            <a:r>
              <a:rPr dirty="0" sz="2550" spc="-10" b="1">
                <a:solidFill>
                  <a:srgbClr val="20235A"/>
                </a:solidFill>
                <a:latin typeface="Cambria"/>
                <a:cs typeface="Cambria"/>
              </a:rPr>
              <a:t>I</a:t>
            </a:r>
            <a:r>
              <a:rPr dirty="0" sz="2550" spc="-5" b="1">
                <a:solidFill>
                  <a:srgbClr val="20235A"/>
                </a:solidFill>
                <a:latin typeface="Cambria"/>
                <a:cs typeface="Cambria"/>
              </a:rPr>
              <a:t>C</a:t>
            </a:r>
            <a:r>
              <a:rPr dirty="0" sz="2550" spc="-200" b="1">
                <a:solidFill>
                  <a:srgbClr val="20235A"/>
                </a:solidFill>
                <a:latin typeface="Cambria"/>
                <a:cs typeface="Cambria"/>
              </a:rPr>
              <a:t>A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TION</a:t>
            </a:r>
            <a:r>
              <a:rPr dirty="0" sz="2550" spc="17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5" b="1">
                <a:solidFill>
                  <a:srgbClr val="20235A"/>
                </a:solidFill>
                <a:latin typeface="Cambria"/>
                <a:cs typeface="Cambria"/>
              </a:rPr>
              <a:t>S</a:t>
            </a:r>
            <a:r>
              <a:rPr dirty="0" sz="2550" spc="-45" b="1">
                <a:solidFill>
                  <a:srgbClr val="20235A"/>
                </a:solidFill>
                <a:latin typeface="Cambria"/>
                <a:cs typeface="Cambria"/>
              </a:rPr>
              <a:t>N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A</a:t>
            </a:r>
            <a:r>
              <a:rPr dirty="0" sz="2550" spc="5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SH</a:t>
            </a:r>
            <a:r>
              <a:rPr dirty="0" sz="2550" spc="-55" b="1">
                <a:solidFill>
                  <a:srgbClr val="20235A"/>
                </a:solidFill>
                <a:latin typeface="Cambria"/>
                <a:cs typeface="Cambria"/>
              </a:rPr>
              <a:t>O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1600" y="1124788"/>
            <a:ext cx="5112512" cy="5544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156197" y="2636901"/>
            <a:ext cx="2664332" cy="2088261"/>
          </a:xfrm>
          <a:custGeom>
            <a:avLst/>
            <a:gdLst/>
            <a:ahLst/>
            <a:cxnLst/>
            <a:rect l="l" t="t" r="r" b="b"/>
            <a:pathLst>
              <a:path w="2664332" h="2088261">
                <a:moveTo>
                  <a:pt x="0" y="2088261"/>
                </a:moveTo>
                <a:lnTo>
                  <a:pt x="2664332" y="2088261"/>
                </a:lnTo>
                <a:lnTo>
                  <a:pt x="2664332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ln w="38100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35953" y="2843529"/>
            <a:ext cx="2453005" cy="167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Under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</a:t>
            </a:r>
            <a:r>
              <a:rPr dirty="0" baseline="25462" sz="1800" spc="-22">
                <a:latin typeface="Calibri"/>
                <a:cs typeface="Calibri"/>
              </a:rPr>
              <a:t>s</a:t>
            </a:r>
            <a:r>
              <a:rPr dirty="0" baseline="25462" sz="1800">
                <a:latin typeface="Calibri"/>
                <a:cs typeface="Calibri"/>
              </a:rPr>
              <a:t>t </a:t>
            </a:r>
            <a:r>
              <a:rPr dirty="0" baseline="25462" sz="1800" spc="-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Compon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As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wne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ompl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 E</a:t>
            </a:r>
            <a:r>
              <a:rPr dirty="0" sz="1800" spc="-40">
                <a:latin typeface="Calibri"/>
                <a:cs typeface="Calibri"/>
              </a:rPr>
              <a:t>x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el-ba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ft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wh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 po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RAD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si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6576" y="1322578"/>
            <a:ext cx="5909945" cy="215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baseline="24305" sz="2400" spc="-37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baseline="24305" sz="2400" spc="-15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baseline="24305" sz="2400" spc="24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Compo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3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(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u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lic Housi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g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&amp; Mod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3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eha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b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200" spc="-10">
                <a:latin typeface="Calibri"/>
                <a:cs typeface="Calibri"/>
              </a:rPr>
              <a:t>Ini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ial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Appli</a:t>
            </a:r>
            <a:r>
              <a:rPr dirty="0" sz="2200" spc="-45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Wind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Opens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Ini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ial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Appli</a:t>
            </a:r>
            <a:r>
              <a:rPr dirty="0" sz="2200" spc="-45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Wind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Cl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ses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1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Public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Housing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On</a:t>
            </a:r>
            <a:r>
              <a:rPr dirty="0" sz="2200" spc="-40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oing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App</a:t>
            </a:r>
            <a:r>
              <a:rPr dirty="0" sz="2200" spc="-15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40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tion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Wind</a:t>
            </a:r>
            <a:r>
              <a:rPr dirty="0" sz="2200" spc="-3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>
                <a:latin typeface="Calibri"/>
                <a:cs typeface="Calibri"/>
              </a:rPr>
              <a:t>  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pe</a:t>
            </a:r>
            <a:r>
              <a:rPr dirty="0" sz="2200" spc="-2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Ini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ial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CHAP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ds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2790" y="1739646"/>
            <a:ext cx="1374775" cy="1736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9/24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20</a:t>
            </a:r>
            <a:r>
              <a:rPr dirty="0" sz="2200" spc="-10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10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24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20</a:t>
            </a:r>
            <a:r>
              <a:rPr dirty="0" sz="2200" spc="-10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1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10/</a:t>
            </a:r>
            <a:r>
              <a:rPr dirty="0" sz="2200" spc="-10">
                <a:latin typeface="Calibri"/>
                <a:cs typeface="Calibri"/>
              </a:rPr>
              <a:t>2</a:t>
            </a:r>
            <a:r>
              <a:rPr dirty="0" sz="2200" spc="-15">
                <a:latin typeface="Calibri"/>
                <a:cs typeface="Calibri"/>
              </a:rPr>
              <a:t>5/2</a:t>
            </a:r>
            <a:r>
              <a:rPr dirty="0" sz="2200" spc="-10">
                <a:latin typeface="Calibri"/>
                <a:cs typeface="Calibri"/>
              </a:rPr>
              <a:t>0</a:t>
            </a:r>
            <a:r>
              <a:rPr dirty="0" sz="2200" spc="-15">
                <a:latin typeface="Calibri"/>
                <a:cs typeface="Calibri"/>
              </a:rPr>
              <a:t>12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12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20</a:t>
            </a:r>
            <a:r>
              <a:rPr dirty="0" sz="2200" spc="-10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3829263"/>
            <a:ext cx="6057265" cy="197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13900"/>
              </a:lnSpc>
            </a:pP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baseline="24305" sz="2400" spc="-22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baseline="24305" sz="2400" spc="-15" b="1">
                <a:solidFill>
                  <a:srgbClr val="20235A"/>
                </a:solidFill>
                <a:latin typeface="Calibri"/>
                <a:cs typeface="Calibri"/>
              </a:rPr>
              <a:t>d</a:t>
            </a:r>
            <a:r>
              <a:rPr dirty="0" baseline="24305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baseline="24305" sz="2400" spc="-247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mpone</a:t>
            </a:r>
            <a:r>
              <a:rPr dirty="0" sz="2400" spc="-4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(Mod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ehab,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5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u</a:t>
            </a:r>
            <a:r>
              <a:rPr dirty="0" sz="2400" spc="-25" b="1">
                <a:solidFill>
                  <a:srgbClr val="20235A"/>
                </a:solidFill>
                <a:latin typeface="Calibri"/>
                <a:cs typeface="Calibri"/>
              </a:rPr>
              <a:t>p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p,</a:t>
            </a:r>
            <a:r>
              <a:rPr dirty="0" sz="2400" spc="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&amp;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RAP)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Supp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&amp;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RAP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eq</a:t>
            </a:r>
            <a:r>
              <a:rPr dirty="0" sz="2200" spc="-25">
                <a:latin typeface="Calibri"/>
                <a:cs typeface="Calibri"/>
              </a:rPr>
              <a:t>u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3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3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5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si</a:t>
            </a:r>
            <a:r>
              <a:rPr dirty="0" sz="2200" spc="5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ns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und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 I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erim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Authority</a:t>
            </a:r>
            <a:endParaRPr sz="2200">
              <a:latin typeface="Calibri"/>
              <a:cs typeface="Calibri"/>
            </a:endParaRPr>
          </a:p>
          <a:p>
            <a:pPr marL="12700" marR="1151890">
              <a:lnSpc>
                <a:spcPct val="114100"/>
              </a:lnSpc>
            </a:pPr>
            <a:r>
              <a:rPr dirty="0" sz="2200" spc="-5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Supp,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85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&amp;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Mod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ehab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eque</a:t>
            </a:r>
            <a:r>
              <a:rPr dirty="0" sz="2200" spc="-3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or</a:t>
            </a:r>
            <a:r>
              <a:rPr dirty="0" sz="2200" spc="-10">
                <a:latin typeface="Calibri"/>
                <a:cs typeface="Calibri"/>
              </a:rPr>
              <a:t> 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55">
                <a:latin typeface="Calibri"/>
                <a:cs typeface="Calibri"/>
              </a:rPr>
              <a:t>n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si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ns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under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Final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Noti</a:t>
            </a:r>
            <a:r>
              <a:rPr dirty="0" sz="2200" spc="-2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2790" y="4295902"/>
            <a:ext cx="109093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3/8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2012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790" y="5060950"/>
            <a:ext cx="123317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7/26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-15">
                <a:latin typeface="Calibri"/>
                <a:cs typeface="Calibri"/>
              </a:rPr>
              <a:t>20</a:t>
            </a:r>
            <a:r>
              <a:rPr dirty="0" sz="2200" spc="-10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</a:t>
            </a:r>
            <a:r>
              <a:rPr dirty="0" sz="2550"/>
              <a:t>EY</a:t>
            </a:r>
            <a:r>
              <a:rPr dirty="0" sz="2550" spc="145"/>
              <a:t> </a:t>
            </a:r>
            <a:r>
              <a:rPr dirty="0" spc="-125"/>
              <a:t>D</a:t>
            </a:r>
            <a:r>
              <a:rPr dirty="0" sz="2550" spc="-200"/>
              <a:t>A</a:t>
            </a:r>
            <a:r>
              <a:rPr dirty="0" sz="2550"/>
              <a:t>TES</a:t>
            </a:r>
            <a:endParaRPr sz="2550"/>
          </a:p>
        </p:txBody>
      </p:sp>
      <p:sp>
        <p:nvSpPr>
          <p:cNvPr id="10" name="object 10"/>
          <p:cNvSpPr txBox="1"/>
          <p:nvPr/>
        </p:nvSpPr>
        <p:spPr>
          <a:xfrm>
            <a:off x="8690864" y="6580937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4517" y="1910715"/>
            <a:ext cx="6369050" cy="381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RAD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Noti</a:t>
            </a:r>
            <a:r>
              <a:rPr dirty="0" sz="3200" spc="-10">
                <a:latin typeface="Calibri"/>
                <a:cs typeface="Calibri"/>
              </a:rPr>
              <a:t>c</a:t>
            </a:r>
            <a:r>
              <a:rPr dirty="0" sz="3200">
                <a:latin typeface="Calibri"/>
                <a:cs typeface="Calibri"/>
              </a:rPr>
              <a:t>e,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app</a:t>
            </a:r>
            <a:r>
              <a:rPr dirty="0" sz="3200" spc="-15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30">
                <a:latin typeface="Calibri"/>
                <a:cs typeface="Calibri"/>
              </a:rPr>
              <a:t>c</a:t>
            </a:r>
            <a:r>
              <a:rPr dirty="0" sz="3200" spc="-25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</a:t>
            </a:r>
            <a:r>
              <a:rPr dirty="0" sz="3200" spc="-30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eria</a:t>
            </a:r>
            <a:r>
              <a:rPr dirty="0" sz="3200" spc="-15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s,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294640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addi</a:t>
            </a:r>
            <a:r>
              <a:rPr dirty="0" sz="3200" spc="-1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ional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esou</a:t>
            </a:r>
            <a:r>
              <a:rPr dirty="0" sz="3200" spc="-5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ces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c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 </a:t>
            </a:r>
            <a:r>
              <a:rPr dirty="0" sz="3200" spc="-80">
                <a:latin typeface="Calibri"/>
                <a:cs typeface="Calibri"/>
              </a:rPr>
              <a:t>f</a:t>
            </a:r>
            <a:r>
              <a:rPr dirty="0" sz="3200">
                <a:latin typeface="Calibri"/>
                <a:cs typeface="Calibri"/>
              </a:rPr>
              <a:t>ound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z="60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6000" spc="2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6000" spc="-39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60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.hud</a:t>
            </a:r>
            <a:r>
              <a:rPr dirty="0" sz="6000" spc="5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6000" spc="-7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z="6000" spc="-2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60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v/</a:t>
            </a:r>
            <a:r>
              <a:rPr dirty="0" sz="6000" spc="-15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60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ad</a:t>
            </a:r>
            <a:endParaRPr sz="6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6"/>
              </a:spcBef>
            </a:pPr>
            <a:endParaRPr sz="1300"/>
          </a:p>
          <a:p>
            <a:pPr algn="ctr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Ema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l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que</a:t>
            </a:r>
            <a:r>
              <a:rPr dirty="0" sz="3200" spc="-50">
                <a:latin typeface="Calibri"/>
                <a:cs typeface="Calibri"/>
              </a:rPr>
              <a:t>s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ons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6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32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ad@hud</a:t>
            </a:r>
            <a:r>
              <a:rPr dirty="0" sz="3200" spc="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32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32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ov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42570"/>
            <a:ext cx="262763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20235A"/>
                </a:solidFill>
                <a:latin typeface="Cambria"/>
                <a:cs typeface="Cambria"/>
              </a:rPr>
              <a:t>RAD</a:t>
            </a:r>
            <a:r>
              <a:rPr dirty="0" sz="3200" spc="-15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5" b="1">
                <a:solidFill>
                  <a:srgbClr val="20235A"/>
                </a:solidFill>
                <a:latin typeface="Cambria"/>
                <a:cs typeface="Cambria"/>
              </a:rPr>
              <a:t>W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EB</a:t>
            </a:r>
            <a:r>
              <a:rPr dirty="0" sz="2550" spc="120" b="1">
                <a:solidFill>
                  <a:srgbClr val="20235A"/>
                </a:solidFill>
                <a:latin typeface="Cambria"/>
                <a:cs typeface="Cambria"/>
              </a:rPr>
              <a:t> </a:t>
            </a:r>
            <a:r>
              <a:rPr dirty="0" sz="3200" spc="-300" b="1">
                <a:solidFill>
                  <a:srgbClr val="20235A"/>
                </a:solidFill>
                <a:latin typeface="Cambria"/>
                <a:cs typeface="Cambria"/>
              </a:rPr>
              <a:t>P</a:t>
            </a:r>
            <a:r>
              <a:rPr dirty="0" sz="2550" spc="-45" b="1">
                <a:solidFill>
                  <a:srgbClr val="20235A"/>
                </a:solidFill>
                <a:latin typeface="Cambria"/>
                <a:cs typeface="Cambria"/>
              </a:rPr>
              <a:t>A</a:t>
            </a:r>
            <a:r>
              <a:rPr dirty="0" sz="2550" b="1">
                <a:solidFill>
                  <a:srgbClr val="20235A"/>
                </a:solidFill>
                <a:latin typeface="Cambria"/>
                <a:cs typeface="Cambria"/>
              </a:rPr>
              <a:t>GE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6769" y="6580937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217040"/>
            <a:ext cx="7817484" cy="525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Pub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ic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H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using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294640" indent="-224790">
              <a:lnSpc>
                <a:spcPct val="100000"/>
              </a:lnSpc>
              <a:buSzPct val="85416"/>
              <a:buFont typeface="Calibri"/>
              <a:buChar char="•"/>
              <a:tabLst>
                <a:tab pos="294640" algn="l"/>
              </a:tabLst>
            </a:pPr>
            <a:r>
              <a:rPr dirty="0" sz="2400">
                <a:latin typeface="Calibri"/>
                <a:cs typeface="Calibri"/>
              </a:rPr>
              <a:t>Capi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air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s in </a:t>
            </a:r>
            <a:r>
              <a:rPr dirty="0" sz="2400" spc="-45">
                <a:latin typeface="Calibri"/>
                <a:cs typeface="Calibri"/>
              </a:rPr>
              <a:t>e</a:t>
            </a:r>
            <a:r>
              <a:rPr dirty="0" sz="2400" spc="-45">
                <a:latin typeface="Calibri"/>
                <a:cs typeface="Calibri"/>
              </a:rPr>
              <a:t>x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ss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$</a:t>
            </a:r>
            <a:r>
              <a:rPr dirty="0" sz="2400">
                <a:latin typeface="Calibri"/>
                <a:cs typeface="Calibri"/>
              </a:rPr>
              <a:t>25</a:t>
            </a:r>
            <a:r>
              <a:rPr dirty="0" sz="2400" spc="-10">
                <a:latin typeface="Calibri"/>
                <a:cs typeface="Calibri"/>
              </a:rPr>
              <a:t>.</a:t>
            </a:r>
            <a:r>
              <a:rPr dirty="0" sz="2400" spc="-15">
                <a:latin typeface="Calibri"/>
                <a:cs typeface="Calibri"/>
              </a:rPr>
              <a:t>6B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c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oss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port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oli</a:t>
            </a:r>
            <a:r>
              <a:rPr dirty="0" sz="2400" spc="-5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294640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$2</a:t>
            </a:r>
            <a:r>
              <a:rPr dirty="0" sz="2400" spc="-25">
                <a:latin typeface="Calibri"/>
                <a:cs typeface="Calibri"/>
              </a:rPr>
              <a:t>3</a:t>
            </a:r>
            <a:r>
              <a:rPr dirty="0" sz="2400" spc="-15">
                <a:latin typeface="Calibri"/>
                <a:cs typeface="Calibri"/>
              </a:rPr>
              <a:t>,36</a:t>
            </a:r>
            <a:r>
              <a:rPr dirty="0" sz="2400" spc="-20">
                <a:latin typeface="Calibri"/>
                <a:cs typeface="Calibri"/>
              </a:rPr>
              <a:t>5</a:t>
            </a:r>
            <a:r>
              <a:rPr dirty="0" sz="2400">
                <a:latin typeface="Calibri"/>
                <a:cs typeface="Calibri"/>
              </a:rPr>
              <a:t>/unit</a:t>
            </a:r>
            <a:endParaRPr sz="2400">
              <a:latin typeface="Calibri"/>
              <a:cs typeface="Calibri"/>
            </a:endParaRPr>
          </a:p>
          <a:p>
            <a:pPr marL="294640" marR="6350" indent="-224790">
              <a:lnSpc>
                <a:spcPct val="100000"/>
              </a:lnSpc>
              <a:buSzPct val="85416"/>
              <a:buFont typeface="Calibri"/>
              <a:buChar char="•"/>
              <a:tabLst>
                <a:tab pos="294640" algn="l"/>
              </a:tabLst>
            </a:pP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ction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9</a:t>
            </a:r>
            <a:r>
              <a:rPr dirty="0" sz="2400">
                <a:latin typeface="Calibri"/>
                <a:cs typeface="Calibri"/>
              </a:rPr>
              <a:t> funding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15">
                <a:latin typeface="Calibri"/>
                <a:cs typeface="Calibri"/>
              </a:rPr>
              <a:t>orm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</a:t>
            </a:r>
            <a:r>
              <a:rPr dirty="0" sz="2400" spc="-3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5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ia</a:t>
            </a:r>
            <a:r>
              <a:rPr dirty="0" sz="2400" spc="5">
                <a:latin typeface="Calibri"/>
                <a:cs typeface="Calibri"/>
              </a:rPr>
              <a:t>b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</a:t>
            </a:r>
            <a:r>
              <a:rPr dirty="0" sz="2400" spc="-30">
                <a:latin typeface="Calibri"/>
                <a:cs typeface="Calibri"/>
              </a:rPr>
              <a:t>r</a:t>
            </a:r>
            <a:r>
              <a:rPr dirty="0" sz="2400" spc="-45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tions, cuts),</a:t>
            </a:r>
            <a:r>
              <a:rPr dirty="0" sz="2400">
                <a:latin typeface="Calibri"/>
                <a:cs typeface="Calibri"/>
              </a:rPr>
              <a:t> inhibits ac</a:t>
            </a:r>
            <a:r>
              <a:rPr dirty="0" sz="2400" spc="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ess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</a:t>
            </a:r>
            <a:r>
              <a:rPr dirty="0" sz="2400" spc="-45">
                <a:latin typeface="Calibri"/>
                <a:cs typeface="Calibri"/>
              </a:rPr>
              <a:t>v</a:t>
            </a:r>
            <a:r>
              <a:rPr dirty="0" sz="2400" spc="-2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e d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b</a:t>
            </a:r>
            <a:r>
              <a:rPr dirty="0" sz="2400">
                <a:latin typeface="Calibri"/>
                <a:cs typeface="Calibri"/>
              </a:rPr>
              <a:t>t 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equity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api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(d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cl</a:t>
            </a:r>
            <a:r>
              <a:rPr dirty="0" sz="2400" spc="5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</a:t>
            </a:r>
            <a:r>
              <a:rPr dirty="0" sz="2400">
                <a:latin typeface="Calibri"/>
                <a:cs typeface="Calibri"/>
              </a:rPr>
              <a:t> 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tru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t)</a:t>
            </a:r>
            <a:endParaRPr sz="2400">
              <a:latin typeface="Calibri"/>
              <a:cs typeface="Calibri"/>
            </a:endParaRPr>
          </a:p>
          <a:p>
            <a:pPr marL="294640" indent="-224790">
              <a:lnSpc>
                <a:spcPct val="100000"/>
              </a:lnSpc>
              <a:buSzPct val="85416"/>
              <a:buFont typeface="Calibri"/>
              <a:buChar char="•"/>
              <a:tabLst>
                <a:tab pos="294640" algn="l"/>
              </a:tabLst>
            </a:pPr>
            <a:r>
              <a:rPr dirty="0" sz="2400">
                <a:latin typeface="Calibri"/>
                <a:cs typeface="Calibri"/>
              </a:rPr>
              <a:t>Losing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0</a:t>
            </a:r>
            <a:r>
              <a:rPr dirty="0" sz="2400" spc="-15">
                <a:latin typeface="Calibri"/>
                <a:cs typeface="Calibri"/>
              </a:rPr>
              <a:t>,00</a:t>
            </a:r>
            <a:r>
              <a:rPr dirty="0" sz="2400" spc="-45">
                <a:latin typeface="Calibri"/>
                <a:cs typeface="Calibri"/>
              </a:rPr>
              <a:t>0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15">
                <a:latin typeface="Calibri"/>
                <a:cs typeface="Calibri"/>
              </a:rPr>
              <a:t>15,</a:t>
            </a:r>
            <a:r>
              <a:rPr dirty="0" sz="2400" spc="-20">
                <a:latin typeface="Calibri"/>
                <a:cs typeface="Calibri"/>
              </a:rPr>
              <a:t>0</a:t>
            </a:r>
            <a:r>
              <a:rPr dirty="0" sz="2400" spc="-15">
                <a:latin typeface="Calibri"/>
                <a:cs typeface="Calibri"/>
              </a:rPr>
              <a:t>00</a:t>
            </a:r>
            <a:r>
              <a:rPr dirty="0" sz="2400">
                <a:latin typeface="Calibri"/>
                <a:cs typeface="Calibri"/>
              </a:rPr>
              <a:t> h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units/</a:t>
            </a:r>
            <a:r>
              <a:rPr dirty="0" sz="2400" spc="-20">
                <a:latin typeface="Calibri"/>
                <a:cs typeface="Calibri"/>
              </a:rPr>
              <a:t>y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  <a:buFont typeface="Calibri"/>
              <a:buChar char="•"/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400" spc="1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ction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8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20235A"/>
                </a:solidFill>
                <a:latin typeface="Calibri"/>
                <a:cs typeface="Calibri"/>
              </a:rPr>
              <a:t>M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de</a:t>
            </a: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spc="-35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400" spc="-4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eh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bi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l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i</a:t>
            </a:r>
            <a:r>
              <a:rPr dirty="0" sz="2400" spc="-4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35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tion</a:t>
            </a:r>
            <a:r>
              <a:rPr dirty="0" sz="2400" spc="2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(M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d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eh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b)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marL="294640" indent="-224790">
              <a:lnSpc>
                <a:spcPct val="100000"/>
              </a:lnSpc>
              <a:buSzPct val="85416"/>
              <a:buFont typeface="Calibri"/>
              <a:buChar char="•"/>
              <a:tabLst>
                <a:tab pos="294640" algn="l"/>
              </a:tabLst>
            </a:pPr>
            <a:r>
              <a:rPr dirty="0" sz="2400">
                <a:latin typeface="Calibri"/>
                <a:cs typeface="Calibri"/>
              </a:rPr>
              <a:t>Cannot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ew</a:t>
            </a:r>
            <a:r>
              <a:rPr dirty="0" sz="2400">
                <a:latin typeface="Calibri"/>
                <a:cs typeface="Calibri"/>
              </a:rPr>
              <a:t> 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ms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d</a:t>
            </a:r>
            <a:r>
              <a:rPr dirty="0" sz="2400" spc="-15">
                <a:latin typeface="Calibri"/>
                <a:cs typeface="Calibri"/>
              </a:rPr>
              <a:t>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u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financ</a:t>
            </a:r>
            <a:r>
              <a:rPr dirty="0" sz="2400" spc="5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  <a:buFont typeface="Calibri"/>
              <a:buChar char="•"/>
            </a:pPr>
            <a:endParaRPr sz="1300"/>
          </a:p>
          <a:p>
            <a:pPr marL="186690" marR="319405" indent="-174625">
              <a:lnSpc>
                <a:spcPct val="100000"/>
              </a:lnSpc>
            </a:pP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up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le</a:t>
            </a:r>
            <a:r>
              <a:rPr dirty="0" sz="2400" spc="5" b="1">
                <a:solidFill>
                  <a:srgbClr val="20235A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(</a:t>
            </a: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up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p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)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&amp;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45" b="1">
                <a:solidFill>
                  <a:srgbClr val="20235A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4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al</a:t>
            </a:r>
            <a:r>
              <a:rPr dirty="0" sz="2400" spc="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Assi</a:t>
            </a:r>
            <a:r>
              <a:rPr dirty="0" sz="2400" spc="-30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400" spc="-4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an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c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20235A"/>
                </a:solidFill>
                <a:latin typeface="Calibri"/>
                <a:cs typeface="Calibri"/>
              </a:rPr>
              <a:t>P</a:t>
            </a:r>
            <a:r>
              <a:rPr dirty="0" sz="2400" spc="-60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y</a:t>
            </a:r>
            <a:r>
              <a:rPr dirty="0" sz="2400" spc="5" b="1">
                <a:solidFill>
                  <a:srgbClr val="20235A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20235A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400" spc="-15" b="1">
                <a:solidFill>
                  <a:srgbClr val="20235A"/>
                </a:solidFill>
                <a:latin typeface="Calibri"/>
                <a:cs typeface="Calibri"/>
              </a:rPr>
              <a:t> (RAP)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marL="294640" indent="-224790">
              <a:lnSpc>
                <a:spcPct val="100000"/>
              </a:lnSpc>
              <a:buSzPct val="85416"/>
              <a:buFont typeface="Calibri"/>
              <a:buChar char="•"/>
              <a:tabLst>
                <a:tab pos="294640" algn="l"/>
              </a:tabLst>
            </a:pPr>
            <a:r>
              <a:rPr dirty="0" sz="2400" spc="-15">
                <a:latin typeface="Calibri"/>
                <a:cs typeface="Calibri"/>
              </a:rPr>
              <a:t>No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tion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ew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wh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30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x</a:t>
            </a:r>
            <a:r>
              <a:rPr dirty="0" sz="2400" spc="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 spc="-5"/>
              <a:t>C</a:t>
            </a:r>
            <a:r>
              <a:rPr dirty="0" sz="2550"/>
              <a:t>URRENT</a:t>
            </a:r>
            <a:r>
              <a:rPr dirty="0" sz="2550" spc="175"/>
              <a:t> </a:t>
            </a:r>
            <a:r>
              <a:rPr dirty="0" spc="-5"/>
              <a:t>C</a:t>
            </a:r>
            <a:r>
              <a:rPr dirty="0" sz="2550"/>
              <a:t>HALLENGES</a:t>
            </a:r>
            <a:endParaRPr sz="25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7140" y="1309370"/>
            <a:ext cx="7761605" cy="4951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spc="-40" b="1">
                <a:solidFill>
                  <a:srgbClr val="20235A"/>
                </a:solidFill>
                <a:latin typeface="Calibri"/>
                <a:cs typeface="Calibri"/>
              </a:rPr>
              <a:t>F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ebruary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sz="2300" spc="-15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spc="-15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:</a:t>
            </a:r>
            <a:r>
              <a:rPr dirty="0" sz="2300" spc="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FY11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B</a:t>
            </a:r>
            <a:r>
              <a:rPr dirty="0" sz="2300">
                <a:latin typeface="Calibri"/>
                <a:cs typeface="Calibri"/>
              </a:rPr>
              <a:t>ud</a:t>
            </a:r>
            <a:r>
              <a:rPr dirty="0" sz="2300" spc="-30">
                <a:latin typeface="Calibri"/>
                <a:cs typeface="Calibri"/>
              </a:rPr>
              <a:t>g</a:t>
            </a:r>
            <a:r>
              <a:rPr dirty="0" sz="2300" spc="-10">
                <a:latin typeface="Calibri"/>
                <a:cs typeface="Calibri"/>
              </a:rPr>
              <a:t>e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equ</a:t>
            </a:r>
            <a:r>
              <a:rPr dirty="0" sz="2300" spc="5">
                <a:latin typeface="Calibri"/>
                <a:cs typeface="Calibri"/>
              </a:rPr>
              <a:t>e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>
                <a:latin typeface="Calibri"/>
                <a:cs typeface="Calibri"/>
              </a:rPr>
              <a:t>ts $</a:t>
            </a:r>
            <a:r>
              <a:rPr dirty="0" sz="2300" spc="-15">
                <a:latin typeface="Calibri"/>
                <a:cs typeface="Calibri"/>
              </a:rPr>
              <a:t>3</a:t>
            </a:r>
            <a:r>
              <a:rPr dirty="0" sz="2300">
                <a:latin typeface="Calibri"/>
                <a:cs typeface="Calibri"/>
              </a:rPr>
              <a:t>5</a:t>
            </a:r>
            <a:r>
              <a:rPr dirty="0" sz="2300" spc="-15">
                <a:latin typeface="Calibri"/>
                <a:cs typeface="Calibri"/>
              </a:rPr>
              <a:t>0</a:t>
            </a:r>
            <a:r>
              <a:rPr dirty="0" sz="2300">
                <a:latin typeface="Calibri"/>
                <a:cs typeface="Calibri"/>
              </a:rPr>
              <a:t>M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45">
                <a:latin typeface="Calibri"/>
                <a:cs typeface="Calibri"/>
              </a:rPr>
              <a:t>f</a:t>
            </a:r>
            <a:r>
              <a:rPr dirty="0" sz="2300">
                <a:latin typeface="Calibri"/>
                <a:cs typeface="Calibri"/>
              </a:rPr>
              <a:t>or</a:t>
            </a:r>
            <a:r>
              <a:rPr dirty="0" sz="2300" spc="-20">
                <a:latin typeface="Calibri"/>
                <a:cs typeface="Calibri"/>
              </a:rPr>
              <a:t> </a:t>
            </a:r>
            <a:r>
              <a:rPr dirty="0" sz="2300" spc="-140">
                <a:latin typeface="Calibri"/>
                <a:cs typeface="Calibri"/>
              </a:rPr>
              <a:t>T</a:t>
            </a:r>
            <a:r>
              <a:rPr dirty="0" sz="2300" spc="-5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an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 spc="-45">
                <a:latin typeface="Calibri"/>
                <a:cs typeface="Calibri"/>
              </a:rPr>
              <a:t>f</a:t>
            </a:r>
            <a:r>
              <a:rPr dirty="0" sz="2300">
                <a:latin typeface="Calibri"/>
                <a:cs typeface="Calibri"/>
              </a:rPr>
              <a:t>or</a:t>
            </a:r>
            <a:r>
              <a:rPr dirty="0" sz="2300" spc="-15">
                <a:latin typeface="Calibri"/>
                <a:cs typeface="Calibri"/>
              </a:rPr>
              <a:t>m</a:t>
            </a:r>
            <a:r>
              <a:rPr dirty="0" sz="2300">
                <a:latin typeface="Calibri"/>
                <a:cs typeface="Calibri"/>
              </a:rPr>
              <a:t>ing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20">
                <a:latin typeface="Calibri"/>
                <a:cs typeface="Calibri"/>
              </a:rPr>
              <a:t>n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al </a:t>
            </a:r>
            <a:r>
              <a:rPr dirty="0" sz="2300" spc="-10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ssi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ance (TRA) initi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30">
                <a:latin typeface="Calibri"/>
                <a:cs typeface="Calibri"/>
              </a:rPr>
              <a:t>v</a:t>
            </a:r>
            <a:r>
              <a:rPr dirty="0" sz="2300">
                <a:latin typeface="Calibri"/>
                <a:cs typeface="Calibri"/>
              </a:rPr>
              <a:t>e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M</a:t>
            </a:r>
            <a:r>
              <a:rPr dirty="0" sz="2300" spc="-35" b="1">
                <a:solidFill>
                  <a:srgbClr val="20235A"/>
                </a:solidFill>
                <a:latin typeface="Calibri"/>
                <a:cs typeface="Calibri"/>
              </a:rPr>
              <a:t>a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y</a:t>
            </a:r>
            <a:r>
              <a:rPr dirty="0" sz="2300" spc="-1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>
                <a:solidFill>
                  <a:srgbClr val="20235A"/>
                </a:solidFill>
                <a:latin typeface="Calibri"/>
                <a:cs typeface="Calibri"/>
              </a:rPr>
              <a:t>: </a:t>
            </a:r>
            <a:r>
              <a:rPr dirty="0" sz="2300">
                <a:latin typeface="Calibri"/>
                <a:cs typeface="Calibri"/>
              </a:rPr>
              <a:t>“P</a:t>
            </a:r>
            <a:r>
              <a:rPr dirty="0" sz="2300" spc="-45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es</a:t>
            </a:r>
            <a:r>
              <a:rPr dirty="0" sz="2300" spc="5">
                <a:latin typeface="Calibri"/>
                <a:cs typeface="Calibri"/>
              </a:rPr>
              <a:t>e</a:t>
            </a:r>
            <a:r>
              <a:rPr dirty="0" sz="2300" spc="20">
                <a:latin typeface="Calibri"/>
                <a:cs typeface="Calibri"/>
              </a:rPr>
              <a:t>r</a:t>
            </a:r>
            <a:r>
              <a:rPr dirty="0" sz="2300" spc="-35">
                <a:latin typeface="Calibri"/>
                <a:cs typeface="Calibri"/>
              </a:rPr>
              <a:t>v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1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n, Enha</a:t>
            </a:r>
            <a:r>
              <a:rPr dirty="0" sz="2300" spc="5">
                <a:latin typeface="Calibri"/>
                <a:cs typeface="Calibri"/>
              </a:rPr>
              <a:t>n</a:t>
            </a:r>
            <a:r>
              <a:rPr dirty="0" sz="2300">
                <a:latin typeface="Calibri"/>
                <a:cs typeface="Calibri"/>
              </a:rPr>
              <a:t>ceme</a:t>
            </a:r>
            <a:r>
              <a:rPr dirty="0" sz="2300" spc="-25">
                <a:latin typeface="Calibri"/>
                <a:cs typeface="Calibri"/>
              </a:rPr>
              <a:t>n</a:t>
            </a:r>
            <a:r>
              <a:rPr dirty="0" sz="2300">
                <a:latin typeface="Calibri"/>
                <a:cs typeface="Calibri"/>
              </a:rPr>
              <a:t>t, and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45">
                <a:latin typeface="Calibri"/>
                <a:cs typeface="Calibri"/>
              </a:rPr>
              <a:t>T</a:t>
            </a:r>
            <a:r>
              <a:rPr dirty="0" sz="2300" spc="-5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an</a:t>
            </a:r>
            <a:r>
              <a:rPr dirty="0" sz="2300" spc="-25">
                <a:latin typeface="Calibri"/>
                <a:cs typeface="Calibri"/>
              </a:rPr>
              <a:t>s</a:t>
            </a:r>
            <a:r>
              <a:rPr dirty="0" sz="2300" spc="-45">
                <a:latin typeface="Calibri"/>
                <a:cs typeface="Calibri"/>
              </a:rPr>
              <a:t>f</a:t>
            </a:r>
            <a:r>
              <a:rPr dirty="0" sz="2300">
                <a:latin typeface="Calibri"/>
                <a:cs typeface="Calibri"/>
              </a:rPr>
              <a:t>or</a:t>
            </a:r>
            <a:r>
              <a:rPr dirty="0" sz="2300" spc="-10">
                <a:latin typeface="Calibri"/>
                <a:cs typeface="Calibri"/>
              </a:rPr>
              <a:t>m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1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 of</a:t>
            </a:r>
            <a:endParaRPr sz="2300">
              <a:latin typeface="Calibri"/>
              <a:cs typeface="Calibri"/>
            </a:endParaRPr>
          </a:p>
          <a:p>
            <a:pPr algn="ctr" marR="93345">
              <a:lnSpc>
                <a:spcPct val="100000"/>
              </a:lnSpc>
              <a:spcBef>
                <a:spcPts val="240"/>
              </a:spcBef>
            </a:pPr>
            <a:r>
              <a:rPr dirty="0" sz="2300" spc="-45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20">
                <a:latin typeface="Calibri"/>
                <a:cs typeface="Calibri"/>
              </a:rPr>
              <a:t>n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al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As</a:t>
            </a:r>
            <a:r>
              <a:rPr dirty="0" sz="2300" spc="-10">
                <a:latin typeface="Calibri"/>
                <a:cs typeface="Calibri"/>
              </a:rPr>
              <a:t>s</a:t>
            </a:r>
            <a:r>
              <a:rPr dirty="0" sz="2300">
                <a:latin typeface="Calibri"/>
                <a:cs typeface="Calibri"/>
              </a:rPr>
              <a:t>i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ance </a:t>
            </a:r>
            <a:r>
              <a:rPr dirty="0" sz="2300" spc="-10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ct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2</a:t>
            </a:r>
            <a:r>
              <a:rPr dirty="0" sz="2300">
                <a:latin typeface="Calibri"/>
                <a:cs typeface="Calibri"/>
              </a:rPr>
              <a:t>0</a:t>
            </a:r>
            <a:r>
              <a:rPr dirty="0" sz="2300" spc="-15">
                <a:latin typeface="Calibri"/>
                <a:cs typeface="Calibri"/>
              </a:rPr>
              <a:t>1</a:t>
            </a:r>
            <a:r>
              <a:rPr dirty="0" sz="2300">
                <a:latin typeface="Calibri"/>
                <a:cs typeface="Calibri"/>
              </a:rPr>
              <a:t>0”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(PETRA) </a:t>
            </a:r>
            <a:r>
              <a:rPr dirty="0" sz="2300">
                <a:latin typeface="Calibri"/>
                <a:cs typeface="Calibri"/>
              </a:rPr>
              <a:t>-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Ad</a:t>
            </a:r>
            <a:r>
              <a:rPr dirty="0" sz="2300" spc="-10">
                <a:latin typeface="Calibri"/>
                <a:cs typeface="Calibri"/>
              </a:rPr>
              <a:t>m</a:t>
            </a:r>
            <a:r>
              <a:rPr dirty="0" sz="2300">
                <a:latin typeface="Calibri"/>
                <a:cs typeface="Calibri"/>
              </a:rPr>
              <a:t>ini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55">
                <a:latin typeface="Calibri"/>
                <a:cs typeface="Calibri"/>
              </a:rPr>
              <a:t>r</a:t>
            </a:r>
            <a:r>
              <a:rPr dirty="0" sz="2300" spc="-30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10">
                <a:latin typeface="Calibri"/>
                <a:cs typeface="Calibri"/>
              </a:rPr>
              <a:t>i</a:t>
            </a:r>
            <a:r>
              <a:rPr dirty="0" sz="2300">
                <a:latin typeface="Calibri"/>
                <a:cs typeface="Calibri"/>
              </a:rPr>
              <a:t>on</a:t>
            </a:r>
            <a:r>
              <a:rPr dirty="0" sz="2300" spc="-150">
                <a:latin typeface="Calibri"/>
                <a:cs typeface="Calibri"/>
              </a:rPr>
              <a:t>’</a:t>
            </a:r>
            <a:r>
              <a:rPr dirty="0" sz="2300">
                <a:latin typeface="Calibri"/>
                <a:cs typeface="Calibri"/>
              </a:rPr>
              <a:t>s bill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241300" marR="404495" indent="-228600">
              <a:lnSpc>
                <a:spcPct val="1087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December</a:t>
            </a:r>
            <a:r>
              <a:rPr dirty="0" sz="2300" spc="-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>
                <a:solidFill>
                  <a:srgbClr val="20235A"/>
                </a:solidFill>
                <a:latin typeface="Calibri"/>
                <a:cs typeface="Calibri"/>
              </a:rPr>
              <a:t>: </a:t>
            </a:r>
            <a:r>
              <a:rPr dirty="0" sz="2300">
                <a:latin typeface="Calibri"/>
                <a:cs typeface="Calibri"/>
              </a:rPr>
              <a:t>“</a:t>
            </a:r>
            <a:r>
              <a:rPr dirty="0" sz="2300" spc="-45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20">
                <a:latin typeface="Calibri"/>
                <a:cs typeface="Calibri"/>
              </a:rPr>
              <a:t>n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al Housing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 spc="-10">
                <a:latin typeface="Calibri"/>
                <a:cs typeface="Calibri"/>
              </a:rPr>
              <a:t>e</a:t>
            </a:r>
            <a:r>
              <a:rPr dirty="0" sz="2300">
                <a:latin typeface="Calibri"/>
                <a:cs typeface="Calibri"/>
              </a:rPr>
              <a:t>vi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ali</a:t>
            </a:r>
            <a:r>
              <a:rPr dirty="0" sz="2300" spc="-40">
                <a:latin typeface="Calibri"/>
                <a:cs typeface="Calibri"/>
              </a:rPr>
              <a:t>z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1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 A</a:t>
            </a:r>
            <a:r>
              <a:rPr dirty="0" sz="2300" spc="-10">
                <a:latin typeface="Calibri"/>
                <a:cs typeface="Calibri"/>
              </a:rPr>
              <a:t>c</a:t>
            </a:r>
            <a:r>
              <a:rPr dirty="0" sz="2300" spc="75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”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(RHRA)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</a:t>
            </a:r>
            <a:r>
              <a:rPr dirty="0" sz="2300" spc="-25">
                <a:latin typeface="Calibri"/>
                <a:cs typeface="Calibri"/>
              </a:rPr>
              <a:t>n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oduced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b</a:t>
            </a:r>
            <a:r>
              <a:rPr dirty="0" sz="2300">
                <a:latin typeface="Calibri"/>
                <a:cs typeface="Calibri"/>
              </a:rPr>
              <a:t>y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ep.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Ellison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c</a:t>
            </a:r>
            <a:r>
              <a:rPr dirty="0" sz="2300" spc="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-sponso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20235A"/>
              </a:buClr>
              <a:buFont typeface="Calibri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spc="-40" b="1">
                <a:solidFill>
                  <a:srgbClr val="20235A"/>
                </a:solidFill>
                <a:latin typeface="Calibri"/>
                <a:cs typeface="Calibri"/>
              </a:rPr>
              <a:t>F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ebruary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sz="2300" spc="-15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spc="-15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:</a:t>
            </a:r>
            <a:r>
              <a:rPr dirty="0" sz="2300" spc="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FY12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B</a:t>
            </a:r>
            <a:r>
              <a:rPr dirty="0" sz="2300">
                <a:latin typeface="Calibri"/>
                <a:cs typeface="Calibri"/>
              </a:rPr>
              <a:t>ud</a:t>
            </a:r>
            <a:r>
              <a:rPr dirty="0" sz="2300" spc="-30">
                <a:latin typeface="Calibri"/>
                <a:cs typeface="Calibri"/>
              </a:rPr>
              <a:t>g</a:t>
            </a:r>
            <a:r>
              <a:rPr dirty="0" sz="2300" spc="-10">
                <a:latin typeface="Calibri"/>
                <a:cs typeface="Calibri"/>
              </a:rPr>
              <a:t>e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equ</a:t>
            </a:r>
            <a:r>
              <a:rPr dirty="0" sz="2300" spc="5">
                <a:latin typeface="Calibri"/>
                <a:cs typeface="Calibri"/>
              </a:rPr>
              <a:t>e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>
                <a:latin typeface="Calibri"/>
                <a:cs typeface="Calibri"/>
              </a:rPr>
              <a:t>ts $</a:t>
            </a:r>
            <a:r>
              <a:rPr dirty="0" sz="2300" spc="-15">
                <a:latin typeface="Calibri"/>
                <a:cs typeface="Calibri"/>
              </a:rPr>
              <a:t>2</a:t>
            </a:r>
            <a:r>
              <a:rPr dirty="0" sz="2300">
                <a:latin typeface="Calibri"/>
                <a:cs typeface="Calibri"/>
              </a:rPr>
              <a:t>0</a:t>
            </a:r>
            <a:r>
              <a:rPr dirty="0" sz="2300" spc="-15">
                <a:latin typeface="Calibri"/>
                <a:cs typeface="Calibri"/>
              </a:rPr>
              <a:t>0</a:t>
            </a:r>
            <a:r>
              <a:rPr dirty="0" sz="2300">
                <a:latin typeface="Calibri"/>
                <a:cs typeface="Calibri"/>
              </a:rPr>
              <a:t>M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45">
                <a:latin typeface="Calibri"/>
                <a:cs typeface="Calibri"/>
              </a:rPr>
              <a:t>f</a:t>
            </a:r>
            <a:r>
              <a:rPr dirty="0" sz="2300">
                <a:latin typeface="Calibri"/>
                <a:cs typeface="Calibri"/>
              </a:rPr>
              <a:t>or</a:t>
            </a:r>
            <a:r>
              <a:rPr dirty="0" sz="2300" spc="-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 “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20">
                <a:latin typeface="Calibri"/>
                <a:cs typeface="Calibri"/>
              </a:rPr>
              <a:t>n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al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dirty="0" sz="2300">
                <a:latin typeface="Calibri"/>
                <a:cs typeface="Calibri"/>
              </a:rPr>
              <a:t>Assi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ance Demon</a:t>
            </a:r>
            <a:r>
              <a:rPr dirty="0" sz="2300" spc="-30">
                <a:latin typeface="Calibri"/>
                <a:cs typeface="Calibri"/>
              </a:rPr>
              <a:t>s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55">
                <a:latin typeface="Calibri"/>
                <a:cs typeface="Calibri"/>
              </a:rPr>
              <a:t>r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1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n” (RAD)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241300" marR="306070" indent="-228600">
              <a:lnSpc>
                <a:spcPct val="1087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Augu</a:t>
            </a:r>
            <a:r>
              <a:rPr dirty="0" sz="2300" spc="-25" b="1">
                <a:solidFill>
                  <a:srgbClr val="20235A"/>
                </a:solidFill>
                <a:latin typeface="Calibri"/>
                <a:cs typeface="Calibri"/>
              </a:rPr>
              <a:t>s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t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2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0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>
                <a:solidFill>
                  <a:srgbClr val="20235A"/>
                </a:solidFill>
                <a:latin typeface="Calibri"/>
                <a:cs typeface="Calibri"/>
              </a:rPr>
              <a:t>:</a:t>
            </a:r>
            <a:r>
              <a:rPr dirty="0" sz="2300" spc="-10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RAD</a:t>
            </a:r>
            <a:r>
              <a:rPr dirty="0" sz="2300" spc="-1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langua</a:t>
            </a:r>
            <a:r>
              <a:rPr dirty="0" sz="2300" spc="-30">
                <a:latin typeface="Calibri"/>
                <a:cs typeface="Calibri"/>
              </a:rPr>
              <a:t>g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submi</a:t>
            </a:r>
            <a:r>
              <a:rPr dirty="0" sz="2300" spc="-45">
                <a:latin typeface="Calibri"/>
                <a:cs typeface="Calibri"/>
              </a:rPr>
              <a:t>t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ed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as </a:t>
            </a:r>
            <a:r>
              <a:rPr dirty="0" sz="2300" spc="85">
                <a:latin typeface="Calibri"/>
                <a:cs typeface="Calibri"/>
              </a:rPr>
              <a:t>“</a:t>
            </a:r>
            <a:r>
              <a:rPr dirty="0" sz="2300" spc="-20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echni</a:t>
            </a:r>
            <a:r>
              <a:rPr dirty="0" sz="2300" spc="-25">
                <a:latin typeface="Calibri"/>
                <a:cs typeface="Calibri"/>
              </a:rPr>
              <a:t>c</a:t>
            </a:r>
            <a:r>
              <a:rPr dirty="0" sz="2300">
                <a:latin typeface="Calibri"/>
                <a:cs typeface="Calibri"/>
              </a:rPr>
              <a:t>al D</a:t>
            </a:r>
            <a:r>
              <a:rPr dirty="0" sz="2300" spc="-45">
                <a:latin typeface="Calibri"/>
                <a:cs typeface="Calibri"/>
              </a:rPr>
              <a:t>r</a:t>
            </a:r>
            <a:r>
              <a:rPr dirty="0" sz="2300" spc="-1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fting</a:t>
            </a:r>
            <a:r>
              <a:rPr dirty="0" sz="2300">
                <a:latin typeface="Calibri"/>
                <a:cs typeface="Calibri"/>
              </a:rPr>
              <a:t> Se</a:t>
            </a:r>
            <a:r>
              <a:rPr dirty="0" sz="2300" spc="25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vice” </a:t>
            </a:r>
            <a:r>
              <a:rPr dirty="0" sz="2300" spc="-10">
                <a:latin typeface="Calibri"/>
                <a:cs typeface="Calibri"/>
              </a:rPr>
              <a:t>(</a:t>
            </a:r>
            <a:r>
              <a:rPr dirty="0" sz="2300">
                <a:latin typeface="Calibri"/>
                <a:cs typeface="Calibri"/>
              </a:rPr>
              <a:t>TDS)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>
                <a:latin typeface="Calibri"/>
                <a:cs typeface="Calibri"/>
              </a:rPr>
              <a:t>o </a:t>
            </a:r>
            <a:r>
              <a:rPr dirty="0" sz="2300" spc="-35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ep.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Ellison,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ep. </a:t>
            </a:r>
            <a:r>
              <a:rPr dirty="0" sz="2300">
                <a:latin typeface="Calibri"/>
                <a:cs typeface="Calibri"/>
              </a:rPr>
              <a:t>Ba</a:t>
            </a:r>
            <a:r>
              <a:rPr dirty="0" sz="2300" spc="-10">
                <a:latin typeface="Calibri"/>
                <a:cs typeface="Calibri"/>
              </a:rPr>
              <a:t>c</a:t>
            </a:r>
            <a:r>
              <a:rPr dirty="0" sz="2300">
                <a:latin typeface="Calibri"/>
                <a:cs typeface="Calibri"/>
              </a:rPr>
              <a:t>hus</a:t>
            </a:r>
            <a:r>
              <a:rPr dirty="0" sz="2300" spc="-10">
                <a:latin typeface="Calibri"/>
                <a:cs typeface="Calibri"/>
              </a:rPr>
              <a:t>,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Sen.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Shelby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20235A"/>
              </a:buClr>
              <a:buFont typeface="Calibri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20235A"/>
              </a:buClr>
              <a:buSzPct val="84782"/>
              <a:buFont typeface="Calibri"/>
              <a:buChar char="•"/>
              <a:tabLst>
                <a:tab pos="241300" algn="l"/>
              </a:tabLst>
            </a:pP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N</a:t>
            </a:r>
            <a:r>
              <a:rPr dirty="0" sz="2300" spc="-25" b="1">
                <a:solidFill>
                  <a:srgbClr val="20235A"/>
                </a:solidFill>
                <a:latin typeface="Calibri"/>
                <a:cs typeface="Calibri"/>
              </a:rPr>
              <a:t>o</a:t>
            </a:r>
            <a:r>
              <a:rPr dirty="0" sz="2300" spc="-25" b="1">
                <a:solidFill>
                  <a:srgbClr val="20235A"/>
                </a:solidFill>
                <a:latin typeface="Calibri"/>
                <a:cs typeface="Calibri"/>
              </a:rPr>
              <a:t>v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ember</a:t>
            </a:r>
            <a:r>
              <a:rPr dirty="0" sz="2300" spc="-5" b="1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20</a:t>
            </a:r>
            <a:r>
              <a:rPr dirty="0" sz="2300" spc="-1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 b="1">
                <a:solidFill>
                  <a:srgbClr val="20235A"/>
                </a:solidFill>
                <a:latin typeface="Calibri"/>
                <a:cs typeface="Calibri"/>
              </a:rPr>
              <a:t>1</a:t>
            </a:r>
            <a:r>
              <a:rPr dirty="0" sz="2300">
                <a:solidFill>
                  <a:srgbClr val="20235A"/>
                </a:solidFill>
                <a:latin typeface="Calibri"/>
                <a:cs typeface="Calibri"/>
              </a:rPr>
              <a:t>:</a:t>
            </a:r>
            <a:r>
              <a:rPr dirty="0" sz="2300" spc="-10">
                <a:solidFill>
                  <a:srgbClr val="20235A"/>
                </a:solidFill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FY12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App</a:t>
            </a:r>
            <a:r>
              <a:rPr dirty="0" sz="2300" spc="-3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opri</a:t>
            </a:r>
            <a:r>
              <a:rPr dirty="0" sz="2300" spc="-2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ti</a:t>
            </a:r>
            <a:r>
              <a:rPr dirty="0" sz="2300" spc="-1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ns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m</a:t>
            </a:r>
            <a:r>
              <a:rPr dirty="0" sz="2300">
                <a:latin typeface="Calibri"/>
                <a:cs typeface="Calibri"/>
              </a:rPr>
              <a:t>inibus authori</a:t>
            </a:r>
            <a:r>
              <a:rPr dirty="0" sz="2300" spc="-55">
                <a:latin typeface="Calibri"/>
                <a:cs typeface="Calibri"/>
              </a:rPr>
              <a:t>z</a:t>
            </a:r>
            <a:r>
              <a:rPr dirty="0" sz="2300">
                <a:latin typeface="Calibri"/>
                <a:cs typeface="Calibri"/>
              </a:rPr>
              <a:t>ed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AD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 spc="-5"/>
              <a:t>L</a:t>
            </a:r>
            <a:r>
              <a:rPr dirty="0" sz="2550" spc="-25"/>
              <a:t>E</a:t>
            </a:r>
            <a:r>
              <a:rPr dirty="0" sz="2550"/>
              <a:t>GIS</a:t>
            </a:r>
            <a:r>
              <a:rPr dirty="0" sz="2550" spc="-15"/>
              <a:t>L</a:t>
            </a:r>
            <a:r>
              <a:rPr dirty="0" sz="2550" spc="-204"/>
              <a:t>A</a:t>
            </a:r>
            <a:r>
              <a:rPr dirty="0" sz="2550"/>
              <a:t>T</a:t>
            </a:r>
            <a:r>
              <a:rPr dirty="0" sz="2550" spc="-10"/>
              <a:t>I</a:t>
            </a:r>
            <a:r>
              <a:rPr dirty="0" sz="2550"/>
              <a:t>VE</a:t>
            </a:r>
            <a:r>
              <a:rPr dirty="0" sz="2550" spc="180"/>
              <a:t> </a:t>
            </a:r>
            <a:r>
              <a:rPr dirty="0"/>
              <a:t>H</a:t>
            </a:r>
            <a:r>
              <a:rPr dirty="0" sz="2550"/>
              <a:t>I</a:t>
            </a:r>
            <a:r>
              <a:rPr dirty="0" sz="2550" spc="-50"/>
              <a:t>S</a:t>
            </a:r>
            <a:r>
              <a:rPr dirty="0" sz="2550" spc="-75"/>
              <a:t>T</a:t>
            </a:r>
            <a:r>
              <a:rPr dirty="0" sz="2550" spc="-5"/>
              <a:t>O</a:t>
            </a:r>
            <a:r>
              <a:rPr dirty="0" sz="2550" spc="-120"/>
              <a:t>R</a:t>
            </a:r>
            <a:r>
              <a:rPr dirty="0" sz="2550"/>
              <a:t>Y</a:t>
            </a:r>
            <a:endParaRPr sz="25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/>
              <a:t>K</a:t>
            </a:r>
            <a:r>
              <a:rPr dirty="0" sz="2550" spc="-5"/>
              <a:t>E</a:t>
            </a:r>
            <a:r>
              <a:rPr dirty="0" sz="2550"/>
              <a:t>Y</a:t>
            </a:r>
            <a:r>
              <a:rPr dirty="0" sz="2550" spc="150"/>
              <a:t> </a:t>
            </a:r>
            <a:r>
              <a:rPr dirty="0"/>
              <a:t>RAD</a:t>
            </a:r>
            <a:r>
              <a:rPr dirty="0" spc="-20"/>
              <a:t> </a:t>
            </a:r>
            <a:r>
              <a:rPr dirty="0" spc="5"/>
              <a:t>G</a:t>
            </a:r>
            <a:r>
              <a:rPr dirty="0" sz="2550" spc="-100"/>
              <a:t>O</a:t>
            </a:r>
            <a:r>
              <a:rPr dirty="0" sz="2550"/>
              <a:t>A</a:t>
            </a:r>
            <a:r>
              <a:rPr dirty="0" sz="2550" spc="-15"/>
              <a:t>L</a:t>
            </a:r>
            <a:r>
              <a:rPr dirty="0" sz="2550"/>
              <a:t>S</a:t>
            </a:r>
            <a:endParaRPr sz="255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509" y="1956561"/>
            <a:ext cx="7418070" cy="3388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 indent="-226060">
              <a:lnSpc>
                <a:spcPct val="100000"/>
              </a:lnSpc>
              <a:buSzPct val="84722"/>
              <a:buFont typeface="Arial"/>
              <a:buChar char="•"/>
              <a:tabLst>
                <a:tab pos="238125" algn="l"/>
              </a:tabLst>
            </a:pPr>
            <a:r>
              <a:rPr dirty="0" sz="3600">
                <a:latin typeface="Calibri"/>
                <a:cs typeface="Calibri"/>
              </a:rPr>
              <a:t>Build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the</a:t>
            </a:r>
            <a:r>
              <a:rPr dirty="0" sz="3600">
                <a:latin typeface="Calibri"/>
                <a:cs typeface="Calibri"/>
              </a:rPr>
              <a:t> p</a:t>
            </a:r>
            <a:r>
              <a:rPr dirty="0" sz="3600" spc="-60">
                <a:latin typeface="Calibri"/>
                <a:cs typeface="Calibri"/>
              </a:rPr>
              <a:t>r</a:t>
            </a:r>
            <a:r>
              <a:rPr dirty="0" sz="3600" spc="-20">
                <a:latin typeface="Calibri"/>
                <a:cs typeface="Calibri"/>
              </a:rPr>
              <a:t>o</a:t>
            </a:r>
            <a:r>
              <a:rPr dirty="0" sz="3600" spc="-55">
                <a:latin typeface="Calibri"/>
                <a:cs typeface="Calibri"/>
              </a:rPr>
              <a:t>v</a:t>
            </a:r>
            <a:r>
              <a:rPr dirty="0" sz="3600" spc="-20">
                <a:latin typeface="Calibri"/>
                <a:cs typeface="Calibri"/>
              </a:rPr>
              <a:t>en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Section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8</a:t>
            </a:r>
            <a:r>
              <a:rPr dirty="0" sz="3600">
                <a:latin typeface="Calibri"/>
                <a:cs typeface="Calibri"/>
              </a:rPr>
              <a:t> pl</a:t>
            </a:r>
            <a:r>
              <a:rPr dirty="0" sz="3600" spc="-25">
                <a:latin typeface="Calibri"/>
                <a:cs typeface="Calibri"/>
              </a:rPr>
              <a:t>a</a:t>
            </a:r>
            <a:r>
              <a:rPr dirty="0" sz="3600">
                <a:latin typeface="Calibri"/>
                <a:cs typeface="Calibri"/>
              </a:rPr>
              <a:t>t</a:t>
            </a:r>
            <a:r>
              <a:rPr dirty="0" sz="3600" spc="-75">
                <a:latin typeface="Calibri"/>
                <a:cs typeface="Calibri"/>
              </a:rPr>
              <a:t>f</a:t>
            </a:r>
            <a:r>
              <a:rPr dirty="0" sz="3600" spc="-25">
                <a:latin typeface="Calibri"/>
                <a:cs typeface="Calibri"/>
              </a:rPr>
              <a:t>orm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  <a:buFont typeface="Arial"/>
              <a:buChar char="•"/>
            </a:pPr>
            <a:endParaRPr sz="1400"/>
          </a:p>
          <a:p>
            <a:pPr marL="238125" marR="579755" indent="-226060">
              <a:lnSpc>
                <a:spcPct val="100000"/>
              </a:lnSpc>
              <a:buSzPct val="84722"/>
              <a:buFont typeface="Arial"/>
              <a:buChar char="•"/>
              <a:tabLst>
                <a:tab pos="238125" algn="l"/>
              </a:tabLst>
            </a:pPr>
            <a:r>
              <a:rPr dirty="0" sz="3600" spc="-20">
                <a:latin typeface="Calibri"/>
                <a:cs typeface="Calibri"/>
              </a:rPr>
              <a:t>L</a:t>
            </a:r>
            <a:r>
              <a:rPr dirty="0" sz="3600" spc="-40">
                <a:latin typeface="Calibri"/>
                <a:cs typeface="Calibri"/>
              </a:rPr>
              <a:t>e</a:t>
            </a:r>
            <a:r>
              <a:rPr dirty="0" sz="3600" spc="-55">
                <a:latin typeface="Calibri"/>
                <a:cs typeface="Calibri"/>
              </a:rPr>
              <a:t>v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85">
                <a:latin typeface="Calibri"/>
                <a:cs typeface="Calibri"/>
              </a:rPr>
              <a:t>r</a:t>
            </a:r>
            <a:r>
              <a:rPr dirty="0" sz="3600" spc="-20">
                <a:latin typeface="Calibri"/>
                <a:cs typeface="Calibri"/>
              </a:rPr>
              <a:t>a</a:t>
            </a:r>
            <a:r>
              <a:rPr dirty="0" sz="3600" spc="-45">
                <a:latin typeface="Calibri"/>
                <a:cs typeface="Calibri"/>
              </a:rPr>
              <a:t>g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pri</a:t>
            </a:r>
            <a:r>
              <a:rPr dirty="0" sz="3600" spc="-30">
                <a:latin typeface="Calibri"/>
                <a:cs typeface="Calibri"/>
              </a:rPr>
              <a:t>v</a:t>
            </a:r>
            <a:r>
              <a:rPr dirty="0" sz="3600" spc="-35">
                <a:latin typeface="Calibri"/>
                <a:cs typeface="Calibri"/>
              </a:rPr>
              <a:t>a</a:t>
            </a:r>
            <a:r>
              <a:rPr dirty="0" sz="3600" spc="-60">
                <a:latin typeface="Calibri"/>
                <a:cs typeface="Calibri"/>
              </a:rPr>
              <a:t>t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45">
                <a:latin typeface="Calibri"/>
                <a:cs typeface="Calibri"/>
              </a:rPr>
              <a:t>c</a:t>
            </a:r>
            <a:r>
              <a:rPr dirty="0" sz="3600">
                <a:latin typeface="Calibri"/>
                <a:cs typeface="Calibri"/>
              </a:rPr>
              <a:t>api</a:t>
            </a:r>
            <a:r>
              <a:rPr dirty="0" sz="3600" spc="-45">
                <a:latin typeface="Calibri"/>
                <a:cs typeface="Calibri"/>
              </a:rPr>
              <a:t>t</a:t>
            </a:r>
            <a:r>
              <a:rPr dirty="0" sz="3600">
                <a:latin typeface="Calibri"/>
                <a:cs typeface="Calibri"/>
              </a:rPr>
              <a:t>al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60">
                <a:latin typeface="Calibri"/>
                <a:cs typeface="Calibri"/>
              </a:rPr>
              <a:t>t</a:t>
            </a:r>
            <a:r>
              <a:rPr dirty="0" sz="3600">
                <a:latin typeface="Calibri"/>
                <a:cs typeface="Calibri"/>
              </a:rPr>
              <a:t>o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</a:t>
            </a:r>
            <a:r>
              <a:rPr dirty="0" sz="3600" spc="-40">
                <a:latin typeface="Calibri"/>
                <a:cs typeface="Calibri"/>
              </a:rPr>
              <a:t>r</a:t>
            </a:r>
            <a:r>
              <a:rPr dirty="0" sz="3600" spc="-20">
                <a:latin typeface="Calibri"/>
                <a:cs typeface="Calibri"/>
              </a:rPr>
              <a:t>es</a:t>
            </a:r>
            <a:r>
              <a:rPr dirty="0" sz="3600" spc="-35">
                <a:latin typeface="Calibri"/>
                <a:cs typeface="Calibri"/>
              </a:rPr>
              <a:t>e</a:t>
            </a:r>
            <a:r>
              <a:rPr dirty="0" sz="3600" spc="20">
                <a:latin typeface="Calibri"/>
                <a:cs typeface="Calibri"/>
              </a:rPr>
              <a:t>r</a:t>
            </a:r>
            <a:r>
              <a:rPr dirty="0" sz="3600" spc="-55">
                <a:latin typeface="Calibri"/>
                <a:cs typeface="Calibri"/>
              </a:rPr>
              <a:t>v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15">
                <a:latin typeface="Calibri"/>
                <a:cs typeface="Calibri"/>
              </a:rPr>
              <a:t> ass</a:t>
            </a:r>
            <a:r>
              <a:rPr dirty="0" sz="3600" spc="-55">
                <a:latin typeface="Calibri"/>
                <a:cs typeface="Calibri"/>
              </a:rPr>
              <a:t>e</a:t>
            </a:r>
            <a:r>
              <a:rPr dirty="0" sz="3600"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  <a:buFont typeface="Arial"/>
              <a:buChar char="•"/>
            </a:pPr>
            <a:endParaRPr sz="1400"/>
          </a:p>
          <a:p>
            <a:pPr marL="238125" indent="-226060">
              <a:lnSpc>
                <a:spcPct val="100000"/>
              </a:lnSpc>
              <a:buSzPct val="84722"/>
              <a:buFont typeface="Arial"/>
              <a:buChar char="•"/>
              <a:tabLst>
                <a:tab pos="238125" algn="l"/>
              </a:tabLst>
            </a:pPr>
            <a:r>
              <a:rPr dirty="0" sz="3600">
                <a:latin typeface="Calibri"/>
                <a:cs typeface="Calibri"/>
              </a:rPr>
              <a:t>O</a:t>
            </a:r>
            <a:r>
              <a:rPr dirty="0" sz="3600" spc="-30">
                <a:latin typeface="Calibri"/>
                <a:cs typeface="Calibri"/>
              </a:rPr>
              <a:t>f</a:t>
            </a:r>
            <a:r>
              <a:rPr dirty="0" sz="3600" spc="-80">
                <a:latin typeface="Calibri"/>
                <a:cs typeface="Calibri"/>
              </a:rPr>
              <a:t>f</a:t>
            </a:r>
            <a:r>
              <a:rPr dirty="0" sz="3600" spc="-20">
                <a:latin typeface="Calibri"/>
                <a:cs typeface="Calibri"/>
              </a:rPr>
              <a:t>er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65">
                <a:latin typeface="Calibri"/>
                <a:cs typeface="Calibri"/>
              </a:rPr>
              <a:t>r</a:t>
            </a:r>
            <a:r>
              <a:rPr dirty="0" sz="3600">
                <a:latin typeface="Calibri"/>
                <a:cs typeface="Calibri"/>
              </a:rPr>
              <a:t>es</a:t>
            </a:r>
            <a:r>
              <a:rPr dirty="0" sz="3600" spc="-10">
                <a:latin typeface="Calibri"/>
                <a:cs typeface="Calibri"/>
              </a:rPr>
              <a:t>i</a:t>
            </a:r>
            <a:r>
              <a:rPr dirty="0" sz="3600">
                <a:latin typeface="Calibri"/>
                <a:cs typeface="Calibri"/>
              </a:rPr>
              <a:t>de</a:t>
            </a:r>
            <a:r>
              <a:rPr dirty="0" sz="3600" spc="-35">
                <a:latin typeface="Calibri"/>
                <a:cs typeface="Calibri"/>
              </a:rPr>
              <a:t>n</a:t>
            </a:r>
            <a:r>
              <a:rPr dirty="0" sz="3600">
                <a:latin typeface="Calibri"/>
                <a:cs typeface="Calibri"/>
              </a:rPr>
              <a:t>ts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g</a:t>
            </a:r>
            <a:r>
              <a:rPr dirty="0" sz="3600" spc="-65">
                <a:latin typeface="Calibri"/>
                <a:cs typeface="Calibri"/>
              </a:rPr>
              <a:t>r</a:t>
            </a:r>
            <a:r>
              <a:rPr dirty="0" sz="3600">
                <a:latin typeface="Calibri"/>
                <a:cs typeface="Calibri"/>
              </a:rPr>
              <a:t>e</a:t>
            </a:r>
            <a:r>
              <a:rPr dirty="0" sz="3600" spc="-40">
                <a:latin typeface="Calibri"/>
                <a:cs typeface="Calibri"/>
              </a:rPr>
              <a:t>a</a:t>
            </a:r>
            <a:r>
              <a:rPr dirty="0" sz="3600" spc="-45">
                <a:latin typeface="Calibri"/>
                <a:cs typeface="Calibri"/>
              </a:rPr>
              <a:t>t</a:t>
            </a:r>
            <a:r>
              <a:rPr dirty="0" sz="3600" spc="-20">
                <a:latin typeface="Calibri"/>
                <a:cs typeface="Calibri"/>
              </a:rPr>
              <a:t>er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choice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</a:pPr>
            <a:r>
              <a:rPr dirty="0" sz="3600">
                <a:latin typeface="Calibri"/>
                <a:cs typeface="Calibri"/>
              </a:rPr>
              <a:t>mobility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4339" y="1225930"/>
            <a:ext cx="7984490" cy="524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indent="-234950">
              <a:lnSpc>
                <a:spcPct val="100000"/>
              </a:lnSpc>
              <a:buSzPct val="83333"/>
              <a:buFont typeface="Arial"/>
              <a:buChar char="•"/>
              <a:tabLst>
                <a:tab pos="247015" algn="l"/>
              </a:tabLst>
            </a:pPr>
            <a:r>
              <a:rPr dirty="0" sz="2400">
                <a:latin typeface="Calibri"/>
                <a:cs typeface="Calibri"/>
              </a:rPr>
              <a:t>Authori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 spc="-15">
                <a:latin typeface="Calibri"/>
                <a:cs typeface="Calibri"/>
              </a:rPr>
              <a:t>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Cons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lid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Furth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Co</a:t>
            </a:r>
            <a:r>
              <a:rPr dirty="0" sz="2400" spc="-3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tinuing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opri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145"/>
              </a:spcBef>
            </a:pPr>
            <a:r>
              <a:rPr dirty="0" sz="2400">
                <a:latin typeface="Calibri"/>
                <a:cs typeface="Calibri"/>
              </a:rPr>
              <a:t>Act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</a:t>
            </a:r>
            <a:r>
              <a:rPr dirty="0" sz="2400" spc="-10">
                <a:latin typeface="Calibri"/>
                <a:cs typeface="Calibri"/>
              </a:rPr>
              <a:t>0</a:t>
            </a:r>
            <a:r>
              <a:rPr dirty="0" sz="2400">
                <a:latin typeface="Calibri"/>
                <a:cs typeface="Calibri"/>
              </a:rPr>
              <a:t>12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2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z="2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blic</a:t>
            </a:r>
            <a:r>
              <a:rPr dirty="0" sz="2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2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2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2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z="2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z="24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</a:t>
            </a:r>
            <a:r>
              <a:rPr dirty="0" sz="2400" spc="-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2400" spc="-10" u="heavy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55</a:t>
            </a:r>
            <a:r>
              <a:rPr dirty="0" sz="240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lvl="1" marL="469900" indent="-229235">
              <a:lnSpc>
                <a:spcPct val="100000"/>
              </a:lnSpc>
              <a:spcBef>
                <a:spcPts val="440"/>
              </a:spcBef>
              <a:buSzPct val="83333"/>
              <a:buFont typeface="Calibri"/>
              <a:buChar char="–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Initial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g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am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rul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utlined in 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 spc="-20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Notice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2</a:t>
            </a:r>
            <a:r>
              <a:rPr dirty="0" sz="2400" spc="-25">
                <a:latin typeface="Calibri"/>
                <a:cs typeface="Calibri"/>
              </a:rPr>
              <a:t>0</a:t>
            </a:r>
            <a:r>
              <a:rPr dirty="0" sz="2400" spc="-15">
                <a:latin typeface="Calibri"/>
                <a:cs typeface="Calibri"/>
              </a:rPr>
              <a:t>12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15">
                <a:latin typeface="Calibri"/>
                <a:cs typeface="Calibri"/>
              </a:rPr>
              <a:t>18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(3/</a:t>
            </a:r>
            <a:r>
              <a:rPr dirty="0" sz="2400" spc="-10">
                <a:latin typeface="Calibri"/>
                <a:cs typeface="Calibri"/>
              </a:rPr>
              <a:t>8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10">
                <a:latin typeface="Calibri"/>
                <a:cs typeface="Calibri"/>
              </a:rPr>
              <a:t>1</a:t>
            </a:r>
            <a:r>
              <a:rPr dirty="0" sz="2400">
                <a:latin typeface="Calibri"/>
                <a:cs typeface="Calibri"/>
              </a:rPr>
              <a:t>2)</a:t>
            </a:r>
            <a:endParaRPr sz="2400">
              <a:latin typeface="Calibri"/>
              <a:cs typeface="Calibri"/>
            </a:endParaRPr>
          </a:p>
          <a:p>
            <a:pPr lvl="2" marL="695325" indent="-226060">
              <a:lnSpc>
                <a:spcPct val="100000"/>
              </a:lnSpc>
              <a:spcBef>
                <a:spcPts val="450"/>
              </a:spcBef>
              <a:buSzPct val="84090"/>
              <a:buFont typeface="Calibri"/>
              <a:buChar char="–"/>
              <a:tabLst>
                <a:tab pos="695325" algn="l"/>
              </a:tabLst>
            </a:pP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35">
                <a:latin typeface="Calibri"/>
                <a:cs typeface="Calibri"/>
              </a:rPr>
              <a:t>v</a:t>
            </a:r>
            <a:r>
              <a:rPr dirty="0" sz="2200" spc="-10">
                <a:latin typeface="Calibri"/>
                <a:cs typeface="Calibri"/>
              </a:rPr>
              <a:t>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100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omm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ec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  <a:p>
            <a:pPr lvl="2" marL="695325" indent="-226060">
              <a:lnSpc>
                <a:spcPct val="100000"/>
              </a:lnSpc>
              <a:spcBef>
                <a:spcPts val="430"/>
              </a:spcBef>
              <a:buSzPct val="84090"/>
              <a:buFont typeface="Calibri"/>
              <a:buChar char="–"/>
              <a:tabLst>
                <a:tab pos="695325" algn="l"/>
              </a:tabLst>
            </a:pPr>
            <a:r>
              <a:rPr dirty="0" sz="2200" spc="-15">
                <a:latin typeface="Calibri"/>
                <a:cs typeface="Calibri"/>
              </a:rPr>
              <a:t>HUD</a:t>
            </a:r>
            <a:r>
              <a:rPr dirty="0" sz="2200" spc="-140">
                <a:latin typeface="Calibri"/>
                <a:cs typeface="Calibri"/>
              </a:rPr>
              <a:t>’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esp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nse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public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omm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RAD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35">
                <a:latin typeface="Calibri"/>
                <a:cs typeface="Calibri"/>
              </a:rPr>
              <a:t>b</a:t>
            </a:r>
            <a:r>
              <a:rPr dirty="0" sz="2200" spc="-10">
                <a:latin typeface="Calibri"/>
                <a:cs typeface="Calibri"/>
              </a:rPr>
              <a:t>si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lvl="1" marL="469900" indent="-229235">
              <a:lnSpc>
                <a:spcPct val="100000"/>
              </a:lnSpc>
              <a:spcBef>
                <a:spcPts val="425"/>
              </a:spcBef>
              <a:buSzPct val="83333"/>
              <a:buFont typeface="Calibri"/>
              <a:buChar char="–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Final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g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am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rul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outlined in </a:t>
            </a:r>
            <a:r>
              <a:rPr dirty="0" sz="2400" spc="-2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IH 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 spc="-2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tice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2</a:t>
            </a:r>
            <a:r>
              <a:rPr dirty="0" sz="2400" spc="-25">
                <a:latin typeface="Calibri"/>
                <a:cs typeface="Calibri"/>
              </a:rPr>
              <a:t>0</a:t>
            </a:r>
            <a:r>
              <a:rPr dirty="0" sz="2400" spc="-15">
                <a:latin typeface="Calibri"/>
                <a:cs typeface="Calibri"/>
              </a:rPr>
              <a:t>12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15">
                <a:latin typeface="Calibri"/>
                <a:cs typeface="Calibri"/>
              </a:rPr>
              <a:t>32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(7/</a:t>
            </a:r>
            <a:r>
              <a:rPr dirty="0" sz="2400" spc="-10">
                <a:latin typeface="Calibri"/>
                <a:cs typeface="Calibri"/>
              </a:rPr>
              <a:t>2</a:t>
            </a:r>
            <a:r>
              <a:rPr dirty="0" sz="2400">
                <a:latin typeface="Calibri"/>
                <a:cs typeface="Calibri"/>
              </a:rPr>
              <a:t>6</a:t>
            </a:r>
            <a:r>
              <a:rPr dirty="0" sz="2400" spc="-10">
                <a:latin typeface="Calibri"/>
                <a:cs typeface="Calibri"/>
              </a:rPr>
              <a:t>/</a:t>
            </a:r>
            <a:r>
              <a:rPr dirty="0" sz="2400" spc="-15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2</a:t>
            </a:r>
            <a:r>
              <a:rPr dirty="0" sz="240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800"/>
              </a:lnSpc>
              <a:spcBef>
                <a:spcPts val="0"/>
              </a:spcBef>
              <a:buFont typeface="Calibri"/>
              <a:buChar char="–"/>
            </a:pPr>
            <a:endParaRPr sz="80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sz="1000"/>
          </a:p>
          <a:p>
            <a:pPr marL="247015" marR="280035" indent="-234950">
              <a:lnSpc>
                <a:spcPct val="105000"/>
              </a:lnSpc>
              <a:buSzPct val="83333"/>
              <a:buFont typeface="Arial"/>
              <a:buChar char="•"/>
              <a:tabLst>
                <a:tab pos="247015" algn="l"/>
              </a:tabLst>
            </a:pP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 spc="-45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public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hou</a:t>
            </a:r>
            <a:r>
              <a:rPr dirty="0" sz="2400" spc="-1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ing 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cer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10">
                <a:latin typeface="Calibri"/>
                <a:cs typeface="Calibri"/>
              </a:rPr>
              <a:t>risk</a:t>
            </a:r>
            <a:r>
              <a:rPr dirty="0" sz="2400">
                <a:latin typeface="Calibri"/>
                <a:cs typeface="Calibri"/>
              </a:rPr>
              <a:t> multi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amily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</a:t>
            </a:r>
            <a:r>
              <a:rPr dirty="0" sz="2400" spc="-60">
                <a:latin typeface="Calibri"/>
                <a:cs typeface="Calibri"/>
              </a:rPr>
              <a:t>g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g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ams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45">
                <a:latin typeface="Calibri"/>
                <a:cs typeface="Calibri"/>
              </a:rPr>
              <a:t>n</a:t>
            </a:r>
            <a:r>
              <a:rPr dirty="0" sz="2400" spc="-45">
                <a:latin typeface="Calibri"/>
                <a:cs typeface="Calibri"/>
              </a:rPr>
              <a:t>v</a:t>
            </a:r>
            <a:r>
              <a:rPr dirty="0" sz="2400" spc="-10">
                <a:latin typeface="Calibri"/>
                <a:cs typeface="Calibri"/>
              </a:rPr>
              <a:t>ert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ng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erm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Section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8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n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assi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anc</a:t>
            </a:r>
            <a:r>
              <a:rPr dirty="0" sz="2400" spc="-15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5"/>
              </a:spcBef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247015" indent="-234950">
              <a:lnSpc>
                <a:spcPct val="100000"/>
              </a:lnSpc>
              <a:buSzPct val="83333"/>
              <a:buFont typeface="Arial"/>
              <a:buChar char="•"/>
              <a:tabLst>
                <a:tab pos="247015" algn="l"/>
              </a:tabLst>
            </a:pPr>
            <a:r>
              <a:rPr dirty="0" sz="2400" spc="-105">
                <a:latin typeface="Calibri"/>
                <a:cs typeface="Calibri"/>
              </a:rPr>
              <a:t>T</a:t>
            </a:r>
            <a:r>
              <a:rPr dirty="0" sz="2400" spc="-45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ne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lvl="1" marL="476250" indent="-238125">
              <a:lnSpc>
                <a:spcPct val="100000"/>
              </a:lnSpc>
              <a:spcBef>
                <a:spcPts val="445"/>
              </a:spcBef>
              <a:buSzPct val="83333"/>
              <a:buFont typeface="Calibri"/>
              <a:buChar char="–"/>
              <a:tabLst>
                <a:tab pos="476250" algn="l"/>
              </a:tabLst>
            </a:pPr>
            <a:r>
              <a:rPr dirty="0" sz="2400" spc="-20">
                <a:latin typeface="Calibri"/>
                <a:cs typeface="Calibri"/>
              </a:rPr>
              <a:t>1</a:t>
            </a:r>
            <a:r>
              <a:rPr dirty="0" baseline="24305" sz="2400" spc="-37">
                <a:latin typeface="Calibri"/>
                <a:cs typeface="Calibri"/>
              </a:rPr>
              <a:t>s</a:t>
            </a:r>
            <a:r>
              <a:rPr dirty="0" baseline="24305" sz="2400" spc="-15">
                <a:latin typeface="Calibri"/>
                <a:cs typeface="Calibri"/>
              </a:rPr>
              <a:t>t</a:t>
            </a:r>
            <a:r>
              <a:rPr dirty="0" baseline="24305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Compone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</a:t>
            </a:r>
            <a:r>
              <a:rPr dirty="0" sz="2400" spc="-10" i="1">
                <a:latin typeface="Calibri"/>
                <a:cs typeface="Calibri"/>
              </a:rPr>
              <a:t>ompetitive: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Public Housing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eh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  <a:p>
            <a:pPr lvl="1" marL="476250" indent="-238125">
              <a:lnSpc>
                <a:spcPct val="100000"/>
              </a:lnSpc>
              <a:spcBef>
                <a:spcPts val="440"/>
              </a:spcBef>
              <a:buSzPct val="83333"/>
              <a:buFont typeface="Calibri"/>
              <a:buChar char="–"/>
              <a:tabLst>
                <a:tab pos="476250" algn="l"/>
              </a:tabLst>
            </a:pPr>
            <a:r>
              <a:rPr dirty="0" sz="2400" spc="-20">
                <a:latin typeface="Calibri"/>
                <a:cs typeface="Calibri"/>
              </a:rPr>
              <a:t>2</a:t>
            </a:r>
            <a:r>
              <a:rPr dirty="0" baseline="24305" sz="2400" spc="-15">
                <a:latin typeface="Calibri"/>
                <a:cs typeface="Calibri"/>
              </a:rPr>
              <a:t>nd</a:t>
            </a:r>
            <a:r>
              <a:rPr dirty="0" baseline="24305" sz="2400" spc="247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Compone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No</a:t>
            </a:r>
            <a:r>
              <a:rPr dirty="0" sz="2400" spc="-10" i="1">
                <a:latin typeface="Calibri"/>
                <a:cs typeface="Calibri"/>
              </a:rPr>
              <a:t>n</a:t>
            </a:r>
            <a:r>
              <a:rPr dirty="0" sz="2400" spc="-5" i="1">
                <a:latin typeface="Calibri"/>
                <a:cs typeface="Calibri"/>
              </a:rPr>
              <a:t>-</a:t>
            </a:r>
            <a:r>
              <a:rPr dirty="0" sz="2400" spc="-30" i="1">
                <a:latin typeface="Calibri"/>
                <a:cs typeface="Calibri"/>
              </a:rPr>
              <a:t>c</a:t>
            </a:r>
            <a:r>
              <a:rPr dirty="0" sz="2400" i="1">
                <a:latin typeface="Calibri"/>
                <a:cs typeface="Calibri"/>
              </a:rPr>
              <a:t>ompetitiv</a:t>
            </a:r>
            <a:r>
              <a:rPr dirty="0" sz="2400" spc="5" i="1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:</a:t>
            </a:r>
            <a:r>
              <a:rPr dirty="0" sz="2400">
                <a:latin typeface="Calibri"/>
                <a:cs typeface="Calibri"/>
              </a:rPr>
              <a:t> Mod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eh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b,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476250">
              <a:lnSpc>
                <a:spcPct val="100000"/>
              </a:lnSpc>
              <a:spcBef>
                <a:spcPts val="145"/>
              </a:spcBef>
            </a:pPr>
            <a:r>
              <a:rPr dirty="0" sz="2400">
                <a:latin typeface="Calibri"/>
                <a:cs typeface="Calibri"/>
              </a:rPr>
              <a:t>RAP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/>
              <a:t>RAD</a:t>
            </a:r>
            <a:r>
              <a:rPr dirty="0" spc="-20"/>
              <a:t> </a:t>
            </a:r>
            <a:r>
              <a:rPr dirty="0" spc="-120"/>
              <a:t>A</a:t>
            </a:r>
            <a:r>
              <a:rPr dirty="0" sz="2550"/>
              <a:t>UTHORITY</a:t>
            </a:r>
            <a:endParaRPr sz="25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/>
              <a:t>RAD</a:t>
            </a:r>
            <a:r>
              <a:rPr dirty="0" spc="-20"/>
              <a:t> </a:t>
            </a:r>
            <a:r>
              <a:rPr dirty="0" spc="-50"/>
              <a:t>C</a:t>
            </a:r>
            <a:r>
              <a:rPr dirty="0" sz="2550"/>
              <a:t>ONVE</a:t>
            </a:r>
            <a:r>
              <a:rPr dirty="0" sz="2550" spc="-25"/>
              <a:t>R</a:t>
            </a:r>
            <a:r>
              <a:rPr dirty="0" sz="2550"/>
              <a:t>S</a:t>
            </a:r>
            <a:r>
              <a:rPr dirty="0" sz="2550" spc="-10"/>
              <a:t>I</a:t>
            </a:r>
            <a:r>
              <a:rPr dirty="0" sz="2550"/>
              <a:t>ON</a:t>
            </a:r>
            <a:r>
              <a:rPr dirty="0" sz="2550" spc="165"/>
              <a:t> </a:t>
            </a:r>
            <a:r>
              <a:rPr dirty="0" spc="-5"/>
              <a:t>E</a:t>
            </a:r>
            <a:r>
              <a:rPr dirty="0" sz="2550"/>
              <a:t>L</a:t>
            </a:r>
            <a:r>
              <a:rPr dirty="0" sz="2550" spc="-10"/>
              <a:t>I</a:t>
            </a:r>
            <a:r>
              <a:rPr dirty="0" sz="2550"/>
              <a:t>GIBI</a:t>
            </a:r>
            <a:r>
              <a:rPr dirty="0" sz="2550" spc="-10"/>
              <a:t>L</a:t>
            </a:r>
            <a:r>
              <a:rPr dirty="0" sz="2550"/>
              <a:t>I</a:t>
            </a:r>
            <a:r>
              <a:rPr dirty="0" sz="2550" spc="-10"/>
              <a:t>T</a:t>
            </a:r>
            <a:r>
              <a:rPr dirty="0" sz="2550"/>
              <a:t>Y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1043609" y="1772805"/>
            <a:ext cx="2160270" cy="648068"/>
          </a:xfrm>
          <a:custGeom>
            <a:avLst/>
            <a:gdLst/>
            <a:ahLst/>
            <a:cxnLst/>
            <a:rect l="l" t="t" r="r" b="b"/>
            <a:pathLst>
              <a:path w="2160270" h="648068">
                <a:moveTo>
                  <a:pt x="0" y="648068"/>
                </a:moveTo>
                <a:lnTo>
                  <a:pt x="2160270" y="648068"/>
                </a:lnTo>
                <a:lnTo>
                  <a:pt x="2160270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43609" y="1772805"/>
            <a:ext cx="2160270" cy="648068"/>
          </a:xfrm>
          <a:custGeom>
            <a:avLst/>
            <a:gdLst/>
            <a:ahLst/>
            <a:cxnLst/>
            <a:rect l="l" t="t" r="r" b="b"/>
            <a:pathLst>
              <a:path w="2160270" h="648068">
                <a:moveTo>
                  <a:pt x="0" y="648068"/>
                </a:moveTo>
                <a:lnTo>
                  <a:pt x="2160270" y="648068"/>
                </a:lnTo>
                <a:lnTo>
                  <a:pt x="2160270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22680" y="1894585"/>
            <a:ext cx="188341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bl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901" y="1772805"/>
            <a:ext cx="2160270" cy="648068"/>
          </a:xfrm>
          <a:custGeom>
            <a:avLst/>
            <a:gdLst/>
            <a:ahLst/>
            <a:cxnLst/>
            <a:rect l="l" t="t" r="r" b="b"/>
            <a:pathLst>
              <a:path w="2160270" h="648068">
                <a:moveTo>
                  <a:pt x="0" y="648068"/>
                </a:moveTo>
                <a:lnTo>
                  <a:pt x="2160270" y="648068"/>
                </a:lnTo>
                <a:lnTo>
                  <a:pt x="2160270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79901" y="1772805"/>
            <a:ext cx="2160270" cy="648068"/>
          </a:xfrm>
          <a:custGeom>
            <a:avLst/>
            <a:gdLst/>
            <a:ahLst/>
            <a:cxnLst/>
            <a:rect l="l" t="t" r="r" b="b"/>
            <a:pathLst>
              <a:path w="2160270" h="648068">
                <a:moveTo>
                  <a:pt x="0" y="648068"/>
                </a:moveTo>
                <a:lnTo>
                  <a:pt x="2160270" y="648068"/>
                </a:lnTo>
                <a:lnTo>
                  <a:pt x="2160270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17085" y="1894585"/>
            <a:ext cx="148526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ehab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2225" y="1772805"/>
            <a:ext cx="2448305" cy="648068"/>
          </a:xfrm>
          <a:custGeom>
            <a:avLst/>
            <a:gdLst/>
            <a:ahLst/>
            <a:cxnLst/>
            <a:rect l="l" t="t" r="r" b="b"/>
            <a:pathLst>
              <a:path w="2448305" h="648068">
                <a:moveTo>
                  <a:pt x="0" y="648068"/>
                </a:moveTo>
                <a:lnTo>
                  <a:pt x="2448305" y="648068"/>
                </a:lnTo>
                <a:lnTo>
                  <a:pt x="2448305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372225" y="1772805"/>
            <a:ext cx="2448305" cy="648068"/>
          </a:xfrm>
          <a:custGeom>
            <a:avLst/>
            <a:gdLst/>
            <a:ahLst/>
            <a:cxnLst/>
            <a:rect l="l" t="t" r="r" b="b"/>
            <a:pathLst>
              <a:path w="2448305" h="648068">
                <a:moveTo>
                  <a:pt x="0" y="648068"/>
                </a:moveTo>
                <a:lnTo>
                  <a:pt x="2448305" y="648068"/>
                </a:lnTo>
                <a:lnTo>
                  <a:pt x="2448305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03669" y="1894585"/>
            <a:ext cx="218694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RAP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7667" y="3429012"/>
            <a:ext cx="2592324" cy="792086"/>
          </a:xfrm>
          <a:custGeom>
            <a:avLst/>
            <a:gdLst/>
            <a:ahLst/>
            <a:cxnLst/>
            <a:rect l="l" t="t" r="r" b="b"/>
            <a:pathLst>
              <a:path w="2592324" h="792086">
                <a:moveTo>
                  <a:pt x="0" y="792086"/>
                </a:moveTo>
                <a:lnTo>
                  <a:pt x="2592324" y="792086"/>
                </a:lnTo>
                <a:lnTo>
                  <a:pt x="2592324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462910" y="3399154"/>
            <a:ext cx="148145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715" marR="6350" indent="-12065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1</a:t>
            </a:r>
            <a:r>
              <a:rPr dirty="0" baseline="25462" sz="1800" spc="-30" b="1">
                <a:latin typeface="Calibri"/>
                <a:cs typeface="Calibri"/>
              </a:rPr>
              <a:t>s</a:t>
            </a:r>
            <a:r>
              <a:rPr dirty="0" baseline="25462" sz="1800" spc="-7" b="1">
                <a:latin typeface="Calibri"/>
                <a:cs typeface="Calibri"/>
              </a:rPr>
              <a:t>t</a:t>
            </a:r>
            <a:r>
              <a:rPr dirty="0" baseline="25462" sz="1800" spc="187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Compo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t:</a:t>
            </a:r>
            <a:r>
              <a:rPr dirty="0" sz="1800" spc="-10" b="1">
                <a:latin typeface="Calibri"/>
                <a:cs typeface="Calibri"/>
              </a:rPr>
              <a:t> Comp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tit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spc="-10" b="1">
                <a:latin typeface="Calibri"/>
                <a:cs typeface="Calibri"/>
              </a:rPr>
              <a:t> 60,000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U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23694" y="2420873"/>
            <a:ext cx="1080135" cy="1008126"/>
          </a:xfrm>
          <a:custGeom>
            <a:avLst/>
            <a:gdLst/>
            <a:ahLst/>
            <a:cxnLst/>
            <a:rect l="l" t="t" r="r" b="b"/>
            <a:pathLst>
              <a:path w="1080135" h="1008126">
                <a:moveTo>
                  <a:pt x="1080135" y="1008126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203829" y="2420873"/>
            <a:ext cx="1656207" cy="1008126"/>
          </a:xfrm>
          <a:custGeom>
            <a:avLst/>
            <a:gdLst/>
            <a:ahLst/>
            <a:cxnLst/>
            <a:rect l="l" t="t" r="r" b="b"/>
            <a:pathLst>
              <a:path w="1656206" h="1008126">
                <a:moveTo>
                  <a:pt x="0" y="1008126"/>
                </a:moveTo>
                <a:lnTo>
                  <a:pt x="1656207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99591" y="5013172"/>
            <a:ext cx="2160270" cy="720077"/>
          </a:xfrm>
          <a:custGeom>
            <a:avLst/>
            <a:gdLst/>
            <a:ahLst/>
            <a:cxnLst/>
            <a:rect l="l" t="t" r="r" b="b"/>
            <a:pathLst>
              <a:path w="2160270" h="720077">
                <a:moveTo>
                  <a:pt x="0" y="720077"/>
                </a:moveTo>
                <a:lnTo>
                  <a:pt x="2160270" y="720077"/>
                </a:lnTo>
                <a:lnTo>
                  <a:pt x="216027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99591" y="5013172"/>
            <a:ext cx="2160270" cy="720077"/>
          </a:xfrm>
          <a:custGeom>
            <a:avLst/>
            <a:gdLst/>
            <a:ahLst/>
            <a:cxnLst/>
            <a:rect l="l" t="t" r="r" b="b"/>
            <a:pathLst>
              <a:path w="2160270" h="720077">
                <a:moveTo>
                  <a:pt x="0" y="720077"/>
                </a:moveTo>
                <a:lnTo>
                  <a:pt x="2160270" y="720077"/>
                </a:lnTo>
                <a:lnTo>
                  <a:pt x="216027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21916" y="5171566"/>
            <a:ext cx="71501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PBRA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5838" y="5013172"/>
            <a:ext cx="2160269" cy="720077"/>
          </a:xfrm>
          <a:custGeom>
            <a:avLst/>
            <a:gdLst/>
            <a:ahLst/>
            <a:cxnLst/>
            <a:rect l="l" t="t" r="r" b="b"/>
            <a:pathLst>
              <a:path w="2160269" h="720077">
                <a:moveTo>
                  <a:pt x="0" y="720077"/>
                </a:moveTo>
                <a:lnTo>
                  <a:pt x="2160269" y="720077"/>
                </a:lnTo>
                <a:lnTo>
                  <a:pt x="2160269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275838" y="5013172"/>
            <a:ext cx="2160269" cy="720077"/>
          </a:xfrm>
          <a:custGeom>
            <a:avLst/>
            <a:gdLst/>
            <a:ahLst/>
            <a:cxnLst/>
            <a:rect l="l" t="t" r="r" b="b"/>
            <a:pathLst>
              <a:path w="2160269" h="720077">
                <a:moveTo>
                  <a:pt x="0" y="720077"/>
                </a:moveTo>
                <a:lnTo>
                  <a:pt x="2160269" y="720077"/>
                </a:lnTo>
                <a:lnTo>
                  <a:pt x="2160269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090161" y="5171566"/>
            <a:ext cx="5334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79676" y="4215765"/>
            <a:ext cx="1227582" cy="797433"/>
          </a:xfrm>
          <a:custGeom>
            <a:avLst/>
            <a:gdLst/>
            <a:ahLst/>
            <a:cxnLst/>
            <a:rect l="l" t="t" r="r" b="b"/>
            <a:pathLst>
              <a:path w="1227582" h="797433">
                <a:moveTo>
                  <a:pt x="50165" y="704596"/>
                </a:moveTo>
                <a:lnTo>
                  <a:pt x="46355" y="705866"/>
                </a:lnTo>
                <a:lnTo>
                  <a:pt x="44704" y="709041"/>
                </a:lnTo>
                <a:lnTo>
                  <a:pt x="0" y="797433"/>
                </a:lnTo>
                <a:lnTo>
                  <a:pt x="33019" y="795909"/>
                </a:lnTo>
                <a:lnTo>
                  <a:pt x="13969" y="795909"/>
                </a:lnTo>
                <a:lnTo>
                  <a:pt x="7112" y="785241"/>
                </a:lnTo>
                <a:lnTo>
                  <a:pt x="26931" y="772417"/>
                </a:lnTo>
                <a:lnTo>
                  <a:pt x="56134" y="714756"/>
                </a:lnTo>
                <a:lnTo>
                  <a:pt x="57657" y="711581"/>
                </a:lnTo>
                <a:lnTo>
                  <a:pt x="56387" y="707771"/>
                </a:lnTo>
                <a:lnTo>
                  <a:pt x="53340" y="706247"/>
                </a:lnTo>
                <a:lnTo>
                  <a:pt x="50165" y="704596"/>
                </a:lnTo>
                <a:close/>
              </a:path>
              <a:path w="1227582" h="797433">
                <a:moveTo>
                  <a:pt x="26931" y="772417"/>
                </a:moveTo>
                <a:lnTo>
                  <a:pt x="7112" y="785241"/>
                </a:lnTo>
                <a:lnTo>
                  <a:pt x="13969" y="795909"/>
                </a:lnTo>
                <a:lnTo>
                  <a:pt x="17699" y="793496"/>
                </a:lnTo>
                <a:lnTo>
                  <a:pt x="16256" y="793496"/>
                </a:lnTo>
                <a:lnTo>
                  <a:pt x="10287" y="784225"/>
                </a:lnTo>
                <a:lnTo>
                  <a:pt x="21206" y="783721"/>
                </a:lnTo>
                <a:lnTo>
                  <a:pt x="26931" y="772417"/>
                </a:lnTo>
                <a:close/>
              </a:path>
              <a:path w="1227582" h="797433">
                <a:moveTo>
                  <a:pt x="101981" y="780034"/>
                </a:moveTo>
                <a:lnTo>
                  <a:pt x="98425" y="780161"/>
                </a:lnTo>
                <a:lnTo>
                  <a:pt x="33696" y="783145"/>
                </a:lnTo>
                <a:lnTo>
                  <a:pt x="13969" y="795909"/>
                </a:lnTo>
                <a:lnTo>
                  <a:pt x="33019" y="795909"/>
                </a:lnTo>
                <a:lnTo>
                  <a:pt x="102488" y="792734"/>
                </a:lnTo>
                <a:lnTo>
                  <a:pt x="105282" y="789686"/>
                </a:lnTo>
                <a:lnTo>
                  <a:pt x="105029" y="786257"/>
                </a:lnTo>
                <a:lnTo>
                  <a:pt x="104901" y="782701"/>
                </a:lnTo>
                <a:lnTo>
                  <a:pt x="101981" y="780034"/>
                </a:lnTo>
                <a:close/>
              </a:path>
              <a:path w="1227582" h="797433">
                <a:moveTo>
                  <a:pt x="21206" y="783721"/>
                </a:moveTo>
                <a:lnTo>
                  <a:pt x="10287" y="784225"/>
                </a:lnTo>
                <a:lnTo>
                  <a:pt x="16256" y="793496"/>
                </a:lnTo>
                <a:lnTo>
                  <a:pt x="21206" y="783721"/>
                </a:lnTo>
                <a:close/>
              </a:path>
              <a:path w="1227582" h="797433">
                <a:moveTo>
                  <a:pt x="33696" y="783145"/>
                </a:moveTo>
                <a:lnTo>
                  <a:pt x="21206" y="783721"/>
                </a:lnTo>
                <a:lnTo>
                  <a:pt x="16256" y="793496"/>
                </a:lnTo>
                <a:lnTo>
                  <a:pt x="17699" y="793496"/>
                </a:lnTo>
                <a:lnTo>
                  <a:pt x="33696" y="783145"/>
                </a:lnTo>
                <a:close/>
              </a:path>
              <a:path w="1227582" h="797433">
                <a:moveTo>
                  <a:pt x="1220724" y="0"/>
                </a:moveTo>
                <a:lnTo>
                  <a:pt x="26931" y="772417"/>
                </a:lnTo>
                <a:lnTo>
                  <a:pt x="21206" y="783721"/>
                </a:lnTo>
                <a:lnTo>
                  <a:pt x="33696" y="783145"/>
                </a:lnTo>
                <a:lnTo>
                  <a:pt x="1227582" y="10668"/>
                </a:lnTo>
                <a:lnTo>
                  <a:pt x="122072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200273" y="4215891"/>
            <a:ext cx="1155700" cy="797306"/>
          </a:xfrm>
          <a:custGeom>
            <a:avLst/>
            <a:gdLst/>
            <a:ahLst/>
            <a:cxnLst/>
            <a:rect l="l" t="t" r="r" b="b"/>
            <a:pathLst>
              <a:path w="1155700" h="797305">
                <a:moveTo>
                  <a:pt x="1054353" y="776985"/>
                </a:moveTo>
                <a:lnTo>
                  <a:pt x="1051305" y="779652"/>
                </a:lnTo>
                <a:lnTo>
                  <a:pt x="1050798" y="786637"/>
                </a:lnTo>
                <a:lnTo>
                  <a:pt x="1053338" y="789685"/>
                </a:lnTo>
                <a:lnTo>
                  <a:pt x="1155700" y="797305"/>
                </a:lnTo>
                <a:lnTo>
                  <a:pt x="1154804" y="795400"/>
                </a:lnTo>
                <a:lnTo>
                  <a:pt x="1141729" y="795400"/>
                </a:lnTo>
                <a:lnTo>
                  <a:pt x="1122365" y="782086"/>
                </a:lnTo>
                <a:lnTo>
                  <a:pt x="1054353" y="776985"/>
                </a:lnTo>
                <a:close/>
              </a:path>
              <a:path w="1155700" h="797305">
                <a:moveTo>
                  <a:pt x="1122365" y="782086"/>
                </a:moveTo>
                <a:lnTo>
                  <a:pt x="1141729" y="795400"/>
                </a:lnTo>
                <a:lnTo>
                  <a:pt x="1143495" y="792860"/>
                </a:lnTo>
                <a:lnTo>
                  <a:pt x="1139571" y="792860"/>
                </a:lnTo>
                <a:lnTo>
                  <a:pt x="1134937" y="783029"/>
                </a:lnTo>
                <a:lnTo>
                  <a:pt x="1122365" y="782086"/>
                </a:lnTo>
                <a:close/>
              </a:path>
              <a:path w="1155700" h="797305">
                <a:moveTo>
                  <a:pt x="1108202" y="703071"/>
                </a:moveTo>
                <a:lnTo>
                  <a:pt x="1101852" y="706119"/>
                </a:lnTo>
                <a:lnTo>
                  <a:pt x="1100454" y="709929"/>
                </a:lnTo>
                <a:lnTo>
                  <a:pt x="1101978" y="713104"/>
                </a:lnTo>
                <a:lnTo>
                  <a:pt x="1129575" y="771654"/>
                </a:lnTo>
                <a:lnTo>
                  <a:pt x="1148968" y="784986"/>
                </a:lnTo>
                <a:lnTo>
                  <a:pt x="1141729" y="795400"/>
                </a:lnTo>
                <a:lnTo>
                  <a:pt x="1154804" y="795400"/>
                </a:lnTo>
                <a:lnTo>
                  <a:pt x="1113536" y="707643"/>
                </a:lnTo>
                <a:lnTo>
                  <a:pt x="1112012" y="704468"/>
                </a:lnTo>
                <a:lnTo>
                  <a:pt x="1108202" y="703071"/>
                </a:lnTo>
                <a:close/>
              </a:path>
              <a:path w="1155700" h="797305">
                <a:moveTo>
                  <a:pt x="1134937" y="783029"/>
                </a:moveTo>
                <a:lnTo>
                  <a:pt x="1139571" y="792860"/>
                </a:lnTo>
                <a:lnTo>
                  <a:pt x="1145793" y="783843"/>
                </a:lnTo>
                <a:lnTo>
                  <a:pt x="1134937" y="783029"/>
                </a:lnTo>
                <a:close/>
              </a:path>
              <a:path w="1155700" h="797305">
                <a:moveTo>
                  <a:pt x="1129575" y="771654"/>
                </a:moveTo>
                <a:lnTo>
                  <a:pt x="1134937" y="783029"/>
                </a:lnTo>
                <a:lnTo>
                  <a:pt x="1145793" y="783843"/>
                </a:lnTo>
                <a:lnTo>
                  <a:pt x="1139571" y="792860"/>
                </a:lnTo>
                <a:lnTo>
                  <a:pt x="1143495" y="792860"/>
                </a:lnTo>
                <a:lnTo>
                  <a:pt x="1148968" y="784986"/>
                </a:lnTo>
                <a:lnTo>
                  <a:pt x="1129575" y="771654"/>
                </a:lnTo>
                <a:close/>
              </a:path>
              <a:path w="1155700" h="797305">
                <a:moveTo>
                  <a:pt x="7112" y="0"/>
                </a:moveTo>
                <a:lnTo>
                  <a:pt x="0" y="10413"/>
                </a:lnTo>
                <a:lnTo>
                  <a:pt x="1122365" y="782086"/>
                </a:lnTo>
                <a:lnTo>
                  <a:pt x="1134937" y="783029"/>
                </a:lnTo>
                <a:lnTo>
                  <a:pt x="1129575" y="771654"/>
                </a:lnTo>
                <a:lnTo>
                  <a:pt x="711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92090" y="3429012"/>
            <a:ext cx="3168395" cy="792086"/>
          </a:xfrm>
          <a:custGeom>
            <a:avLst/>
            <a:gdLst/>
            <a:ahLst/>
            <a:cxnLst/>
            <a:rect l="l" t="t" r="r" b="b"/>
            <a:pathLst>
              <a:path w="3168396" h="792086">
                <a:moveTo>
                  <a:pt x="0" y="792086"/>
                </a:moveTo>
                <a:lnTo>
                  <a:pt x="3168395" y="792086"/>
                </a:lnTo>
                <a:lnTo>
                  <a:pt x="3168395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491098" y="3406775"/>
            <a:ext cx="2770505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2</a:t>
            </a:r>
            <a:r>
              <a:rPr dirty="0" baseline="25462" sz="1800" spc="-15" b="1">
                <a:latin typeface="Calibri"/>
                <a:cs typeface="Calibri"/>
              </a:rPr>
              <a:t>nd</a:t>
            </a:r>
            <a:r>
              <a:rPr dirty="0" baseline="25462" sz="1800" b="1">
                <a:latin typeface="Calibri"/>
                <a:cs typeface="Calibri"/>
              </a:rPr>
              <a:t> </a:t>
            </a:r>
            <a:r>
              <a:rPr dirty="0" baseline="25462" sz="1800" spc="-179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Compo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40" b="1">
                <a:latin typeface="Calibri"/>
                <a:cs typeface="Calibri"/>
              </a:rPr>
              <a:t>n</a:t>
            </a:r>
            <a:r>
              <a:rPr dirty="0" sz="1800" spc="-10" b="1">
                <a:latin typeface="Calibri"/>
                <a:cs typeface="Calibri"/>
              </a:rPr>
              <a:t>t: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No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-</a:t>
            </a:r>
            <a:r>
              <a:rPr dirty="0" sz="1800" spc="-15" b="1">
                <a:latin typeface="Calibri"/>
                <a:cs typeface="Calibri"/>
              </a:rPr>
              <a:t>Comp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10" b="1">
                <a:latin typeface="Calibri"/>
                <a:cs typeface="Calibri"/>
              </a:rPr>
              <a:t>ti</a:t>
            </a:r>
            <a:r>
              <a:rPr dirty="0" sz="1800" spc="-3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-</a:t>
            </a:r>
            <a:r>
              <a:rPr dirty="0" sz="1800" spc="-10" b="1">
                <a:latin typeface="Calibri"/>
                <a:cs typeface="Calibri"/>
              </a:rPr>
              <a:t>C</a:t>
            </a:r>
            <a:r>
              <a:rPr dirty="0" sz="1800" spc="-2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700" b="1">
                <a:latin typeface="Calibri"/>
                <a:cs typeface="Calibri"/>
              </a:rPr>
              <a:t>(su</a:t>
            </a:r>
            <a:r>
              <a:rPr dirty="0" sz="1700" spc="-5" b="1">
                <a:latin typeface="Calibri"/>
                <a:cs typeface="Calibri"/>
              </a:rPr>
              <a:t>b</a:t>
            </a:r>
            <a:r>
              <a:rPr dirty="0" sz="1700" b="1">
                <a:latin typeface="Calibri"/>
                <a:cs typeface="Calibri"/>
              </a:rPr>
              <a:t>j</a:t>
            </a:r>
            <a:r>
              <a:rPr dirty="0" sz="1700" spc="-10" b="1">
                <a:latin typeface="Calibri"/>
                <a:cs typeface="Calibri"/>
              </a:rPr>
              <a:t>e</a:t>
            </a:r>
            <a:r>
              <a:rPr dirty="0" sz="1700" b="1">
                <a:latin typeface="Calibri"/>
                <a:cs typeface="Calibri"/>
              </a:rPr>
              <a:t>ct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20" b="1">
                <a:latin typeface="Calibri"/>
                <a:cs typeface="Calibri"/>
              </a:rPr>
              <a:t>t</a:t>
            </a:r>
            <a:r>
              <a:rPr dirty="0" sz="1700" b="1">
                <a:latin typeface="Calibri"/>
                <a:cs typeface="Calibri"/>
              </a:rPr>
              <a:t>o</a:t>
            </a:r>
            <a:r>
              <a:rPr dirty="0" sz="1700" spc="-5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a</a:t>
            </a:r>
            <a:r>
              <a:rPr dirty="0" sz="1700" spc="-30" b="1">
                <a:latin typeface="Calibri"/>
                <a:cs typeface="Calibri"/>
              </a:rPr>
              <a:t>v</a:t>
            </a:r>
            <a:r>
              <a:rPr dirty="0" sz="1700" b="1">
                <a:latin typeface="Calibri"/>
                <a:cs typeface="Calibri"/>
              </a:rPr>
              <a:t>ailabi</a:t>
            </a:r>
            <a:r>
              <a:rPr dirty="0" sz="1700" spc="-15" b="1">
                <a:latin typeface="Calibri"/>
                <a:cs typeface="Calibri"/>
              </a:rPr>
              <a:t>l</a:t>
            </a:r>
            <a:r>
              <a:rPr dirty="0" sz="1700" b="1">
                <a:latin typeface="Calibri"/>
                <a:cs typeface="Calibri"/>
              </a:rPr>
              <a:t>ity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spc="-5" b="1">
                <a:latin typeface="Calibri"/>
                <a:cs typeface="Calibri"/>
              </a:rPr>
              <a:t>o</a:t>
            </a:r>
            <a:r>
              <a:rPr dirty="0" sz="1700" b="1">
                <a:latin typeface="Calibri"/>
                <a:cs typeface="Calibri"/>
              </a:rPr>
              <a:t>f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T</a:t>
            </a:r>
            <a:r>
              <a:rPr dirty="0" sz="1700" spc="-15" b="1">
                <a:latin typeface="Calibri"/>
                <a:cs typeface="Calibri"/>
              </a:rPr>
              <a:t>P</a:t>
            </a:r>
            <a:r>
              <a:rPr dirty="0" sz="1700" spc="-75" b="1">
                <a:latin typeface="Calibri"/>
                <a:cs typeface="Calibri"/>
              </a:rPr>
              <a:t>V</a:t>
            </a:r>
            <a:r>
              <a:rPr dirty="0" sz="1700" b="1">
                <a:latin typeface="Calibri"/>
                <a:cs typeface="Calibri"/>
              </a:rPr>
              <a:t>s)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16243" y="5013172"/>
            <a:ext cx="2160270" cy="720077"/>
          </a:xfrm>
          <a:custGeom>
            <a:avLst/>
            <a:gdLst/>
            <a:ahLst/>
            <a:cxnLst/>
            <a:rect l="l" t="t" r="r" b="b"/>
            <a:pathLst>
              <a:path w="2160270" h="720077">
                <a:moveTo>
                  <a:pt x="0" y="720077"/>
                </a:moveTo>
                <a:lnTo>
                  <a:pt x="2160270" y="720077"/>
                </a:lnTo>
                <a:lnTo>
                  <a:pt x="216027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516243" y="5013172"/>
            <a:ext cx="2160270" cy="720077"/>
          </a:xfrm>
          <a:custGeom>
            <a:avLst/>
            <a:gdLst/>
            <a:ahLst/>
            <a:cxnLst/>
            <a:rect l="l" t="t" r="r" b="b"/>
            <a:pathLst>
              <a:path w="2160270" h="720077">
                <a:moveTo>
                  <a:pt x="0" y="720077"/>
                </a:moveTo>
                <a:lnTo>
                  <a:pt x="2160270" y="720077"/>
                </a:lnTo>
                <a:lnTo>
                  <a:pt x="216027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330820" y="5171566"/>
            <a:ext cx="5334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60035" y="2420873"/>
            <a:ext cx="2016252" cy="1008126"/>
          </a:xfrm>
          <a:custGeom>
            <a:avLst/>
            <a:gdLst/>
            <a:ahLst/>
            <a:cxnLst/>
            <a:rect l="l" t="t" r="r" b="b"/>
            <a:pathLst>
              <a:path w="2016252" h="1008126">
                <a:moveTo>
                  <a:pt x="0" y="0"/>
                </a:moveTo>
                <a:lnTo>
                  <a:pt x="2016252" y="100812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876288" y="2420873"/>
            <a:ext cx="720089" cy="1008126"/>
          </a:xfrm>
          <a:custGeom>
            <a:avLst/>
            <a:gdLst/>
            <a:ahLst/>
            <a:cxnLst/>
            <a:rect l="l" t="t" r="r" b="b"/>
            <a:pathLst>
              <a:path w="720089" h="1008126">
                <a:moveTo>
                  <a:pt x="720089" y="0"/>
                </a:moveTo>
                <a:lnTo>
                  <a:pt x="0" y="100812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871589" y="4216780"/>
            <a:ext cx="724788" cy="796417"/>
          </a:xfrm>
          <a:custGeom>
            <a:avLst/>
            <a:gdLst/>
            <a:ahLst/>
            <a:cxnLst/>
            <a:rect l="l" t="t" r="r" b="b"/>
            <a:pathLst>
              <a:path w="724788" h="796417">
                <a:moveTo>
                  <a:pt x="630681" y="753491"/>
                </a:moveTo>
                <a:lnTo>
                  <a:pt x="627126" y="755396"/>
                </a:lnTo>
                <a:lnTo>
                  <a:pt x="626109" y="758698"/>
                </a:lnTo>
                <a:lnTo>
                  <a:pt x="624966" y="762000"/>
                </a:lnTo>
                <a:lnTo>
                  <a:pt x="626871" y="765556"/>
                </a:lnTo>
                <a:lnTo>
                  <a:pt x="630174" y="766699"/>
                </a:lnTo>
                <a:lnTo>
                  <a:pt x="724788" y="796417"/>
                </a:lnTo>
                <a:lnTo>
                  <a:pt x="723703" y="791337"/>
                </a:lnTo>
                <a:lnTo>
                  <a:pt x="711580" y="791337"/>
                </a:lnTo>
                <a:lnTo>
                  <a:pt x="695818" y="773999"/>
                </a:lnTo>
                <a:lnTo>
                  <a:pt x="630681" y="753491"/>
                </a:lnTo>
                <a:close/>
              </a:path>
              <a:path w="724788" h="796417">
                <a:moveTo>
                  <a:pt x="695818" y="773999"/>
                </a:moveTo>
                <a:lnTo>
                  <a:pt x="711580" y="791337"/>
                </a:lnTo>
                <a:lnTo>
                  <a:pt x="714807" y="788416"/>
                </a:lnTo>
                <a:lnTo>
                  <a:pt x="710056" y="788416"/>
                </a:lnTo>
                <a:lnTo>
                  <a:pt x="707800" y="777776"/>
                </a:lnTo>
                <a:lnTo>
                  <a:pt x="695818" y="773999"/>
                </a:lnTo>
                <a:close/>
              </a:path>
              <a:path w="724788" h="796417">
                <a:moveTo>
                  <a:pt x="700024" y="693928"/>
                </a:moveTo>
                <a:lnTo>
                  <a:pt x="696594" y="694563"/>
                </a:lnTo>
                <a:lnTo>
                  <a:pt x="693165" y="695325"/>
                </a:lnTo>
                <a:lnTo>
                  <a:pt x="691006" y="698754"/>
                </a:lnTo>
                <a:lnTo>
                  <a:pt x="691768" y="702183"/>
                </a:lnTo>
                <a:lnTo>
                  <a:pt x="705187" y="765455"/>
                </a:lnTo>
                <a:lnTo>
                  <a:pt x="720978" y="782828"/>
                </a:lnTo>
                <a:lnTo>
                  <a:pt x="711580" y="791337"/>
                </a:lnTo>
                <a:lnTo>
                  <a:pt x="723703" y="791337"/>
                </a:lnTo>
                <a:lnTo>
                  <a:pt x="704087" y="699516"/>
                </a:lnTo>
                <a:lnTo>
                  <a:pt x="703452" y="696087"/>
                </a:lnTo>
                <a:lnTo>
                  <a:pt x="700024" y="693928"/>
                </a:lnTo>
                <a:close/>
              </a:path>
              <a:path w="724788" h="796417">
                <a:moveTo>
                  <a:pt x="707800" y="777776"/>
                </a:moveTo>
                <a:lnTo>
                  <a:pt x="710056" y="788416"/>
                </a:lnTo>
                <a:lnTo>
                  <a:pt x="718184" y="781050"/>
                </a:lnTo>
                <a:lnTo>
                  <a:pt x="707800" y="777776"/>
                </a:lnTo>
                <a:close/>
              </a:path>
              <a:path w="724788" h="796417">
                <a:moveTo>
                  <a:pt x="705187" y="765455"/>
                </a:moveTo>
                <a:lnTo>
                  <a:pt x="707800" y="777776"/>
                </a:lnTo>
                <a:lnTo>
                  <a:pt x="718184" y="781050"/>
                </a:lnTo>
                <a:lnTo>
                  <a:pt x="710056" y="788416"/>
                </a:lnTo>
                <a:lnTo>
                  <a:pt x="714807" y="788416"/>
                </a:lnTo>
                <a:lnTo>
                  <a:pt x="720978" y="782828"/>
                </a:lnTo>
                <a:lnTo>
                  <a:pt x="705187" y="765455"/>
                </a:lnTo>
                <a:close/>
              </a:path>
              <a:path w="724788" h="796417">
                <a:moveTo>
                  <a:pt x="9397" y="0"/>
                </a:moveTo>
                <a:lnTo>
                  <a:pt x="0" y="8636"/>
                </a:lnTo>
                <a:lnTo>
                  <a:pt x="695818" y="773999"/>
                </a:lnTo>
                <a:lnTo>
                  <a:pt x="707800" y="777776"/>
                </a:lnTo>
                <a:lnTo>
                  <a:pt x="705187" y="765455"/>
                </a:lnTo>
                <a:lnTo>
                  <a:pt x="939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244853"/>
            <a:ext cx="7907655" cy="4830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Public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H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using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&amp;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M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6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eh</a:t>
            </a:r>
            <a:r>
              <a:rPr dirty="0" sz="2500" spc="-5">
                <a:latin typeface="Calibri"/>
                <a:cs typeface="Calibri"/>
              </a:rPr>
              <a:t>a</a:t>
            </a:r>
            <a:r>
              <a:rPr dirty="0" sz="2500" spc="-15">
                <a:latin typeface="Calibri"/>
                <a:cs typeface="Calibri"/>
              </a:rPr>
              <a:t>b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600"/>
              </a:lnSpc>
              <a:buFont typeface="Calibri"/>
              <a:buChar char="•"/>
            </a:pPr>
            <a:endParaRPr sz="6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C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 spc="-15">
                <a:latin typeface="Calibri"/>
                <a:cs typeface="Calibri"/>
              </a:rPr>
              <a:t>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4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ompe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50">
                <a:latin typeface="Calibri"/>
                <a:cs typeface="Calibri"/>
              </a:rPr>
              <a:t>n</a:t>
            </a:r>
            <a:r>
              <a:rPr dirty="0" sz="2500" spc="-4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assi</a:t>
            </a:r>
            <a:r>
              <a:rPr dirty="0" sz="2500" spc="-40">
                <a:latin typeface="Calibri"/>
                <a:cs typeface="Calibri"/>
              </a:rPr>
              <a:t>s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an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o: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  <a:buFont typeface="Calibri"/>
              <a:buChar char="•"/>
            </a:pPr>
            <a:endParaRPr sz="600"/>
          </a:p>
          <a:p>
            <a:pPr lvl="1" marL="476250" indent="-231775">
              <a:lnSpc>
                <a:spcPct val="100000"/>
              </a:lnSpc>
              <a:buSzPct val="84000"/>
              <a:buFont typeface="Calibri"/>
              <a:buChar char="–"/>
              <a:tabLst>
                <a:tab pos="476250" algn="l"/>
              </a:tabLst>
            </a:pPr>
            <a:r>
              <a:rPr dirty="0" sz="2500" spc="-15">
                <a:latin typeface="Calibri"/>
                <a:cs typeface="Calibri"/>
              </a:rPr>
              <a:t>P</a:t>
            </a:r>
            <a:r>
              <a:rPr dirty="0" sz="2500" spc="-5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oj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t-Based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6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35">
                <a:latin typeface="Calibri"/>
                <a:cs typeface="Calibri"/>
              </a:rPr>
              <a:t>n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>
                <a:latin typeface="Calibri"/>
                <a:cs typeface="Calibri"/>
              </a:rPr>
              <a:t>al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</a:t>
            </a:r>
            <a:r>
              <a:rPr dirty="0" sz="2500" spc="-20">
                <a:latin typeface="Calibri"/>
                <a:cs typeface="Calibri"/>
              </a:rPr>
              <a:t>s</a:t>
            </a:r>
            <a:r>
              <a:rPr dirty="0" sz="2500">
                <a:latin typeface="Calibri"/>
                <a:cs typeface="Calibri"/>
              </a:rPr>
              <a:t>si</a:t>
            </a:r>
            <a:r>
              <a:rPr dirty="0" sz="2500" spc="-35">
                <a:latin typeface="Calibri"/>
                <a:cs typeface="Calibri"/>
              </a:rPr>
              <a:t>s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ance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(PBR</a:t>
            </a:r>
            <a:r>
              <a:rPr dirty="0" sz="2500" spc="-25">
                <a:latin typeface="Calibri"/>
                <a:cs typeface="Calibri"/>
              </a:rPr>
              <a:t>A</a:t>
            </a:r>
            <a:r>
              <a:rPr dirty="0" sz="2500">
                <a:latin typeface="Calibri"/>
                <a:cs typeface="Calibri"/>
              </a:rPr>
              <a:t>)</a:t>
            </a:r>
            <a:r>
              <a:rPr dirty="0" sz="2500" spc="4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or</a:t>
            </a:r>
            <a:endParaRPr sz="25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buFont typeface="Calibri"/>
              <a:buChar char="–"/>
            </a:pPr>
            <a:endParaRPr sz="600"/>
          </a:p>
          <a:p>
            <a:pPr lvl="1" marL="476250" indent="-231775">
              <a:lnSpc>
                <a:spcPct val="100000"/>
              </a:lnSpc>
              <a:buSzPct val="84000"/>
              <a:buFont typeface="Calibri"/>
              <a:buChar char="–"/>
              <a:tabLst>
                <a:tab pos="476250" algn="l"/>
              </a:tabLst>
            </a:pPr>
            <a:r>
              <a:rPr dirty="0" sz="2500" spc="-15">
                <a:latin typeface="Calibri"/>
                <a:cs typeface="Calibri"/>
              </a:rPr>
              <a:t>P</a:t>
            </a:r>
            <a:r>
              <a:rPr dirty="0" sz="2500" spc="-45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j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-Bas</a:t>
            </a:r>
            <a:r>
              <a:rPr dirty="0" sz="2500" spc="-10">
                <a:latin typeface="Calibri"/>
                <a:cs typeface="Calibri"/>
              </a:rPr>
              <a:t>e</a:t>
            </a:r>
            <a:r>
              <a:rPr dirty="0" sz="2500" spc="-15">
                <a:latin typeface="Calibri"/>
                <a:cs typeface="Calibri"/>
              </a:rPr>
              <a:t>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25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ou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he</a:t>
            </a:r>
            <a:r>
              <a:rPr dirty="0" sz="2500" spc="-45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s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(P</a:t>
            </a:r>
            <a:r>
              <a:rPr dirty="0" sz="2500" spc="-55">
                <a:latin typeface="Calibri"/>
                <a:cs typeface="Calibri"/>
              </a:rPr>
              <a:t>B</a:t>
            </a:r>
            <a:r>
              <a:rPr dirty="0" sz="2500" spc="-15">
                <a:latin typeface="Calibri"/>
                <a:cs typeface="Calibri"/>
              </a:rPr>
              <a:t>V)</a:t>
            </a:r>
            <a:endParaRPr sz="2500">
              <a:latin typeface="Calibri"/>
              <a:cs typeface="Calibri"/>
            </a:endParaRPr>
          </a:p>
          <a:p>
            <a:pPr lvl="1">
              <a:lnSpc>
                <a:spcPts val="1200"/>
              </a:lnSpc>
              <a:buFont typeface="Calibri"/>
              <a:buChar char="–"/>
            </a:pPr>
            <a:endParaRPr sz="12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C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 spc="-15">
                <a:latin typeface="Calibri"/>
                <a:cs typeface="Calibri"/>
              </a:rPr>
              <a:t>p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of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60,</a:t>
            </a:r>
            <a:r>
              <a:rPr dirty="0" sz="2500" spc="-25">
                <a:latin typeface="Calibri"/>
                <a:cs typeface="Calibri"/>
              </a:rPr>
              <a:t>0</a:t>
            </a:r>
            <a:r>
              <a:rPr dirty="0" sz="2500" spc="-15">
                <a:latin typeface="Calibri"/>
                <a:cs typeface="Calibri"/>
              </a:rPr>
              <a:t>00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units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(appli</a:t>
            </a:r>
            <a:r>
              <a:rPr dirty="0" sz="2500" spc="-35">
                <a:latin typeface="Calibri"/>
                <a:cs typeface="Calibri"/>
              </a:rPr>
              <a:t>c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ns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mu</a:t>
            </a:r>
            <a:r>
              <a:rPr dirty="0" sz="2500" spc="-40">
                <a:latin typeface="Calibri"/>
                <a:cs typeface="Calibri"/>
              </a:rPr>
              <a:t>s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be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">
                <a:latin typeface="Calibri"/>
                <a:cs typeface="Calibri"/>
              </a:rPr>
              <a:t>i</a:t>
            </a:r>
            <a:r>
              <a:rPr dirty="0" sz="2500" spc="-4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ed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b</a:t>
            </a:r>
            <a:r>
              <a:rPr dirty="0" sz="2500" spc="-15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</a:pPr>
            <a:r>
              <a:rPr dirty="0" sz="2500" spc="-20">
                <a:latin typeface="Calibri"/>
                <a:cs typeface="Calibri"/>
              </a:rPr>
              <a:t>9/30/2015)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C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55">
                <a:latin typeface="Calibri"/>
                <a:cs typeface="Calibri"/>
              </a:rPr>
              <a:t>n</a:t>
            </a:r>
            <a:r>
              <a:rPr dirty="0" sz="2500" spc="-4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cu</a:t>
            </a:r>
            <a:r>
              <a:rPr dirty="0" sz="2500">
                <a:latin typeface="Calibri"/>
                <a:cs typeface="Calibri"/>
              </a:rPr>
              <a:t>r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35">
                <a:latin typeface="Calibri"/>
                <a:cs typeface="Calibri"/>
              </a:rPr>
              <a:t>n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funding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on</a:t>
            </a:r>
            <a:r>
              <a:rPr dirty="0" sz="2500" spc="-5">
                <a:latin typeface="Calibri"/>
                <a:cs typeface="Calibri"/>
              </a:rPr>
              <a:t>l</a:t>
            </a:r>
            <a:r>
              <a:rPr dirty="0" sz="2500" spc="-15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1200"/>
              </a:lnSpc>
              <a:buFont typeface="Calibri"/>
              <a:buChar char="•"/>
            </a:pPr>
            <a:endParaRPr sz="12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Ch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ic</a:t>
            </a:r>
            <a:r>
              <a:rPr dirty="0" sz="2500" spc="-10">
                <a:latin typeface="Calibri"/>
                <a:cs typeface="Calibri"/>
              </a:rPr>
              <a:t>e</a:t>
            </a:r>
            <a:r>
              <a:rPr dirty="0" sz="2500" spc="-15">
                <a:latin typeface="Calibri"/>
                <a:cs typeface="Calibri"/>
              </a:rPr>
              <a:t>-M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bili</a:t>
            </a:r>
            <a:r>
              <a:rPr dirty="0" sz="2500">
                <a:latin typeface="Calibri"/>
                <a:cs typeface="Calibri"/>
              </a:rPr>
              <a:t>t</a:t>
            </a:r>
            <a:r>
              <a:rPr dirty="0" sz="2500" spc="-200">
                <a:latin typeface="Calibri"/>
                <a:cs typeface="Calibri"/>
              </a:rPr>
              <a:t>y</a:t>
            </a:r>
            <a:r>
              <a:rPr dirty="0" sz="2500" spc="-10">
                <a:latin typeface="Calibri"/>
                <a:cs typeface="Calibri"/>
              </a:rPr>
              <a:t>,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w</a:t>
            </a:r>
            <a:r>
              <a:rPr dirty="0" sz="2500" spc="-5">
                <a:latin typeface="Calibri"/>
                <a:cs typeface="Calibri"/>
              </a:rPr>
              <a:t>i</a:t>
            </a:r>
            <a:r>
              <a:rPr dirty="0" sz="2500" spc="-15">
                <a:latin typeface="Calibri"/>
                <a:cs typeface="Calibri"/>
              </a:rPr>
              <a:t>th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</a:t>
            </a:r>
            <a:r>
              <a:rPr dirty="0" sz="2500" spc="5">
                <a:latin typeface="Calibri"/>
                <a:cs typeface="Calibri"/>
              </a:rPr>
              <a:t>i</a:t>
            </a:r>
            <a:r>
              <a:rPr dirty="0" sz="2500" spc="-15">
                <a:latin typeface="Calibri"/>
                <a:cs typeface="Calibri"/>
              </a:rPr>
              <a:t>mi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40">
                <a:latin typeface="Calibri"/>
                <a:cs typeface="Calibri"/>
              </a:rPr>
              <a:t>e</a:t>
            </a:r>
            <a:r>
              <a:rPr dirty="0" sz="2500" spc="-75">
                <a:latin typeface="Calibri"/>
                <a:cs typeface="Calibri"/>
              </a:rPr>
              <a:t>x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5">
                <a:latin typeface="Calibri"/>
                <a:cs typeface="Calibri"/>
              </a:rPr>
              <a:t>m</a:t>
            </a:r>
            <a:r>
              <a:rPr dirty="0" sz="2500" spc="-30">
                <a:latin typeface="Calibri"/>
                <a:cs typeface="Calibri"/>
              </a:rPr>
              <a:t>p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ns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Calibri"/>
              <a:buChar char="•"/>
            </a:pPr>
            <a:endParaRPr sz="12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x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ensi</a:t>
            </a:r>
            <a:r>
              <a:rPr dirty="0" sz="2500" spc="-4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w</a:t>
            </a:r>
            <a:r>
              <a:rPr dirty="0" sz="2500" spc="-10">
                <a:latin typeface="Calibri"/>
                <a:cs typeface="Calibri"/>
              </a:rPr>
              <a:t>ai</a:t>
            </a:r>
            <a:r>
              <a:rPr dirty="0" sz="2500" spc="-3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er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auth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ri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y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t</a:t>
            </a:r>
            <a:r>
              <a:rPr dirty="0" sz="2500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75">
                <a:latin typeface="Calibri"/>
                <a:cs typeface="Calibri"/>
              </a:rPr>
              <a:t>f</a:t>
            </a:r>
            <a:r>
              <a:rPr dirty="0" sz="2500" spc="-15">
                <a:latin typeface="Calibri"/>
                <a:cs typeface="Calibri"/>
              </a:rPr>
              <a:t>ac</a:t>
            </a:r>
            <a:r>
              <a:rPr dirty="0" sz="2500" spc="-5">
                <a:latin typeface="Calibri"/>
                <a:cs typeface="Calibri"/>
              </a:rPr>
              <a:t>i</a:t>
            </a:r>
            <a:r>
              <a:rPr dirty="0" sz="2500">
                <a:latin typeface="Calibri"/>
                <a:cs typeface="Calibri"/>
              </a:rPr>
              <a:t>li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c</a:t>
            </a:r>
            <a:r>
              <a:rPr dirty="0" sz="2500">
                <a:latin typeface="Calibri"/>
                <a:cs typeface="Calibri"/>
              </a:rPr>
              <a:t>o</a:t>
            </a:r>
            <a:r>
              <a:rPr dirty="0" sz="2500" spc="-35">
                <a:latin typeface="Calibri"/>
                <a:cs typeface="Calibri"/>
              </a:rPr>
              <a:t>n</a:t>
            </a:r>
            <a:r>
              <a:rPr dirty="0" sz="2500" spc="-4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sion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Calibri"/>
              <a:buChar char="•"/>
            </a:pPr>
            <a:endParaRPr sz="1100"/>
          </a:p>
          <a:p>
            <a:pPr marL="247650" indent="-235585">
              <a:lnSpc>
                <a:spcPct val="100000"/>
              </a:lnSpc>
              <a:buSzPct val="84000"/>
              <a:buFont typeface="Calibri"/>
              <a:buChar char="•"/>
              <a:tabLst>
                <a:tab pos="247650" algn="l"/>
              </a:tabLst>
            </a:pPr>
            <a:r>
              <a:rPr dirty="0" sz="2500" spc="-10">
                <a:latin typeface="Calibri"/>
                <a:cs typeface="Calibri"/>
              </a:rPr>
              <a:t>Initi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>
                <a:latin typeface="Calibri"/>
                <a:cs typeface="Calibri"/>
              </a:rPr>
              <a:t>l 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ppli</a:t>
            </a:r>
            <a:r>
              <a:rPr dirty="0" sz="2500" spc="-35">
                <a:latin typeface="Calibri"/>
                <a:cs typeface="Calibri"/>
              </a:rPr>
              <a:t>c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pe</a:t>
            </a:r>
            <a:r>
              <a:rPr dirty="0" sz="2500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i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d: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</a:t>
            </a:r>
            <a:r>
              <a:rPr dirty="0" sz="2500" spc="-15">
                <a:latin typeface="Calibri"/>
                <a:cs typeface="Calibri"/>
              </a:rPr>
              <a:t>ep</a:t>
            </a:r>
            <a:r>
              <a:rPr dirty="0" sz="2500" spc="-3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5">
                <a:latin typeface="Calibri"/>
                <a:cs typeface="Calibri"/>
              </a:rPr>
              <a:t>m</a:t>
            </a:r>
            <a:r>
              <a:rPr dirty="0" sz="2500" spc="-15">
                <a:latin typeface="Calibri"/>
                <a:cs typeface="Calibri"/>
              </a:rPr>
              <a:t>ber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24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–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c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ob</a:t>
            </a:r>
            <a:r>
              <a:rPr dirty="0" sz="2500" spc="-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24,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2</a:t>
            </a:r>
            <a:r>
              <a:rPr dirty="0" sz="2500" spc="-25">
                <a:latin typeface="Calibri"/>
                <a:cs typeface="Calibri"/>
              </a:rPr>
              <a:t>0</a:t>
            </a:r>
            <a:r>
              <a:rPr dirty="0" sz="2500" spc="-15">
                <a:latin typeface="Calibri"/>
                <a:cs typeface="Calibri"/>
              </a:rPr>
              <a:t>12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 spc="-5"/>
              <a:t>1</a:t>
            </a:r>
            <a:r>
              <a:rPr dirty="0" baseline="25132" sz="3150" spc="-30"/>
              <a:t>S</a:t>
            </a:r>
            <a:r>
              <a:rPr dirty="0" baseline="25132" sz="3150" spc="15"/>
              <a:t>T</a:t>
            </a:r>
            <a:r>
              <a:rPr dirty="0" baseline="25132" sz="3150"/>
              <a:t> </a:t>
            </a:r>
            <a:r>
              <a:rPr dirty="0" baseline="25132" sz="3150" spc="-322"/>
              <a:t> </a:t>
            </a:r>
            <a:r>
              <a:rPr dirty="0" sz="3200" spc="-50"/>
              <a:t>C</a:t>
            </a:r>
            <a:r>
              <a:rPr dirty="0" sz="2550"/>
              <a:t>OM</a:t>
            </a:r>
            <a:r>
              <a:rPr dirty="0" sz="2550" spc="-15"/>
              <a:t>P</a:t>
            </a:r>
            <a:r>
              <a:rPr dirty="0" sz="2550"/>
              <a:t>ONENT</a:t>
            </a:r>
            <a:endParaRPr sz="25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273302"/>
            <a:ext cx="7481570" cy="4789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 spc="5">
                <a:latin typeface="Calibri"/>
                <a:cs typeface="Calibri"/>
              </a:rPr>
              <a:t>M</a:t>
            </a:r>
            <a:r>
              <a:rPr dirty="0" sz="2600">
                <a:latin typeface="Calibri"/>
                <a:cs typeface="Calibri"/>
              </a:rPr>
              <a:t>od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eh</a:t>
            </a:r>
            <a:r>
              <a:rPr dirty="0" sz="2600" spc="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b,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0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 spc="5">
                <a:latin typeface="Calibri"/>
                <a:cs typeface="Calibri"/>
              </a:rPr>
              <a:t>u</a:t>
            </a:r>
            <a:r>
              <a:rPr dirty="0" sz="2600">
                <a:latin typeface="Calibri"/>
                <a:cs typeface="Calibri"/>
              </a:rPr>
              <a:t>pp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&amp; R</a:t>
            </a:r>
            <a:r>
              <a:rPr dirty="0" sz="2600" spc="10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P</a:t>
            </a:r>
            <a:endParaRPr sz="2600">
              <a:latin typeface="Calibri"/>
              <a:cs typeface="Calibri"/>
            </a:endParaRPr>
          </a:p>
          <a:p>
            <a:pPr marL="247650" marR="6350" indent="-235585">
              <a:lnSpc>
                <a:spcPct val="114300"/>
              </a:lnSpc>
              <a:spcBef>
                <a:spcPts val="489"/>
              </a:spcBef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>
                <a:latin typeface="Calibri"/>
                <a:cs typeface="Calibri"/>
              </a:rPr>
              <a:t>Upon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30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ermin</a:t>
            </a:r>
            <a:r>
              <a:rPr dirty="0" sz="2600" spc="-1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tion</a:t>
            </a:r>
            <a:r>
              <a:rPr dirty="0" sz="2600" spc="-45">
                <a:latin typeface="Calibri"/>
                <a:cs typeface="Calibri"/>
              </a:rPr>
              <a:t>/</a:t>
            </a:r>
            <a:r>
              <a:rPr dirty="0" sz="2600" spc="-35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xpi</a:t>
            </a:r>
            <a:r>
              <a:rPr dirty="0" sz="2600" spc="-50">
                <a:latin typeface="Calibri"/>
                <a:cs typeface="Calibri"/>
              </a:rPr>
              <a:t>r</a:t>
            </a:r>
            <a:r>
              <a:rPr dirty="0" sz="2600" spc="-2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tion,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ert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5">
                <a:latin typeface="Calibri"/>
                <a:cs typeface="Calibri"/>
              </a:rPr>
              <a:t>a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 P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ec</a:t>
            </a:r>
            <a:r>
              <a:rPr dirty="0" sz="2600" spc="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ion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1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ouc</a:t>
            </a:r>
            <a:r>
              <a:rPr dirty="0" sz="2600" spc="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</a:t>
            </a:r>
            <a:r>
              <a:rPr dirty="0" sz="2600" spc="5">
                <a:latin typeface="Calibri"/>
                <a:cs typeface="Calibri"/>
              </a:rPr>
              <a:t>T</a:t>
            </a:r>
            <a:r>
              <a:rPr dirty="0" sz="2600" spc="-15">
                <a:latin typeface="Calibri"/>
                <a:cs typeface="Calibri"/>
              </a:rPr>
              <a:t>P</a:t>
            </a:r>
            <a:r>
              <a:rPr dirty="0" sz="2600" spc="-1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s)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 P</a:t>
            </a:r>
            <a:r>
              <a:rPr dirty="0" sz="2600" spc="-40">
                <a:latin typeface="Calibri"/>
                <a:cs typeface="Calibri"/>
              </a:rPr>
              <a:t>B</a:t>
            </a:r>
            <a:r>
              <a:rPr dirty="0" sz="2600" spc="-1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32"/>
              </a:spcBef>
              <a:buClr>
                <a:srgbClr val="20235A"/>
              </a:buClr>
              <a:buFont typeface="Calibri"/>
              <a:buChar char="•"/>
            </a:pPr>
            <a:endParaRPr sz="1000"/>
          </a:p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>
                <a:latin typeface="Calibri"/>
                <a:cs typeface="Calibri"/>
              </a:rPr>
              <a:t>No </a:t>
            </a:r>
            <a:r>
              <a:rPr dirty="0" sz="2600" spc="-2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ap, b</a:t>
            </a:r>
            <a:r>
              <a:rPr dirty="0" sz="2600" spc="5">
                <a:latin typeface="Calibri"/>
                <a:cs typeface="Calibri"/>
              </a:rPr>
              <a:t>u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</a:t>
            </a:r>
            <a:r>
              <a:rPr dirty="0" sz="2600" spc="5">
                <a:latin typeface="Calibri"/>
                <a:cs typeface="Calibri"/>
              </a:rPr>
              <a:t>b</a:t>
            </a:r>
            <a:r>
              <a:rPr dirty="0" sz="2600">
                <a:latin typeface="Calibri"/>
                <a:cs typeface="Calibri"/>
              </a:rPr>
              <a:t>je</a:t>
            </a:r>
            <a:r>
              <a:rPr dirty="0" sz="2600" spc="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a</a:t>
            </a:r>
            <a:r>
              <a:rPr dirty="0" sz="2600" spc="-3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ail</a:t>
            </a:r>
            <a:r>
              <a:rPr dirty="0" sz="2600" spc="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bili</a:t>
            </a:r>
            <a:r>
              <a:rPr dirty="0" sz="2600" spc="1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y of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15">
                <a:latin typeface="Calibri"/>
                <a:cs typeface="Calibri"/>
              </a:rPr>
              <a:t>P</a:t>
            </a:r>
            <a:r>
              <a:rPr dirty="0" sz="2600" spc="-1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3"/>
              </a:spcBef>
              <a:buClr>
                <a:srgbClr val="20235A"/>
              </a:buClr>
              <a:buFont typeface="Calibri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20235A"/>
              </a:buClr>
              <a:buFont typeface="Calibri"/>
              <a:buChar char="•"/>
            </a:pPr>
            <a:endParaRPr sz="1000"/>
          </a:p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>
                <a:latin typeface="Calibri"/>
                <a:cs typeface="Calibri"/>
              </a:rPr>
              <a:t>C</a:t>
            </a:r>
            <a:r>
              <a:rPr dirty="0" sz="2600" spc="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oic</a:t>
            </a:r>
            <a:r>
              <a:rPr dirty="0" sz="2600" spc="-5">
                <a:latin typeface="Calibri"/>
                <a:cs typeface="Calibri"/>
              </a:rPr>
              <a:t>e</a:t>
            </a:r>
            <a:r>
              <a:rPr dirty="0" sz="2600" spc="-10">
                <a:latin typeface="Calibri"/>
                <a:cs typeface="Calibri"/>
              </a:rPr>
              <a:t>-</a:t>
            </a:r>
            <a:r>
              <a:rPr dirty="0" sz="2600" spc="5">
                <a:latin typeface="Calibri"/>
                <a:cs typeface="Calibri"/>
              </a:rPr>
              <a:t>M</a:t>
            </a:r>
            <a:r>
              <a:rPr dirty="0" sz="2600">
                <a:latin typeface="Calibri"/>
                <a:cs typeface="Calibri"/>
              </a:rPr>
              <a:t>obili</a:t>
            </a:r>
            <a:r>
              <a:rPr dirty="0" sz="2600" spc="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y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equi</a:t>
            </a:r>
            <a:r>
              <a:rPr dirty="0" sz="2600" spc="-3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eme</a:t>
            </a:r>
            <a:r>
              <a:rPr dirty="0" sz="2600" spc="-30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per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</a:t>
            </a:r>
            <a:r>
              <a:rPr dirty="0" sz="2600" spc="-35">
                <a:latin typeface="Calibri"/>
                <a:cs typeface="Calibri"/>
              </a:rPr>
              <a:t>B</a:t>
            </a:r>
            <a:r>
              <a:rPr dirty="0" sz="2600">
                <a:latin typeface="Calibri"/>
                <a:cs typeface="Calibri"/>
              </a:rPr>
              <a:t>V p</a:t>
            </a:r>
            <a:r>
              <a:rPr dirty="0" sz="2600" spc="-3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og</a:t>
            </a:r>
            <a:r>
              <a:rPr dirty="0" sz="2600" spc="-5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am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rul</a:t>
            </a:r>
            <a:r>
              <a:rPr dirty="0" sz="2600" spc="1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4"/>
              </a:spcBef>
              <a:buClr>
                <a:srgbClr val="20235A"/>
              </a:buClr>
              <a:buFont typeface="Calibri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20235A"/>
              </a:buClr>
              <a:buFont typeface="Calibri"/>
              <a:buChar char="•"/>
            </a:pPr>
            <a:endParaRPr sz="1000"/>
          </a:p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>
                <a:latin typeface="Calibri"/>
                <a:cs typeface="Calibri"/>
              </a:rPr>
              <a:t>Limi</a:t>
            </a:r>
            <a:r>
              <a:rPr dirty="0" sz="2600" spc="-2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w</a:t>
            </a:r>
            <a:r>
              <a:rPr dirty="0" sz="2600">
                <a:latin typeface="Calibri"/>
                <a:cs typeface="Calibri"/>
              </a:rPr>
              <a:t>ai</a:t>
            </a:r>
            <a:r>
              <a:rPr dirty="0" sz="2600" spc="-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er authority </a:t>
            </a:r>
            <a:r>
              <a:rPr dirty="0" sz="2600" spc="-2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 </a:t>
            </a:r>
            <a:r>
              <a:rPr dirty="0" sz="2600" spc="-55">
                <a:latin typeface="Calibri"/>
                <a:cs typeface="Calibri"/>
              </a:rPr>
              <a:t>f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ili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 spc="-25">
                <a:latin typeface="Calibri"/>
                <a:cs typeface="Calibri"/>
              </a:rPr>
              <a:t>a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sion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3"/>
              </a:spcBef>
              <a:buClr>
                <a:srgbClr val="20235A"/>
              </a:buClr>
              <a:buFont typeface="Calibri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20235A"/>
              </a:buClr>
              <a:buFont typeface="Calibri"/>
              <a:buChar char="•"/>
            </a:pPr>
            <a:endParaRPr sz="1000"/>
          </a:p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>
                <a:latin typeface="Calibri"/>
                <a:cs typeface="Calibri"/>
              </a:rPr>
              <a:t>P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ospe</a:t>
            </a:r>
            <a:r>
              <a:rPr dirty="0" sz="2600" spc="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ti</a:t>
            </a:r>
            <a:r>
              <a:rPr dirty="0" sz="2600" spc="-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sion </a:t>
            </a:r>
            <a:r>
              <a:rPr dirty="0" sz="2600" spc="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ut</a:t>
            </a:r>
            <a:r>
              <a:rPr dirty="0" sz="2600" spc="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ority th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ough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9/</a:t>
            </a:r>
            <a:r>
              <a:rPr dirty="0" sz="2600" spc="5">
                <a:latin typeface="Calibri"/>
                <a:cs typeface="Calibri"/>
              </a:rPr>
              <a:t>3</a:t>
            </a:r>
            <a:r>
              <a:rPr dirty="0" sz="2600">
                <a:latin typeface="Calibri"/>
                <a:cs typeface="Calibri"/>
              </a:rPr>
              <a:t>0/20</a:t>
            </a:r>
            <a:r>
              <a:rPr dirty="0" sz="2600" spc="-10">
                <a:latin typeface="Calibri"/>
                <a:cs typeface="Calibri"/>
              </a:rPr>
              <a:t>1</a:t>
            </a:r>
            <a:r>
              <a:rPr dirty="0" sz="2600">
                <a:latin typeface="Calibri"/>
                <a:cs typeface="Calibri"/>
              </a:rPr>
              <a:t>3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4"/>
              </a:spcBef>
              <a:buClr>
                <a:srgbClr val="20235A"/>
              </a:buClr>
              <a:buFont typeface="Calibri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20235A"/>
              </a:buClr>
              <a:buFont typeface="Calibri"/>
              <a:buChar char="•"/>
            </a:pPr>
            <a:endParaRPr sz="1000"/>
          </a:p>
          <a:p>
            <a:pPr marL="247650" indent="-235585">
              <a:lnSpc>
                <a:spcPct val="100000"/>
              </a:lnSpc>
              <a:buClr>
                <a:srgbClr val="20235A"/>
              </a:buClr>
              <a:buSzPct val="84615"/>
              <a:buFont typeface="Calibri"/>
              <a:buChar char="•"/>
              <a:tabLst>
                <a:tab pos="247650" algn="l"/>
              </a:tabLst>
            </a:pP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 spc="-1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oacti</a:t>
            </a:r>
            <a:r>
              <a:rPr dirty="0" sz="2600" spc="-2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5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sion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authority back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 10/1/</a:t>
            </a:r>
            <a:r>
              <a:rPr dirty="0" sz="2600" spc="5">
                <a:latin typeface="Calibri"/>
                <a:cs typeface="Calibri"/>
              </a:rPr>
              <a:t>2</a:t>
            </a:r>
            <a:r>
              <a:rPr dirty="0" sz="2600" spc="-10">
                <a:latin typeface="Calibri"/>
                <a:cs typeface="Calibri"/>
              </a:rPr>
              <a:t>0</a:t>
            </a:r>
            <a:r>
              <a:rPr dirty="0" sz="2600" spc="-10">
                <a:latin typeface="Calibri"/>
                <a:cs typeface="Calibri"/>
              </a:rPr>
              <a:t>0</a:t>
            </a:r>
            <a:r>
              <a:rPr dirty="0" sz="2600"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  <a:spcBef>
                <a:spcPts val="430"/>
              </a:spcBef>
            </a:pPr>
            <a:r>
              <a:rPr dirty="0" sz="2600">
                <a:latin typeface="Calibri"/>
                <a:cs typeface="Calibri"/>
              </a:rPr>
              <a:t>(</a:t>
            </a:r>
            <a:r>
              <a:rPr dirty="0" sz="2600" spc="-2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ert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</a:t>
            </a:r>
            <a:r>
              <a:rPr dirty="0" sz="2600">
                <a:latin typeface="Calibri"/>
                <a:cs typeface="Calibri"/>
              </a:rPr>
              <a:t>y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9/</a:t>
            </a:r>
            <a:r>
              <a:rPr dirty="0" sz="2600" spc="5">
                <a:latin typeface="Calibri"/>
                <a:cs typeface="Calibri"/>
              </a:rPr>
              <a:t>3</a:t>
            </a:r>
            <a:r>
              <a:rPr dirty="0" sz="2600">
                <a:latin typeface="Calibri"/>
                <a:cs typeface="Calibri"/>
              </a:rPr>
              <a:t>0/</a:t>
            </a:r>
            <a:r>
              <a:rPr dirty="0" sz="2600" spc="5">
                <a:latin typeface="Calibri"/>
                <a:cs typeface="Calibri"/>
              </a:rPr>
              <a:t>2</a:t>
            </a:r>
            <a:r>
              <a:rPr dirty="0" sz="2600" spc="-10">
                <a:latin typeface="Calibri"/>
                <a:cs typeface="Calibri"/>
              </a:rPr>
              <a:t>0</a:t>
            </a:r>
            <a:r>
              <a:rPr dirty="0" sz="2600" spc="-10">
                <a:latin typeface="Calibri"/>
                <a:cs typeface="Calibri"/>
              </a:rPr>
              <a:t>1</a:t>
            </a:r>
            <a:r>
              <a:rPr dirty="0" sz="2600">
                <a:latin typeface="Calibri"/>
                <a:cs typeface="Calibri"/>
              </a:rPr>
              <a:t>3)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z="120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 spc="-5"/>
              <a:t>2</a:t>
            </a:r>
            <a:r>
              <a:rPr dirty="0" baseline="25132" sz="3150" spc="15"/>
              <a:t>ND</a:t>
            </a:r>
            <a:r>
              <a:rPr dirty="0" baseline="25132" sz="3150" spc="337"/>
              <a:t> </a:t>
            </a:r>
            <a:r>
              <a:rPr dirty="0" sz="3200" spc="-50"/>
              <a:t>C</a:t>
            </a:r>
            <a:r>
              <a:rPr dirty="0" sz="2550"/>
              <a:t>OM</a:t>
            </a:r>
            <a:r>
              <a:rPr dirty="0" sz="2550" spc="-15"/>
              <a:t>P</a:t>
            </a:r>
            <a:r>
              <a:rPr dirty="0" sz="2550"/>
              <a:t>ONENT</a:t>
            </a:r>
            <a:endParaRPr sz="2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2225"/>
            <a:ext cx="685800" cy="556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3025" y="76200"/>
            <a:ext cx="76517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990588" y="56890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956303" y="5689091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58467" y="56890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990588" y="52120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956303" y="5212079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458467" y="52120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90588" y="47365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956303" y="4736591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58467" y="47365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90588" y="42595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56303" y="4259579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458467" y="42595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990588" y="37840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56303" y="3784091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458467" y="378409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990588" y="33070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956303" y="3307079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458467" y="3307079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990588" y="2831592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956303" y="2831592"/>
            <a:ext cx="1075944" cy="0"/>
          </a:xfrm>
          <a:custGeom>
            <a:avLst/>
            <a:gdLst/>
            <a:ahLst/>
            <a:cxnLst/>
            <a:rect l="l" t="t" r="r" b="b"/>
            <a:pathLst>
              <a:path w="1075944" h="0">
                <a:moveTo>
                  <a:pt x="0" y="0"/>
                </a:moveTo>
                <a:lnTo>
                  <a:pt x="1075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458467" y="2831592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5" h="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458467" y="2354579"/>
            <a:ext cx="6071615" cy="0"/>
          </a:xfrm>
          <a:custGeom>
            <a:avLst/>
            <a:gdLst/>
            <a:ahLst/>
            <a:cxnLst/>
            <a:rect l="l" t="t" r="r" b="b"/>
            <a:pathLst>
              <a:path w="6071615" h="0">
                <a:moveTo>
                  <a:pt x="0" y="0"/>
                </a:moveTo>
                <a:lnTo>
                  <a:pt x="60716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458467" y="1879092"/>
            <a:ext cx="6071615" cy="0"/>
          </a:xfrm>
          <a:custGeom>
            <a:avLst/>
            <a:gdLst/>
            <a:ahLst/>
            <a:cxnLst/>
            <a:rect l="l" t="t" r="r" b="b"/>
            <a:pathLst>
              <a:path w="6071615" h="0">
                <a:moveTo>
                  <a:pt x="0" y="0"/>
                </a:moveTo>
                <a:lnTo>
                  <a:pt x="60716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997964" y="4649723"/>
            <a:ext cx="1958339" cy="1514856"/>
          </a:xfrm>
          <a:custGeom>
            <a:avLst/>
            <a:gdLst/>
            <a:ahLst/>
            <a:cxnLst/>
            <a:rect l="l" t="t" r="r" b="b"/>
            <a:pathLst>
              <a:path w="1958339" h="1514855">
                <a:moveTo>
                  <a:pt x="1958339" y="0"/>
                </a:moveTo>
                <a:lnTo>
                  <a:pt x="0" y="0"/>
                </a:lnTo>
                <a:lnTo>
                  <a:pt x="0" y="1514856"/>
                </a:lnTo>
                <a:lnTo>
                  <a:pt x="1958339" y="1514856"/>
                </a:lnTo>
                <a:lnTo>
                  <a:pt x="195833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032247" y="4649723"/>
            <a:ext cx="1958340" cy="1514856"/>
          </a:xfrm>
          <a:custGeom>
            <a:avLst/>
            <a:gdLst/>
            <a:ahLst/>
            <a:cxnLst/>
            <a:rect l="l" t="t" r="r" b="b"/>
            <a:pathLst>
              <a:path w="1958340" h="1514855">
                <a:moveTo>
                  <a:pt x="1958340" y="0"/>
                </a:moveTo>
                <a:lnTo>
                  <a:pt x="0" y="0"/>
                </a:lnTo>
                <a:lnTo>
                  <a:pt x="0" y="1514856"/>
                </a:lnTo>
                <a:lnTo>
                  <a:pt x="1958340" y="1514856"/>
                </a:lnTo>
                <a:lnTo>
                  <a:pt x="19583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997964" y="3963923"/>
            <a:ext cx="1958339" cy="685800"/>
          </a:xfrm>
          <a:custGeom>
            <a:avLst/>
            <a:gdLst/>
            <a:ahLst/>
            <a:cxnLst/>
            <a:rect l="l" t="t" r="r" b="b"/>
            <a:pathLst>
              <a:path w="1958339" h="685800">
                <a:moveTo>
                  <a:pt x="0" y="685800"/>
                </a:moveTo>
                <a:lnTo>
                  <a:pt x="1958339" y="685800"/>
                </a:lnTo>
                <a:lnTo>
                  <a:pt x="195833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997964" y="2392679"/>
            <a:ext cx="1958339" cy="1571244"/>
          </a:xfrm>
          <a:custGeom>
            <a:avLst/>
            <a:gdLst/>
            <a:ahLst/>
            <a:cxnLst/>
            <a:rect l="l" t="t" r="r" b="b"/>
            <a:pathLst>
              <a:path w="1958339" h="1571244">
                <a:moveTo>
                  <a:pt x="0" y="1571244"/>
                </a:moveTo>
                <a:lnTo>
                  <a:pt x="1958339" y="1571244"/>
                </a:lnTo>
                <a:lnTo>
                  <a:pt x="1958339" y="0"/>
                </a:lnTo>
                <a:lnTo>
                  <a:pt x="0" y="0"/>
                </a:lnTo>
                <a:lnTo>
                  <a:pt x="0" y="157124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032247" y="2392679"/>
            <a:ext cx="1958340" cy="2257044"/>
          </a:xfrm>
          <a:custGeom>
            <a:avLst/>
            <a:gdLst/>
            <a:ahLst/>
            <a:cxnLst/>
            <a:rect l="l" t="t" r="r" b="b"/>
            <a:pathLst>
              <a:path w="1958340" h="2257044">
                <a:moveTo>
                  <a:pt x="0" y="2257044"/>
                </a:moveTo>
                <a:lnTo>
                  <a:pt x="1958340" y="2257044"/>
                </a:lnTo>
                <a:lnTo>
                  <a:pt x="1958340" y="0"/>
                </a:lnTo>
                <a:lnTo>
                  <a:pt x="0" y="0"/>
                </a:lnTo>
                <a:lnTo>
                  <a:pt x="0" y="225704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58467" y="1879092"/>
            <a:ext cx="0" cy="4285488"/>
          </a:xfrm>
          <a:custGeom>
            <a:avLst/>
            <a:gdLst/>
            <a:ahLst/>
            <a:cxnLst/>
            <a:rect l="l" t="t" r="r" b="b"/>
            <a:pathLst>
              <a:path w="0" h="4285488">
                <a:moveTo>
                  <a:pt x="0" y="428548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458467" y="6164579"/>
            <a:ext cx="6071615" cy="0"/>
          </a:xfrm>
          <a:custGeom>
            <a:avLst/>
            <a:gdLst/>
            <a:ahLst/>
            <a:cxnLst/>
            <a:rect l="l" t="t" r="r" b="b"/>
            <a:pathLst>
              <a:path w="6071615" h="0">
                <a:moveTo>
                  <a:pt x="0" y="0"/>
                </a:moveTo>
                <a:lnTo>
                  <a:pt x="60716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41626" y="5145725"/>
            <a:ext cx="1268095" cy="52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336550">
              <a:lnSpc>
                <a:spcPct val="101899"/>
              </a:lnSpc>
            </a:pPr>
            <a:r>
              <a:rPr dirty="0" sz="1600" spc="-15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ena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P</a:t>
            </a:r>
            <a:r>
              <a:rPr dirty="0" sz="1600" spc="-3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yme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$318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7434" y="5145725"/>
            <a:ext cx="1267460" cy="52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336550">
              <a:lnSpc>
                <a:spcPct val="101899"/>
              </a:lnSpc>
            </a:pPr>
            <a:r>
              <a:rPr dirty="0" sz="1600" spc="-15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ena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P</a:t>
            </a:r>
            <a:r>
              <a:rPr dirty="0" sz="1600" spc="-3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yme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$318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9161" y="4050029"/>
            <a:ext cx="1075055" cy="514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Ca</a:t>
            </a:r>
            <a:r>
              <a:rPr dirty="0" sz="1600" spc="-20" b="1">
                <a:latin typeface="Calibri"/>
                <a:cs typeface="Calibri"/>
              </a:rPr>
              <a:t>p</a:t>
            </a:r>
            <a:r>
              <a:rPr dirty="0" sz="1600" spc="-5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al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</a:t>
            </a:r>
            <a:r>
              <a:rPr dirty="0" sz="1600" spc="-2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20" b="1">
                <a:latin typeface="Calibri"/>
                <a:cs typeface="Calibri"/>
              </a:rPr>
              <a:t>$144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11145" y="2921000"/>
            <a:ext cx="1330960" cy="514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Ope</a:t>
            </a:r>
            <a:r>
              <a:rPr dirty="0" sz="1600" spc="-55" b="1">
                <a:latin typeface="Calibri"/>
                <a:cs typeface="Calibri"/>
              </a:rPr>
              <a:t>r</a:t>
            </a:r>
            <a:r>
              <a:rPr dirty="0" sz="1600" spc="-2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ting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</a:t>
            </a:r>
            <a:r>
              <a:rPr dirty="0" sz="1600" spc="-20" b="1">
                <a:latin typeface="Calibri"/>
                <a:cs typeface="Calibri"/>
              </a:rPr>
              <a:t>u</a:t>
            </a:r>
            <a:r>
              <a:rPr dirty="0" sz="1600" spc="-15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-20" b="1">
                <a:latin typeface="Calibri"/>
                <a:cs typeface="Calibri"/>
              </a:rPr>
              <a:t>$330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46597" y="2949102"/>
            <a:ext cx="904875" cy="1014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0">
              <a:lnSpc>
                <a:spcPct val="101600"/>
              </a:lnSpc>
            </a:pPr>
            <a:r>
              <a:rPr dirty="0" sz="1600" spc="-10" b="1">
                <a:latin typeface="Calibri"/>
                <a:cs typeface="Calibri"/>
              </a:rPr>
              <a:t>H</a:t>
            </a:r>
            <a:r>
              <a:rPr dirty="0" sz="1600" spc="-5" b="1">
                <a:latin typeface="Calibri"/>
                <a:cs typeface="Calibri"/>
              </a:rPr>
              <a:t>o</a:t>
            </a:r>
            <a:r>
              <a:rPr dirty="0" sz="1600" spc="-15" b="1">
                <a:latin typeface="Calibri"/>
                <a:cs typeface="Calibri"/>
              </a:rPr>
              <a:t>u</a:t>
            </a:r>
            <a:r>
              <a:rPr dirty="0" sz="1600" spc="-10" b="1">
                <a:latin typeface="Calibri"/>
                <a:cs typeface="Calibri"/>
              </a:rPr>
              <a:t>sing</a:t>
            </a:r>
            <a:r>
              <a:rPr dirty="0" sz="1600" spc="-10" b="1">
                <a:latin typeface="Calibri"/>
                <a:cs typeface="Calibri"/>
              </a:rPr>
              <a:t> Assi</a:t>
            </a:r>
            <a:r>
              <a:rPr dirty="0" sz="1600" spc="-25" b="1">
                <a:latin typeface="Calibri"/>
                <a:cs typeface="Calibri"/>
              </a:rPr>
              <a:t>s</a:t>
            </a:r>
            <a:r>
              <a:rPr dirty="0" sz="1600" spc="-2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ance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P</a:t>
            </a:r>
            <a:r>
              <a:rPr dirty="0" sz="1600" spc="-3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yme</a:t>
            </a:r>
            <a:r>
              <a:rPr dirty="0" sz="1600" spc="-3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600" spc="-20" b="1">
                <a:latin typeface="Calibri"/>
                <a:cs typeface="Calibri"/>
              </a:rPr>
              <a:t>$474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4213" y="6020511"/>
            <a:ext cx="1911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5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9375" y="5544108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1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9375" y="5067680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9444" y="4591557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$300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9375" y="4115180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9375" y="3638804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5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9375" y="3162427"/>
            <a:ext cx="4375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9375" y="1057280"/>
            <a:ext cx="5126990" cy="189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0110" marR="6350" indent="-511175">
              <a:lnSpc>
                <a:spcPct val="103200"/>
              </a:lnSpc>
            </a:pPr>
            <a:r>
              <a:rPr dirty="0" sz="1900" spc="5" b="1">
                <a:latin typeface="Calibri"/>
                <a:cs typeface="Calibri"/>
              </a:rPr>
              <a:t>Sample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Public</a:t>
            </a:r>
            <a:r>
              <a:rPr dirty="0" sz="1900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Housing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10" b="1">
                <a:latin typeface="Calibri"/>
                <a:cs typeface="Calibri"/>
              </a:rPr>
              <a:t>Co</a:t>
            </a:r>
            <a:r>
              <a:rPr dirty="0" sz="1900" spc="-10" b="1">
                <a:latin typeface="Calibri"/>
                <a:cs typeface="Calibri"/>
              </a:rPr>
              <a:t>n</a:t>
            </a:r>
            <a:r>
              <a:rPr dirty="0" sz="1900" spc="-5" b="1">
                <a:latin typeface="Calibri"/>
                <a:cs typeface="Calibri"/>
              </a:rPr>
              <a:t>v</a:t>
            </a:r>
            <a:r>
              <a:rPr dirty="0" sz="1900" spc="5" b="1">
                <a:latin typeface="Calibri"/>
                <a:cs typeface="Calibri"/>
              </a:rPr>
              <a:t>e</a:t>
            </a:r>
            <a:r>
              <a:rPr dirty="0" sz="1900" spc="-20" b="1">
                <a:latin typeface="Calibri"/>
                <a:cs typeface="Calibri"/>
              </a:rPr>
              <a:t>r</a:t>
            </a:r>
            <a:r>
              <a:rPr dirty="0" sz="1900" b="1">
                <a:latin typeface="Calibri"/>
                <a:cs typeface="Calibri"/>
              </a:rPr>
              <a:t>sion</a:t>
            </a:r>
            <a:r>
              <a:rPr dirty="0" sz="1900" b="1">
                <a:latin typeface="Calibri"/>
                <a:cs typeface="Calibri"/>
              </a:rPr>
              <a:t> </a:t>
            </a:r>
            <a:r>
              <a:rPr dirty="0" sz="1900" spc="-30" b="1">
                <a:latin typeface="Calibri"/>
                <a:cs typeface="Calibri"/>
              </a:rPr>
              <a:t>P</a:t>
            </a:r>
            <a:r>
              <a:rPr dirty="0" sz="1900" spc="5" b="1">
                <a:latin typeface="Calibri"/>
                <a:cs typeface="Calibri"/>
              </a:rPr>
              <a:t>er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U</a:t>
            </a:r>
            <a:r>
              <a:rPr dirty="0" sz="1900" b="1">
                <a:latin typeface="Calibri"/>
                <a:cs typeface="Calibri"/>
              </a:rPr>
              <a:t>nit </a:t>
            </a:r>
            <a:r>
              <a:rPr dirty="0" sz="1900" spc="10" b="1">
                <a:latin typeface="Calibri"/>
                <a:cs typeface="Calibri"/>
              </a:rPr>
              <a:t>Mo</a:t>
            </a:r>
            <a:r>
              <a:rPr dirty="0" sz="1900" b="1">
                <a:latin typeface="Calibri"/>
                <a:cs typeface="Calibri"/>
              </a:rPr>
              <a:t>n</a:t>
            </a:r>
            <a:r>
              <a:rPr dirty="0" sz="1900" spc="-10" b="1">
                <a:latin typeface="Calibri"/>
                <a:cs typeface="Calibri"/>
              </a:rPr>
              <a:t>t</a:t>
            </a:r>
            <a:r>
              <a:rPr dirty="0" sz="1900" b="1">
                <a:latin typeface="Calibri"/>
                <a:cs typeface="Calibri"/>
              </a:rPr>
              <a:t>hly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(P</a:t>
            </a:r>
            <a:r>
              <a:rPr dirty="0" sz="1900" b="1">
                <a:latin typeface="Calibri"/>
                <a:cs typeface="Calibri"/>
              </a:rPr>
              <a:t>U</a:t>
            </a:r>
            <a:r>
              <a:rPr dirty="0" sz="1900" spc="10" b="1">
                <a:latin typeface="Calibri"/>
                <a:cs typeface="Calibri"/>
              </a:rPr>
              <a:t>M)</a:t>
            </a:r>
            <a:endParaRPr sz="19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9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8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$</a:t>
            </a:r>
            <a:r>
              <a:rPr dirty="0" sz="1600" spc="-15">
                <a:latin typeface="Calibri"/>
                <a:cs typeface="Calibri"/>
              </a:rPr>
              <a:t>7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34667" y="2299716"/>
            <a:ext cx="5833872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577466" y="2331720"/>
            <a:ext cx="5747893" cy="24002"/>
          </a:xfrm>
          <a:custGeom>
            <a:avLst/>
            <a:gdLst/>
            <a:ahLst/>
            <a:cxnLst/>
            <a:rect l="l" t="t" r="r" b="b"/>
            <a:pathLst>
              <a:path w="5747892" h="24002">
                <a:moveTo>
                  <a:pt x="0" y="24002"/>
                </a:moveTo>
                <a:lnTo>
                  <a:pt x="5747893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983863" y="2331720"/>
            <a:ext cx="178415" cy="3765176"/>
          </a:xfrm>
          <a:custGeom>
            <a:avLst/>
            <a:gdLst/>
            <a:ahLst/>
            <a:cxnLst/>
            <a:rect l="l" t="t" r="r" b="b"/>
            <a:pathLst>
              <a:path w="178415" h="3765176">
                <a:moveTo>
                  <a:pt x="0" y="0"/>
                </a:moveTo>
                <a:lnTo>
                  <a:pt x="38846" y="1358"/>
                </a:lnTo>
                <a:lnTo>
                  <a:pt x="81796" y="7599"/>
                </a:lnTo>
                <a:lnTo>
                  <a:pt x="96012" y="1866645"/>
                </a:lnTo>
                <a:lnTo>
                  <a:pt x="98132" y="1869981"/>
                </a:lnTo>
                <a:lnTo>
                  <a:pt x="141707" y="1880252"/>
                </a:lnTo>
                <a:lnTo>
                  <a:pt x="178415" y="1882484"/>
                </a:lnTo>
                <a:lnTo>
                  <a:pt x="160469" y="1883017"/>
                </a:lnTo>
                <a:lnTo>
                  <a:pt x="113286" y="1889265"/>
                </a:lnTo>
                <a:lnTo>
                  <a:pt x="96012" y="3749332"/>
                </a:lnTo>
                <a:lnTo>
                  <a:pt x="93886" y="3752694"/>
                </a:lnTo>
                <a:lnTo>
                  <a:pt x="50245" y="3762967"/>
                </a:lnTo>
                <a:lnTo>
                  <a:pt x="32759" y="3764377"/>
                </a:lnTo>
                <a:lnTo>
                  <a:pt x="13525" y="376517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768548" y="2331818"/>
            <a:ext cx="177847" cy="3765235"/>
          </a:xfrm>
          <a:custGeom>
            <a:avLst/>
            <a:gdLst/>
            <a:ahLst/>
            <a:cxnLst/>
            <a:rect l="l" t="t" r="r" b="b"/>
            <a:pathLst>
              <a:path w="177847" h="3765235">
                <a:moveTo>
                  <a:pt x="177847" y="3765235"/>
                </a:moveTo>
                <a:lnTo>
                  <a:pt x="139021" y="3763846"/>
                </a:lnTo>
                <a:lnTo>
                  <a:pt x="96618" y="3757504"/>
                </a:lnTo>
                <a:lnTo>
                  <a:pt x="83613" y="1898297"/>
                </a:lnTo>
                <a:lnTo>
                  <a:pt x="81448" y="1894904"/>
                </a:lnTo>
                <a:lnTo>
                  <a:pt x="37135" y="1884698"/>
                </a:lnTo>
                <a:lnTo>
                  <a:pt x="0" y="1882645"/>
                </a:lnTo>
                <a:lnTo>
                  <a:pt x="18462" y="1882158"/>
                </a:lnTo>
                <a:lnTo>
                  <a:pt x="65871" y="1876196"/>
                </a:lnTo>
                <a:lnTo>
                  <a:pt x="83613" y="15522"/>
                </a:lnTo>
                <a:lnTo>
                  <a:pt x="85773" y="12177"/>
                </a:lnTo>
                <a:lnTo>
                  <a:pt x="130037" y="2054"/>
                </a:lnTo>
                <a:lnTo>
                  <a:pt x="147734" y="714"/>
                </a:lnTo>
                <a:lnTo>
                  <a:pt x="16717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176014" y="3990327"/>
            <a:ext cx="582040" cy="301002"/>
          </a:xfrm>
          <a:custGeom>
            <a:avLst/>
            <a:gdLst/>
            <a:ahLst/>
            <a:cxnLst/>
            <a:rect l="l" t="t" r="r" b="b"/>
            <a:pathLst>
              <a:path w="582040" h="301002">
                <a:moveTo>
                  <a:pt x="0" y="301002"/>
                </a:moveTo>
                <a:lnTo>
                  <a:pt x="582040" y="301002"/>
                </a:lnTo>
                <a:lnTo>
                  <a:pt x="582040" y="0"/>
                </a:lnTo>
                <a:lnTo>
                  <a:pt x="0" y="0"/>
                </a:lnTo>
                <a:lnTo>
                  <a:pt x="0" y="301002"/>
                </a:lnTo>
                <a:close/>
              </a:path>
            </a:pathLst>
          </a:custGeom>
          <a:ln w="12699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331211" y="6284772"/>
            <a:ext cx="128968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Pr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-Conv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sion</a:t>
            </a:r>
            <a:endParaRPr sz="1600">
              <a:latin typeface="Calibri"/>
              <a:cs typeface="Calibri"/>
            </a:endParaRPr>
          </a:p>
          <a:p>
            <a:pPr algn="ctr" marL="22860">
              <a:lnSpc>
                <a:spcPct val="100000"/>
              </a:lnSpc>
              <a:spcBef>
                <a:spcPts val="185"/>
              </a:spcBef>
            </a:pP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25236" y="6284772"/>
            <a:ext cx="137223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Post-Con</a:t>
            </a:r>
            <a:r>
              <a:rPr dirty="0" sz="1600" spc="-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algn="ctr" marL="75565">
              <a:lnSpc>
                <a:spcPct val="100000"/>
              </a:lnSpc>
              <a:spcBef>
                <a:spcPts val="185"/>
              </a:spcBef>
            </a:pPr>
            <a:r>
              <a:rPr dirty="0" sz="1400">
                <a:latin typeface="Calibri"/>
                <a:cs typeface="Calibri"/>
              </a:rPr>
              <a:t>Se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tion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19447" y="3977385"/>
            <a:ext cx="49657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Gill Sans MT"/>
                <a:cs typeface="Gill Sans MT"/>
              </a:rPr>
              <a:t>$</a:t>
            </a:r>
            <a:r>
              <a:rPr dirty="0" sz="1800" spc="-15" b="1">
                <a:latin typeface="Calibri"/>
                <a:cs typeface="Calibri"/>
              </a:rPr>
              <a:t>792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">
              <a:lnSpc>
                <a:spcPct val="100000"/>
              </a:lnSpc>
            </a:pPr>
            <a:r>
              <a:rPr dirty="0"/>
              <a:t>P</a:t>
            </a:r>
            <a:r>
              <a:rPr dirty="0" sz="2550"/>
              <a:t>UBLIC</a:t>
            </a:r>
            <a:r>
              <a:rPr dirty="0" sz="2550" spc="150"/>
              <a:t> </a:t>
            </a:r>
            <a:r>
              <a:rPr dirty="0"/>
              <a:t>H</a:t>
            </a:r>
            <a:r>
              <a:rPr dirty="0" sz="2550"/>
              <a:t>OUS</a:t>
            </a:r>
            <a:r>
              <a:rPr dirty="0" sz="2550" spc="-15"/>
              <a:t>I</a:t>
            </a:r>
            <a:r>
              <a:rPr dirty="0" sz="2550"/>
              <a:t>NG</a:t>
            </a:r>
            <a:r>
              <a:rPr dirty="0" sz="2550" spc="155"/>
              <a:t> </a:t>
            </a:r>
            <a:r>
              <a:rPr dirty="0" spc="-50"/>
              <a:t>C</a:t>
            </a:r>
            <a:r>
              <a:rPr dirty="0" sz="2550"/>
              <a:t>ONVE</a:t>
            </a:r>
            <a:r>
              <a:rPr dirty="0" sz="2550" spc="-25"/>
              <a:t>R</a:t>
            </a:r>
            <a:r>
              <a:rPr dirty="0" sz="2550"/>
              <a:t>S</a:t>
            </a:r>
            <a:r>
              <a:rPr dirty="0" sz="2550" spc="-10"/>
              <a:t>I</a:t>
            </a:r>
            <a:r>
              <a:rPr dirty="0" sz="2550"/>
              <a:t>ON</a:t>
            </a:r>
            <a:r>
              <a:rPr dirty="0" sz="2550" spc="165"/>
              <a:t> </a:t>
            </a:r>
            <a:r>
              <a:rPr dirty="0"/>
              <a:t>R</a:t>
            </a:r>
            <a:r>
              <a:rPr dirty="0" sz="2550"/>
              <a:t>ENT</a:t>
            </a:r>
            <a:r>
              <a:rPr dirty="0" sz="2550" spc="135"/>
              <a:t> </a:t>
            </a:r>
            <a:r>
              <a:rPr dirty="0" spc="-5"/>
              <a:t>L</a:t>
            </a:r>
            <a:r>
              <a:rPr dirty="0" sz="2550"/>
              <a:t>EVE</a:t>
            </a:r>
            <a:r>
              <a:rPr dirty="0" sz="2550" spc="-20"/>
              <a:t>L</a:t>
            </a:r>
            <a:r>
              <a:rPr dirty="0" sz="2550"/>
              <a:t>S</a:t>
            </a:r>
            <a:endParaRPr sz="2550"/>
          </a:p>
        </p:txBody>
      </p:sp>
      <p:sp>
        <p:nvSpPr>
          <p:cNvPr id="56" name="object 56"/>
          <p:cNvSpPr txBox="1"/>
          <p:nvPr/>
        </p:nvSpPr>
        <p:spPr>
          <a:xfrm>
            <a:off x="8532114" y="6580937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524368" y="2852927"/>
            <a:ext cx="1512188" cy="2304288"/>
          </a:xfrm>
          <a:custGeom>
            <a:avLst/>
            <a:gdLst/>
            <a:ahLst/>
            <a:cxnLst/>
            <a:rect l="l" t="t" r="r" b="b"/>
            <a:pathLst>
              <a:path w="1512188" h="2304288">
                <a:moveTo>
                  <a:pt x="0" y="2304288"/>
                </a:moveTo>
                <a:lnTo>
                  <a:pt x="1512188" y="2304288"/>
                </a:lnTo>
                <a:lnTo>
                  <a:pt x="1512188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ln w="38099">
            <a:solidFill>
              <a:srgbClr val="20235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7610347" y="3167507"/>
            <a:ext cx="1343660" cy="167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0">
              <a:lnSpc>
                <a:spcPct val="100000"/>
              </a:lnSpc>
            </a:pPr>
            <a:r>
              <a:rPr dirty="0" sz="1800" spc="-6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sion,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HAs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ert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fund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Sect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8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act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 Yuen</dc:creator>
  <dc:title>Transforming Rental Assistance (TRA)</dc:title>
  <dcterms:created xsi:type="dcterms:W3CDTF">2013-07-17T03:27:54Z</dcterms:created>
  <dcterms:modified xsi:type="dcterms:W3CDTF">2013-07-17T03:27:54Z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2012-12-06T00:00:00Z</vt:filetime>
  </property>
  <property fmtid="{D5CDD505-2E9C-101B-9397-08002B2CF9AE}" pid="3" name="LastSaved">
    <vt:filetime>2013-07-17T00:00:00Z</vt:filetime>
  </property>
</Properties>
</file>