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handoutMasterIdLst>
    <p:handoutMasterId r:id="rId54"/>
  </p:handoutMasterIdLst>
  <p:sldIdLst>
    <p:sldId id="634" r:id="rId2"/>
    <p:sldId id="714" r:id="rId3"/>
    <p:sldId id="715" r:id="rId4"/>
    <p:sldId id="726" r:id="rId5"/>
    <p:sldId id="817" r:id="rId6"/>
    <p:sldId id="818" r:id="rId7"/>
    <p:sldId id="694" r:id="rId8"/>
    <p:sldId id="820" r:id="rId9"/>
    <p:sldId id="821" r:id="rId10"/>
    <p:sldId id="815" r:id="rId11"/>
    <p:sldId id="816" r:id="rId12"/>
    <p:sldId id="809" r:id="rId13"/>
    <p:sldId id="810" r:id="rId14"/>
    <p:sldId id="811" r:id="rId15"/>
    <p:sldId id="824" r:id="rId16"/>
    <p:sldId id="825" r:id="rId17"/>
    <p:sldId id="826" r:id="rId18"/>
    <p:sldId id="819" r:id="rId19"/>
    <p:sldId id="752" r:id="rId20"/>
    <p:sldId id="753" r:id="rId21"/>
    <p:sldId id="754" r:id="rId22"/>
    <p:sldId id="755" r:id="rId23"/>
    <p:sldId id="756" r:id="rId24"/>
    <p:sldId id="757" r:id="rId25"/>
    <p:sldId id="758" r:id="rId26"/>
    <p:sldId id="759" r:id="rId27"/>
    <p:sldId id="760" r:id="rId28"/>
    <p:sldId id="761" r:id="rId29"/>
    <p:sldId id="814" r:id="rId30"/>
    <p:sldId id="823" r:id="rId31"/>
    <p:sldId id="812" r:id="rId32"/>
    <p:sldId id="813" r:id="rId33"/>
    <p:sldId id="827" r:id="rId34"/>
    <p:sldId id="828" r:id="rId35"/>
    <p:sldId id="829" r:id="rId36"/>
    <p:sldId id="830" r:id="rId37"/>
    <p:sldId id="831" r:id="rId38"/>
    <p:sldId id="832" r:id="rId39"/>
    <p:sldId id="833" r:id="rId40"/>
    <p:sldId id="834" r:id="rId41"/>
    <p:sldId id="580" r:id="rId42"/>
    <p:sldId id="581" r:id="rId43"/>
    <p:sldId id="704" r:id="rId44"/>
    <p:sldId id="596" r:id="rId45"/>
    <p:sldId id="601" r:id="rId46"/>
    <p:sldId id="597" r:id="rId47"/>
    <p:sldId id="773" r:id="rId48"/>
    <p:sldId id="676" r:id="rId49"/>
    <p:sldId id="688" r:id="rId50"/>
    <p:sldId id="724" r:id="rId51"/>
    <p:sldId id="560" r:id="rId5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45A"/>
    <a:srgbClr val="4F81BD"/>
    <a:srgbClr val="ACC9D0"/>
    <a:srgbClr val="8EB6C0"/>
    <a:srgbClr val="8DF18F"/>
    <a:srgbClr val="0066CC"/>
    <a:srgbClr val="6A5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9512" autoAdjust="0"/>
  </p:normalViewPr>
  <p:slideViewPr>
    <p:cSldViewPr>
      <p:cViewPr varScale="1">
        <p:scale>
          <a:sx n="80" d="100"/>
          <a:sy n="80" d="100"/>
        </p:scale>
        <p:origin x="972" y="78"/>
      </p:cViewPr>
      <p:guideLst>
        <p:guide orient="horz" pos="2160"/>
        <p:guide pos="2880"/>
      </p:guideLst>
    </p:cSldViewPr>
  </p:slideViewPr>
  <p:outlineViewPr>
    <p:cViewPr>
      <p:scale>
        <a:sx n="100" d="100"/>
        <a:sy n="100" d="100"/>
      </p:scale>
      <p:origin x="0" y="3077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2076"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accent4">
                    <a:lumMod val="50000"/>
                  </a:schemeClr>
                </a:solidFill>
              </a:defRPr>
            </a:pPr>
            <a:r>
              <a:rPr lang="en-US" sz="1600" dirty="0">
                <a:solidFill>
                  <a:schemeClr val="accent4">
                    <a:lumMod val="50000"/>
                  </a:schemeClr>
                </a:solidFill>
              </a:rPr>
              <a:t>Sample Public Housing Conversion </a:t>
            </a:r>
          </a:p>
          <a:p>
            <a:pPr>
              <a:defRPr sz="1600">
                <a:solidFill>
                  <a:schemeClr val="accent4">
                    <a:lumMod val="50000"/>
                  </a:schemeClr>
                </a:solidFill>
              </a:defRPr>
            </a:pPr>
            <a:r>
              <a:rPr lang="en-US" sz="1600" dirty="0">
                <a:solidFill>
                  <a:schemeClr val="accent4">
                    <a:lumMod val="50000"/>
                  </a:schemeClr>
                </a:solidFill>
              </a:rPr>
              <a:t>Per Unit Monthly (PUM)</a:t>
            </a:r>
          </a:p>
        </c:rich>
      </c:tx>
      <c:layout/>
      <c:overlay val="0"/>
    </c:title>
    <c:autoTitleDeleted val="0"/>
    <c:plotArea>
      <c:layout/>
      <c:barChart>
        <c:barDir val="col"/>
        <c:grouping val="stacked"/>
        <c:varyColors val="0"/>
        <c:ser>
          <c:idx val="0"/>
          <c:order val="0"/>
          <c:tx>
            <c:strRef>
              <c:f>Sheet1!$B$1</c:f>
              <c:strCache>
                <c:ptCount val="1"/>
                <c:pt idx="0">
                  <c:v>Tenant Payment</c:v>
                </c:pt>
              </c:strCache>
            </c:strRef>
          </c:tx>
          <c:invertIfNegative val="0"/>
          <c:dLbls>
            <c:dLbl>
              <c:idx val="0"/>
              <c:layout/>
              <c:tx>
                <c:rich>
                  <a:bodyPr/>
                  <a:lstStyle/>
                  <a:p>
                    <a:r>
                      <a:rPr lang="en-US" b="1" dirty="0"/>
                      <a:t>T</a:t>
                    </a:r>
                    <a:r>
                      <a:rPr lang="en-US" dirty="0"/>
                      <a:t>enant </a:t>
                    </a:r>
                    <a:r>
                      <a:rPr lang="en-US" dirty="0" smtClean="0"/>
                      <a:t>Payment  </a:t>
                    </a:r>
                    <a:r>
                      <a:rPr lang="en-US" dirty="0"/>
                      <a:t>$318 </a:t>
                    </a:r>
                  </a:p>
                </c:rich>
              </c:tx>
              <c:showLegendKey val="0"/>
              <c:showVal val="1"/>
              <c:showCatName val="0"/>
              <c:showSerName val="1"/>
              <c:showPercent val="0"/>
              <c:showBubbleSize val="0"/>
              <c:extLst>
                <c:ext xmlns:c15="http://schemas.microsoft.com/office/drawing/2012/chart" uri="{CE6537A1-D6FC-4f65-9D91-7224C49458BB}">
                  <c15:layout/>
                </c:ext>
              </c:extLst>
            </c:dLbl>
            <c:dLbl>
              <c:idx val="1"/>
              <c:layout/>
              <c:tx>
                <c:rich>
                  <a:bodyPr/>
                  <a:lstStyle/>
                  <a:p>
                    <a:r>
                      <a:rPr lang="en-US" b="1" dirty="0"/>
                      <a:t>T</a:t>
                    </a:r>
                    <a:r>
                      <a:rPr lang="en-US" dirty="0"/>
                      <a:t>enant </a:t>
                    </a:r>
                    <a:r>
                      <a:rPr lang="en-US" dirty="0" smtClean="0"/>
                      <a:t>Payment  </a:t>
                    </a:r>
                    <a:r>
                      <a:rPr lang="en-US" dirty="0"/>
                      <a:t>$318 </a:t>
                    </a:r>
                  </a:p>
                </c:rich>
              </c:tx>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Pre-Conversion</c:v>
                </c:pt>
                <c:pt idx="1">
                  <c:v>Post-Conversion</c:v>
                </c:pt>
              </c:strCache>
            </c:strRef>
          </c:cat>
          <c:val>
            <c:numRef>
              <c:f>Sheet1!$B$2:$B$3</c:f>
              <c:numCache>
                <c:formatCode>_("$"* #,##0_);_("$"* \(#,##0\);_("$"* "-"??_);_(@_)</c:formatCode>
                <c:ptCount val="2"/>
                <c:pt idx="0">
                  <c:v>318</c:v>
                </c:pt>
                <c:pt idx="1">
                  <c:v>318</c:v>
                </c:pt>
              </c:numCache>
            </c:numRef>
          </c:val>
        </c:ser>
        <c:ser>
          <c:idx val="1"/>
          <c:order val="1"/>
          <c:tx>
            <c:strRef>
              <c:f>Sheet1!$C$1</c:f>
              <c:strCache>
                <c:ptCount val="1"/>
                <c:pt idx="0">
                  <c:v>Capital fund</c:v>
                </c:pt>
              </c:strCache>
            </c:strRef>
          </c:tx>
          <c:invertIfNegative val="0"/>
          <c:dLbls>
            <c:dLbl>
              <c:idx val="0"/>
              <c:layout/>
              <c:tx>
                <c:rich>
                  <a:bodyPr/>
                  <a:lstStyle/>
                  <a:p>
                    <a:r>
                      <a:rPr lang="en-US" b="1" dirty="0"/>
                      <a:t>C</a:t>
                    </a:r>
                    <a:r>
                      <a:rPr lang="en-US" dirty="0"/>
                      <a:t>apital </a:t>
                    </a:r>
                    <a:r>
                      <a:rPr lang="en-US" dirty="0" smtClean="0"/>
                      <a:t>Fund  </a:t>
                    </a:r>
                    <a:r>
                      <a:rPr lang="en-US" dirty="0"/>
                      <a:t>$144 </a:t>
                    </a:r>
                  </a:p>
                </c:rich>
              </c:tx>
              <c:showLegendKey val="0"/>
              <c:showVal val="1"/>
              <c:showCatName val="0"/>
              <c:showSerName val="1"/>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Pre-Conversion</c:v>
                </c:pt>
                <c:pt idx="1">
                  <c:v>Post-Conversion</c:v>
                </c:pt>
              </c:strCache>
            </c:strRef>
          </c:cat>
          <c:val>
            <c:numRef>
              <c:f>Sheet1!$C$2:$C$3</c:f>
              <c:numCache>
                <c:formatCode>_("$"* #,##0_);_("$"* \(#,##0\);_("$"* "-"??_);_(@_)</c:formatCode>
                <c:ptCount val="2"/>
                <c:pt idx="0">
                  <c:v>144</c:v>
                </c:pt>
                <c:pt idx="1">
                  <c:v>0</c:v>
                </c:pt>
              </c:numCache>
            </c:numRef>
          </c:val>
        </c:ser>
        <c:ser>
          <c:idx val="2"/>
          <c:order val="2"/>
          <c:tx>
            <c:strRef>
              <c:f>Sheet1!$D$1</c:f>
              <c:strCache>
                <c:ptCount val="1"/>
                <c:pt idx="0">
                  <c:v>Operating Fund</c:v>
                </c:pt>
              </c:strCache>
            </c:strRef>
          </c:tx>
          <c:invertIfNegative val="0"/>
          <c:dLbls>
            <c:dLbl>
              <c:idx val="0"/>
              <c:layout/>
              <c:tx>
                <c:rich>
                  <a:bodyPr/>
                  <a:lstStyle/>
                  <a:p>
                    <a:r>
                      <a:rPr lang="en-US" dirty="0"/>
                      <a:t>Operating Fund  $330 </a:t>
                    </a:r>
                  </a:p>
                </c:rich>
              </c:tx>
              <c:showLegendKey val="0"/>
              <c:showVal val="1"/>
              <c:showCatName val="0"/>
              <c:showSerName val="1"/>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Pre-Conversion</c:v>
                </c:pt>
                <c:pt idx="1">
                  <c:v>Post-Conversion</c:v>
                </c:pt>
              </c:strCache>
            </c:strRef>
          </c:cat>
          <c:val>
            <c:numRef>
              <c:f>Sheet1!$D$2:$D$3</c:f>
              <c:numCache>
                <c:formatCode>_("$"* #,##0_);_("$"* \(#,##0\);_("$"* "-"??_);_(@_)</c:formatCode>
                <c:ptCount val="2"/>
                <c:pt idx="0">
                  <c:v>330</c:v>
                </c:pt>
                <c:pt idx="1">
                  <c:v>0</c:v>
                </c:pt>
              </c:numCache>
            </c:numRef>
          </c:val>
        </c:ser>
        <c:ser>
          <c:idx val="3"/>
          <c:order val="3"/>
          <c:tx>
            <c:strRef>
              <c:f>Sheet1!$E$1</c:f>
              <c:strCache>
                <c:ptCount val="1"/>
                <c:pt idx="0">
                  <c:v>Housing Assistance Payments</c:v>
                </c:pt>
              </c:strCache>
            </c:strRef>
          </c:tx>
          <c:spPr>
            <a:solidFill>
              <a:schemeClr val="accent6"/>
            </a:solidFill>
          </c:spPr>
          <c:invertIfNegative val="0"/>
          <c:dLbls>
            <c:dLbl>
              <c:idx val="0"/>
              <c:delete val="1"/>
              <c:extLst>
                <c:ext xmlns:c15="http://schemas.microsoft.com/office/drawing/2012/chart" uri="{CE6537A1-D6FC-4f65-9D91-7224C49458BB}"/>
              </c:extLst>
            </c:dLbl>
            <c:dLbl>
              <c:idx val="1"/>
              <c:layout>
                <c:manualLayout>
                  <c:x val="-1.7361111111111485E-3"/>
                  <c:y val="-1.1111286089238845E-2"/>
                </c:manualLayout>
              </c:layout>
              <c:tx>
                <c:rich>
                  <a:bodyPr/>
                  <a:lstStyle/>
                  <a:p>
                    <a:r>
                      <a:rPr lang="en-US" dirty="0"/>
                      <a:t>Housing Assistance Payment</a:t>
                    </a:r>
                  </a:p>
                  <a:p>
                    <a:r>
                      <a:rPr lang="en-US" dirty="0"/>
                      <a:t>$474 </a:t>
                    </a:r>
                  </a:p>
                </c:rich>
              </c:tx>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Pre-Conversion</c:v>
                </c:pt>
                <c:pt idx="1">
                  <c:v>Post-Conversion</c:v>
                </c:pt>
              </c:strCache>
            </c:strRef>
          </c:cat>
          <c:val>
            <c:numRef>
              <c:f>Sheet1!$E$2:$E$3</c:f>
              <c:numCache>
                <c:formatCode>_("$"* #,##0_);_("$"* \(#,##0\);_("$"* "-"??_);_(@_)</c:formatCode>
                <c:ptCount val="2"/>
                <c:pt idx="0">
                  <c:v>0</c:v>
                </c:pt>
                <c:pt idx="1">
                  <c:v>474</c:v>
                </c:pt>
              </c:numCache>
            </c:numRef>
          </c:val>
        </c:ser>
        <c:dLbls>
          <c:showLegendKey val="0"/>
          <c:showVal val="0"/>
          <c:showCatName val="0"/>
          <c:showSerName val="0"/>
          <c:showPercent val="0"/>
          <c:showBubbleSize val="0"/>
        </c:dLbls>
        <c:gapWidth val="55"/>
        <c:overlap val="100"/>
        <c:axId val="-217146000"/>
        <c:axId val="-217141648"/>
      </c:barChart>
      <c:catAx>
        <c:axId val="-217146000"/>
        <c:scaling>
          <c:orientation val="minMax"/>
        </c:scaling>
        <c:delete val="0"/>
        <c:axPos val="b"/>
        <c:numFmt formatCode="General" sourceLinked="0"/>
        <c:majorTickMark val="none"/>
        <c:minorTickMark val="none"/>
        <c:tickLblPos val="nextTo"/>
        <c:crossAx val="-217141648"/>
        <c:crosses val="autoZero"/>
        <c:auto val="1"/>
        <c:lblAlgn val="ctr"/>
        <c:lblOffset val="100"/>
        <c:noMultiLvlLbl val="0"/>
      </c:catAx>
      <c:valAx>
        <c:axId val="-217141648"/>
        <c:scaling>
          <c:orientation val="minMax"/>
        </c:scaling>
        <c:delete val="0"/>
        <c:axPos val="l"/>
        <c:majorGridlines/>
        <c:numFmt formatCode="_(&quot;$&quot;* #,##0_);_(&quot;$&quot;* \(#,##0\);_(&quot;$&quot;* &quot;-&quot;??_);_(@_)" sourceLinked="1"/>
        <c:majorTickMark val="none"/>
        <c:minorTickMark val="none"/>
        <c:tickLblPos val="nextTo"/>
        <c:txPr>
          <a:bodyPr/>
          <a:lstStyle/>
          <a:p>
            <a:pPr>
              <a:defRPr sz="1200"/>
            </a:pPr>
            <a:endParaRPr lang="en-US"/>
          </a:p>
        </c:txPr>
        <c:crossAx val="-217146000"/>
        <c:crosses val="autoZero"/>
        <c:crossBetween val="between"/>
      </c:valAx>
    </c:plotArea>
    <c:plotVisOnly val="1"/>
    <c:dispBlanksAs val="gap"/>
    <c:showDLblsOverMax val="0"/>
  </c:chart>
  <c:txPr>
    <a:bodyPr/>
    <a:lstStyle/>
    <a:p>
      <a:pPr>
        <a:defRPr sz="16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0.1202613549400291"/>
          <c:y val="0.11020783908480941"/>
          <c:w val="0.66732461893127892"/>
          <c:h val="0.71495618484067502"/>
        </c:manualLayout>
      </c:layout>
      <c:areaChart>
        <c:grouping val="standard"/>
        <c:varyColors val="0"/>
        <c:ser>
          <c:idx val="0"/>
          <c:order val="0"/>
          <c:tx>
            <c:strRef>
              <c:f>Sheet1!$B$1</c:f>
              <c:strCache>
                <c:ptCount val="1"/>
                <c:pt idx="0">
                  <c:v>Awards-to-Date</c:v>
                </c:pt>
              </c:strCache>
            </c:strRef>
          </c:tx>
          <c:spPr>
            <a:pattFill prst="wdUpDiag">
              <a:fgClr>
                <a:schemeClr val="accent1"/>
              </a:fgClr>
              <a:bgClr>
                <a:schemeClr val="bg1"/>
              </a:bgClr>
            </a:pattFill>
            <a:ln>
              <a:prstDash val="solid"/>
            </a:ln>
          </c:spPr>
          <c:cat>
            <c:strRef>
              <c:f>Sheet1!$A$2:$A$9</c:f>
              <c:strCache>
                <c:ptCount val="8"/>
                <c:pt idx="0">
                  <c:v>Winter 2012</c:v>
                </c:pt>
                <c:pt idx="1">
                  <c:v>Spring 2013</c:v>
                </c:pt>
                <c:pt idx="2">
                  <c:v>Summer 2013</c:v>
                </c:pt>
                <c:pt idx="3">
                  <c:v>Fall 2013</c:v>
                </c:pt>
                <c:pt idx="4">
                  <c:v>Winter 2013</c:v>
                </c:pt>
                <c:pt idx="5">
                  <c:v>Spring 2014</c:v>
                </c:pt>
                <c:pt idx="6">
                  <c:v>Summer 2014</c:v>
                </c:pt>
                <c:pt idx="7">
                  <c:v>Fall 2014</c:v>
                </c:pt>
              </c:strCache>
            </c:strRef>
          </c:cat>
          <c:val>
            <c:numRef>
              <c:f>Sheet1!$B$2:$B$9</c:f>
              <c:numCache>
                <c:formatCode>#,##0</c:formatCode>
                <c:ptCount val="8"/>
                <c:pt idx="0">
                  <c:v>12000</c:v>
                </c:pt>
                <c:pt idx="1">
                  <c:v>13000</c:v>
                </c:pt>
              </c:numCache>
            </c:numRef>
          </c:val>
        </c:ser>
        <c:ser>
          <c:idx val="1"/>
          <c:order val="1"/>
          <c:tx>
            <c:strRef>
              <c:f>Sheet1!$C$1</c:f>
              <c:strCache>
                <c:ptCount val="1"/>
                <c:pt idx="0">
                  <c:v>Awards Expected Based on Application Trends</c:v>
                </c:pt>
              </c:strCache>
            </c:strRef>
          </c:tx>
          <c:spPr>
            <a:pattFill prst="narVert">
              <a:fgClr>
                <a:schemeClr val="accent1"/>
              </a:fgClr>
              <a:bgClr>
                <a:schemeClr val="bg1"/>
              </a:bgClr>
            </a:pattFill>
            <a:ln>
              <a:prstDash val="dash"/>
            </a:ln>
          </c:spPr>
          <c:cat>
            <c:strRef>
              <c:f>Sheet1!$A$2:$A$9</c:f>
              <c:strCache>
                <c:ptCount val="8"/>
                <c:pt idx="0">
                  <c:v>Winter 2012</c:v>
                </c:pt>
                <c:pt idx="1">
                  <c:v>Spring 2013</c:v>
                </c:pt>
                <c:pt idx="2">
                  <c:v>Summer 2013</c:v>
                </c:pt>
                <c:pt idx="3">
                  <c:v>Fall 2013</c:v>
                </c:pt>
                <c:pt idx="4">
                  <c:v>Winter 2013</c:v>
                </c:pt>
                <c:pt idx="5">
                  <c:v>Spring 2014</c:v>
                </c:pt>
                <c:pt idx="6">
                  <c:v>Summer 2014</c:v>
                </c:pt>
                <c:pt idx="7">
                  <c:v>Fall 2014</c:v>
                </c:pt>
              </c:strCache>
            </c:strRef>
          </c:cat>
          <c:val>
            <c:numRef>
              <c:f>Sheet1!$C$2:$C$9</c:f>
              <c:numCache>
                <c:formatCode>#,##0</c:formatCode>
                <c:ptCount val="8"/>
                <c:pt idx="1">
                  <c:v>13000</c:v>
                </c:pt>
                <c:pt idx="2">
                  <c:v>28000</c:v>
                </c:pt>
                <c:pt idx="3">
                  <c:v>43400</c:v>
                </c:pt>
              </c:numCache>
            </c:numRef>
          </c:val>
        </c:ser>
        <c:ser>
          <c:idx val="2"/>
          <c:order val="2"/>
          <c:tx>
            <c:strRef>
              <c:f>Sheet1!$D$1</c:f>
              <c:strCache>
                <c:ptCount val="1"/>
                <c:pt idx="0">
                  <c:v>Awards Expected Based on Current Outreach</c:v>
                </c:pt>
              </c:strCache>
            </c:strRef>
          </c:tx>
          <c:spPr>
            <a:pattFill prst="pct90">
              <a:fgClr>
                <a:schemeClr val="accent1"/>
              </a:fgClr>
              <a:bgClr>
                <a:schemeClr val="bg1"/>
              </a:bgClr>
            </a:pattFill>
            <a:ln>
              <a:prstDash val="sysDot"/>
            </a:ln>
          </c:spPr>
          <c:cat>
            <c:strRef>
              <c:f>Sheet1!$A$2:$A$9</c:f>
              <c:strCache>
                <c:ptCount val="8"/>
                <c:pt idx="0">
                  <c:v>Winter 2012</c:v>
                </c:pt>
                <c:pt idx="1">
                  <c:v>Spring 2013</c:v>
                </c:pt>
                <c:pt idx="2">
                  <c:v>Summer 2013</c:v>
                </c:pt>
                <c:pt idx="3">
                  <c:v>Fall 2013</c:v>
                </c:pt>
                <c:pt idx="4">
                  <c:v>Winter 2013</c:v>
                </c:pt>
                <c:pt idx="5">
                  <c:v>Spring 2014</c:v>
                </c:pt>
                <c:pt idx="6">
                  <c:v>Summer 2014</c:v>
                </c:pt>
                <c:pt idx="7">
                  <c:v>Fall 2014</c:v>
                </c:pt>
              </c:strCache>
            </c:strRef>
          </c:cat>
          <c:val>
            <c:numRef>
              <c:f>Sheet1!$D$2:$D$9</c:f>
              <c:numCache>
                <c:formatCode>General</c:formatCode>
                <c:ptCount val="8"/>
                <c:pt idx="3" formatCode="#,##0">
                  <c:v>43400</c:v>
                </c:pt>
                <c:pt idx="4" formatCode="#,##0">
                  <c:v>60000</c:v>
                </c:pt>
              </c:numCache>
            </c:numRef>
          </c:val>
        </c:ser>
        <c:ser>
          <c:idx val="3"/>
          <c:order val="3"/>
          <c:tx>
            <c:strRef>
              <c:f>Sheet1!$E$1</c:f>
              <c:strCache>
                <c:ptCount val="1"/>
                <c:pt idx="0">
                  <c:v>Anticipated Future Awards</c:v>
                </c:pt>
              </c:strCache>
            </c:strRef>
          </c:tx>
          <c:spPr>
            <a:pattFill prst="lgCheck">
              <a:fgClr>
                <a:schemeClr val="accent1"/>
              </a:fgClr>
              <a:bgClr>
                <a:schemeClr val="bg1"/>
              </a:bgClr>
            </a:pattFill>
            <a:ln w="25400">
              <a:noFill/>
            </a:ln>
          </c:spPr>
          <c:cat>
            <c:strRef>
              <c:f>Sheet1!$A$2:$A$9</c:f>
              <c:strCache>
                <c:ptCount val="8"/>
                <c:pt idx="0">
                  <c:v>Winter 2012</c:v>
                </c:pt>
                <c:pt idx="1">
                  <c:v>Spring 2013</c:v>
                </c:pt>
                <c:pt idx="2">
                  <c:v>Summer 2013</c:v>
                </c:pt>
                <c:pt idx="3">
                  <c:v>Fall 2013</c:v>
                </c:pt>
                <c:pt idx="4">
                  <c:v>Winter 2013</c:v>
                </c:pt>
                <c:pt idx="5">
                  <c:v>Spring 2014</c:v>
                </c:pt>
                <c:pt idx="6">
                  <c:v>Summer 2014</c:v>
                </c:pt>
                <c:pt idx="7">
                  <c:v>Fall 2014</c:v>
                </c:pt>
              </c:strCache>
            </c:strRef>
          </c:cat>
          <c:val>
            <c:numRef>
              <c:f>Sheet1!$E$2:$E$9</c:f>
              <c:numCache>
                <c:formatCode>General</c:formatCode>
                <c:ptCount val="8"/>
                <c:pt idx="4">
                  <c:v>60000</c:v>
                </c:pt>
                <c:pt idx="5" formatCode="#,##0">
                  <c:v>90000</c:v>
                </c:pt>
                <c:pt idx="6" formatCode="#,##0">
                  <c:v>120000</c:v>
                </c:pt>
                <c:pt idx="7" formatCode="#,##0">
                  <c:v>150000</c:v>
                </c:pt>
              </c:numCache>
            </c:numRef>
          </c:val>
        </c:ser>
        <c:dLbls>
          <c:showLegendKey val="0"/>
          <c:showVal val="0"/>
          <c:showCatName val="0"/>
          <c:showSerName val="0"/>
          <c:showPercent val="0"/>
          <c:showBubbleSize val="0"/>
        </c:dLbls>
        <c:axId val="-217144912"/>
        <c:axId val="-217139472"/>
      </c:areaChart>
      <c:catAx>
        <c:axId val="-217144912"/>
        <c:scaling>
          <c:orientation val="minMax"/>
        </c:scaling>
        <c:delete val="0"/>
        <c:axPos val="b"/>
        <c:numFmt formatCode="General" sourceLinked="0"/>
        <c:majorTickMark val="none"/>
        <c:minorTickMark val="none"/>
        <c:tickLblPos val="nextTo"/>
        <c:txPr>
          <a:bodyPr rot="-2700000"/>
          <a:lstStyle/>
          <a:p>
            <a:pPr>
              <a:defRPr>
                <a:latin typeface="Calibri" pitchFamily="34" charset="0"/>
                <a:cs typeface="Calibri" pitchFamily="34" charset="0"/>
              </a:defRPr>
            </a:pPr>
            <a:endParaRPr lang="en-US"/>
          </a:p>
        </c:txPr>
        <c:crossAx val="-217139472"/>
        <c:crosses val="autoZero"/>
        <c:auto val="1"/>
        <c:lblAlgn val="ctr"/>
        <c:lblOffset val="100"/>
        <c:noMultiLvlLbl val="0"/>
      </c:catAx>
      <c:valAx>
        <c:axId val="-217139472"/>
        <c:scaling>
          <c:orientation val="minMax"/>
        </c:scaling>
        <c:delete val="0"/>
        <c:axPos val="l"/>
        <c:majorGridlines/>
        <c:title>
          <c:tx>
            <c:rich>
              <a:bodyPr/>
              <a:lstStyle/>
              <a:p>
                <a:pPr>
                  <a:defRPr>
                    <a:latin typeface="Calibri" pitchFamily="34" charset="0"/>
                    <a:cs typeface="Calibri" pitchFamily="34" charset="0"/>
                  </a:defRPr>
                </a:pPr>
                <a:r>
                  <a:rPr lang="en-US" sz="1400" dirty="0">
                    <a:latin typeface="Calibri" pitchFamily="34" charset="0"/>
                    <a:cs typeface="Calibri" pitchFamily="34" charset="0"/>
                  </a:rPr>
                  <a:t>Aggregate</a:t>
                </a:r>
                <a:r>
                  <a:rPr lang="en-US" sz="1400" baseline="0" dirty="0">
                    <a:latin typeface="Calibri" pitchFamily="34" charset="0"/>
                    <a:cs typeface="Calibri" pitchFamily="34" charset="0"/>
                  </a:rPr>
                  <a:t>d Number of </a:t>
                </a:r>
                <a:r>
                  <a:rPr lang="en-US" sz="1400" baseline="0" dirty="0" smtClean="0">
                    <a:latin typeface="Calibri" pitchFamily="34" charset="0"/>
                    <a:cs typeface="Calibri" pitchFamily="34" charset="0"/>
                  </a:rPr>
                  <a:t>Unit Awards </a:t>
                </a:r>
                <a:r>
                  <a:rPr lang="en-US" sz="1400" baseline="0" dirty="0">
                    <a:latin typeface="Calibri" pitchFamily="34" charset="0"/>
                    <a:cs typeface="Calibri" pitchFamily="34" charset="0"/>
                  </a:rPr>
                  <a:t>Issued </a:t>
                </a:r>
                <a:endParaRPr lang="en-US" sz="1400" dirty="0">
                  <a:latin typeface="Calibri" pitchFamily="34" charset="0"/>
                  <a:cs typeface="Calibri" pitchFamily="34" charset="0"/>
                </a:endParaRPr>
              </a:p>
            </c:rich>
          </c:tx>
          <c:layout>
            <c:manualLayout>
              <c:xMode val="edge"/>
              <c:yMode val="edge"/>
              <c:x val="3.2478954870392468E-3"/>
              <c:y val="0.11128771109502608"/>
            </c:manualLayout>
          </c:layout>
          <c:overlay val="0"/>
        </c:title>
        <c:numFmt formatCode="#,##0" sourceLinked="1"/>
        <c:majorTickMark val="none"/>
        <c:minorTickMark val="none"/>
        <c:tickLblPos val="nextTo"/>
        <c:txPr>
          <a:bodyPr/>
          <a:lstStyle/>
          <a:p>
            <a:pPr>
              <a:defRPr>
                <a:latin typeface="Calibri" pitchFamily="34" charset="0"/>
                <a:cs typeface="Calibri" pitchFamily="34" charset="0"/>
              </a:defRPr>
            </a:pPr>
            <a:endParaRPr lang="en-US"/>
          </a:p>
        </c:txPr>
        <c:crossAx val="-217144912"/>
        <c:crosses val="autoZero"/>
        <c:crossBetween val="midCat"/>
      </c:valAx>
    </c:plotArea>
    <c:legend>
      <c:legendPos val="r"/>
      <c:layout>
        <c:manualLayout>
          <c:xMode val="edge"/>
          <c:yMode val="edge"/>
          <c:x val="0.81671133807491014"/>
          <c:y val="0.24747551195656919"/>
          <c:w val="0.15719820650787644"/>
          <c:h val="0.54765961852546619"/>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0.12797</cdr:x>
      <cdr:y>0.2394</cdr:y>
    </cdr:from>
    <cdr:to>
      <cdr:x>0.95089</cdr:x>
      <cdr:y>0.24366</cdr:y>
    </cdr:to>
    <cdr:sp macro="" textlink="">
      <cdr:nvSpPr>
        <cdr:cNvPr id="3" name="Straight Connector 2"/>
        <cdr:cNvSpPr/>
      </cdr:nvSpPr>
      <cdr:spPr>
        <a:xfrm xmlns:a="http://schemas.openxmlformats.org/drawingml/2006/main" flipV="1">
          <a:off x="936104" y="1368152"/>
          <a:ext cx="6019825" cy="24346"/>
        </a:xfrm>
        <a:prstGeom xmlns:a="http://schemas.openxmlformats.org/drawingml/2006/main" prst="line">
          <a:avLst/>
        </a:prstGeom>
        <a:ln xmlns:a="http://schemas.openxmlformats.org/drawingml/2006/main" w="19050">
          <a:solidFill>
            <a:schemeClr val="tx1"/>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0.4375</cdr:x>
      <cdr:y>0.57746</cdr:y>
    </cdr:from>
    <cdr:to>
      <cdr:x>0.5625</cdr:x>
      <cdr:y>0.67606</cdr:y>
    </cdr:to>
    <cdr:sp macro="" textlink="">
      <cdr:nvSpPr>
        <cdr:cNvPr id="10" name="TextBox 9"/>
        <cdr:cNvSpPr txBox="1"/>
      </cdr:nvSpPr>
      <cdr:spPr>
        <a:xfrm xmlns:a="http://schemas.openxmlformats.org/drawingml/2006/main">
          <a:off x="3200400" y="3124200"/>
          <a:ext cx="914400" cy="533400"/>
        </a:xfrm>
        <a:prstGeom xmlns:a="http://schemas.openxmlformats.org/drawingml/2006/main" prst="rect">
          <a:avLst/>
        </a:prstGeom>
      </cdr:spPr>
      <cdr:txBody>
        <a:bodyPr xmlns:a="http://schemas.openxmlformats.org/drawingml/2006/main" vertOverflow="clip" vert="horz" wrap="square" rtlCol="0" anchor="ctr">
          <a:noAutofit/>
        </a:bodyPr>
        <a:lstStyle xmlns:a="http://schemas.openxmlformats.org/drawingml/2006/main"/>
        <a:p xmlns:a="http://schemas.openxmlformats.org/drawingml/2006/main">
          <a:pPr>
            <a:spcBef>
              <a:spcPct val="0"/>
            </a:spcBef>
          </a:pPr>
          <a:endParaRPr lang="en-US" sz="2400" b="1" dirty="0" smtClean="0">
            <a:solidFill>
              <a:srgbClr val="8E736A">
                <a:lumMod val="75000"/>
              </a:srgbClr>
            </a:solidFill>
            <a:latin typeface="Franklin Gothic Medium"/>
          </a:endParaRPr>
        </a:p>
      </cdr:txBody>
    </cdr:sp>
  </cdr:relSizeAnchor>
  <cdr:relSizeAnchor xmlns:cdr="http://schemas.openxmlformats.org/drawingml/2006/chartDrawing">
    <cdr:from>
      <cdr:x>0.47249</cdr:x>
      <cdr:y>0.2394</cdr:y>
    </cdr:from>
    <cdr:to>
      <cdr:x>0.5</cdr:x>
      <cdr:y>0.90667</cdr:y>
    </cdr:to>
    <cdr:sp macro="" textlink="">
      <cdr:nvSpPr>
        <cdr:cNvPr id="5" name="Right Brace 4"/>
        <cdr:cNvSpPr/>
      </cdr:nvSpPr>
      <cdr:spPr>
        <a:xfrm xmlns:a="http://schemas.openxmlformats.org/drawingml/2006/main">
          <a:off x="3456384" y="1368151"/>
          <a:ext cx="201216" cy="3813467"/>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0.58333</cdr:x>
      <cdr:y>0.2394</cdr:y>
    </cdr:from>
    <cdr:to>
      <cdr:x>0.6103</cdr:x>
      <cdr:y>0.90667</cdr:y>
    </cdr:to>
    <cdr:sp macro="" textlink="">
      <cdr:nvSpPr>
        <cdr:cNvPr id="6" name="Left Brace 5"/>
        <cdr:cNvSpPr/>
      </cdr:nvSpPr>
      <cdr:spPr>
        <a:xfrm xmlns:a="http://schemas.openxmlformats.org/drawingml/2006/main">
          <a:off x="4267176" y="1368151"/>
          <a:ext cx="197320" cy="3813467"/>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cdr:x>
      <cdr:y>0.53333</cdr:y>
    </cdr:from>
    <cdr:to>
      <cdr:x>0.58333</cdr:x>
      <cdr:y>0.58667</cdr:y>
    </cdr:to>
    <cdr:sp macro="" textlink="">
      <cdr:nvSpPr>
        <cdr:cNvPr id="7" name="Rectangle 6"/>
        <cdr:cNvSpPr/>
      </cdr:nvSpPr>
      <cdr:spPr>
        <a:xfrm xmlns:a="http://schemas.openxmlformats.org/drawingml/2006/main">
          <a:off x="3657600" y="3048000"/>
          <a:ext cx="609576" cy="304800"/>
        </a:xfrm>
        <a:prstGeom xmlns:a="http://schemas.openxmlformats.org/drawingml/2006/main" prst="rect">
          <a:avLst/>
        </a:prstGeom>
        <a:noFill xmlns:a="http://schemas.openxmlformats.org/drawingml/2006/main"/>
        <a:ln xmlns:a="http://schemas.openxmlformats.org/drawingml/2006/main" w="12700">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lstStyle xmlns:a="http://schemas.openxmlformats.org/drawingml/2006/main"/>
        <a:p xmlns:a="http://schemas.openxmlformats.org/drawingml/2006/main">
          <a:pPr algn="ctr"/>
          <a:r>
            <a:rPr lang="en-US" sz="1600" b="1" dirty="0" smtClean="0">
              <a:solidFill>
                <a:schemeClr val="tx1"/>
              </a:solidFill>
              <a:latin typeface="Arial" pitchFamily="34" charset="0"/>
              <a:cs typeface="Arial" pitchFamily="34" charset="0"/>
            </a:rPr>
            <a:t>$792</a:t>
          </a:r>
          <a:endParaRPr lang="en-US" sz="1600" b="1" dirty="0">
            <a:solidFill>
              <a:schemeClr val="tx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738" y="1"/>
            <a:ext cx="3169810" cy="479734"/>
          </a:xfrm>
          <a:prstGeom prst="rect">
            <a:avLst/>
          </a:prstGeom>
        </p:spPr>
        <p:txBody>
          <a:bodyPr vert="horz" lIns="96589" tIns="48296" rIns="96589" bIns="48296" rtlCol="0"/>
          <a:lstStyle>
            <a:lvl1pPr algn="r">
              <a:defRPr sz="1200">
                <a:latin typeface="Arial" pitchFamily="34" charset="0"/>
                <a:ea typeface="+mn-ea"/>
                <a:cs typeface="Arial" pitchFamily="34" charset="0"/>
              </a:defRPr>
            </a:lvl1pPr>
          </a:lstStyle>
          <a:p>
            <a:pPr>
              <a:defRPr/>
            </a:pPr>
            <a:fld id="{A967C25E-DF2A-4A98-BDA1-1047E31BEF0F}" type="datetimeFigureOut">
              <a:rPr lang="en-US"/>
              <a:pPr>
                <a:defRPr/>
              </a:pPr>
              <a:t>9/17/2013</a:t>
            </a:fld>
            <a:endParaRPr lang="en-US" dirty="0"/>
          </a:p>
        </p:txBody>
      </p:sp>
      <p:sp>
        <p:nvSpPr>
          <p:cNvPr id="5" name="Slide Number Placeholder 4"/>
          <p:cNvSpPr>
            <a:spLocks noGrp="1"/>
          </p:cNvSpPr>
          <p:nvPr>
            <p:ph type="sldNum" sz="quarter" idx="3"/>
          </p:nvPr>
        </p:nvSpPr>
        <p:spPr>
          <a:xfrm>
            <a:off x="4143738" y="9119831"/>
            <a:ext cx="3169810" cy="479734"/>
          </a:xfrm>
          <a:prstGeom prst="rect">
            <a:avLst/>
          </a:prstGeom>
        </p:spPr>
        <p:txBody>
          <a:bodyPr vert="horz" lIns="96589" tIns="48296" rIns="96589" bIns="48296" rtlCol="0" anchor="b"/>
          <a:lstStyle>
            <a:lvl1pPr algn="r">
              <a:defRPr sz="1200">
                <a:latin typeface="Arial" pitchFamily="34" charset="0"/>
                <a:ea typeface="+mn-ea"/>
                <a:cs typeface="Arial" pitchFamily="34" charset="0"/>
              </a:defRPr>
            </a:lvl1pPr>
          </a:lstStyle>
          <a:p>
            <a:pPr>
              <a:defRPr/>
            </a:pPr>
            <a:fld id="{64009D3B-A13E-414B-8BA2-029650078794}" type="slidenum">
              <a:rPr lang="en-US"/>
              <a:pPr>
                <a:defRPr/>
              </a:pPr>
              <a:t>‹#›</a:t>
            </a:fld>
            <a:endParaRPr lang="en-US" dirty="0"/>
          </a:p>
        </p:txBody>
      </p:sp>
    </p:spTree>
    <p:extLst>
      <p:ext uri="{BB962C8B-B14F-4D97-AF65-F5344CB8AC3E}">
        <p14:creationId xmlns:p14="http://schemas.microsoft.com/office/powerpoint/2010/main" val="1369929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810" cy="479734"/>
          </a:xfrm>
          <a:prstGeom prst="rect">
            <a:avLst/>
          </a:prstGeom>
        </p:spPr>
        <p:txBody>
          <a:bodyPr vert="horz" lIns="96589" tIns="48296" rIns="96589" bIns="4829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738" y="1"/>
            <a:ext cx="3169810" cy="479734"/>
          </a:xfrm>
          <a:prstGeom prst="rect">
            <a:avLst/>
          </a:prstGeom>
        </p:spPr>
        <p:txBody>
          <a:bodyPr vert="horz" lIns="96589" tIns="48296" rIns="96589" bIns="48296" rtlCol="0"/>
          <a:lstStyle>
            <a:lvl1pPr algn="r" fontAlgn="auto">
              <a:spcBef>
                <a:spcPts val="0"/>
              </a:spcBef>
              <a:spcAft>
                <a:spcPts val="0"/>
              </a:spcAft>
              <a:defRPr sz="1200">
                <a:latin typeface="+mn-lt"/>
                <a:ea typeface="+mn-ea"/>
                <a:cs typeface="+mn-cs"/>
              </a:defRPr>
            </a:lvl1pPr>
          </a:lstStyle>
          <a:p>
            <a:pPr>
              <a:defRPr/>
            </a:pPr>
            <a:fld id="{5D18FAFB-9A0E-4C7E-A2BD-91EDEEB2C73B}" type="datetimeFigureOut">
              <a:rPr lang="en-US"/>
              <a:pPr>
                <a:defRPr/>
              </a:pPr>
              <a:t>9/17/2013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589" tIns="48296" rIns="96589" bIns="48296" rtlCol="0" anchor="ctr"/>
          <a:lstStyle/>
          <a:p>
            <a:pPr lvl="0"/>
            <a:endParaRPr lang="en-US" noProof="0" dirty="0"/>
          </a:p>
        </p:txBody>
      </p:sp>
      <p:sp>
        <p:nvSpPr>
          <p:cNvPr id="5" name="Notes Placeholder 4"/>
          <p:cNvSpPr>
            <a:spLocks noGrp="1"/>
          </p:cNvSpPr>
          <p:nvPr>
            <p:ph type="body" sz="quarter" idx="3"/>
          </p:nvPr>
        </p:nvSpPr>
        <p:spPr>
          <a:xfrm>
            <a:off x="732516" y="4561556"/>
            <a:ext cx="5850176" cy="4319231"/>
          </a:xfrm>
          <a:prstGeom prst="rect">
            <a:avLst/>
          </a:prstGeom>
        </p:spPr>
        <p:txBody>
          <a:bodyPr vert="horz" lIns="96589" tIns="48296" rIns="96589" bIns="4829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9119831"/>
            <a:ext cx="3169810" cy="479734"/>
          </a:xfrm>
          <a:prstGeom prst="rect">
            <a:avLst/>
          </a:prstGeom>
        </p:spPr>
        <p:txBody>
          <a:bodyPr vert="horz" lIns="96589" tIns="48296" rIns="96589" bIns="4829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738" y="9119831"/>
            <a:ext cx="3169810" cy="479734"/>
          </a:xfrm>
          <a:prstGeom prst="rect">
            <a:avLst/>
          </a:prstGeom>
        </p:spPr>
        <p:txBody>
          <a:bodyPr vert="horz" lIns="96589" tIns="48296" rIns="96589" bIns="48296" rtlCol="0" anchor="b"/>
          <a:lstStyle>
            <a:lvl1pPr algn="r" fontAlgn="auto">
              <a:spcBef>
                <a:spcPts val="0"/>
              </a:spcBef>
              <a:spcAft>
                <a:spcPts val="0"/>
              </a:spcAft>
              <a:defRPr sz="1200">
                <a:latin typeface="+mn-lt"/>
                <a:ea typeface="+mn-ea"/>
                <a:cs typeface="+mn-cs"/>
              </a:defRPr>
            </a:lvl1pPr>
          </a:lstStyle>
          <a:p>
            <a:pPr>
              <a:defRPr/>
            </a:pPr>
            <a:fld id="{087BEC53-BBD5-420F-BC22-D15074210FD0}" type="slidenum">
              <a:rPr lang="en-US"/>
              <a:pPr>
                <a:defRPr/>
              </a:pPr>
              <a:t>‹#›</a:t>
            </a:fld>
            <a:endParaRPr lang="en-US" dirty="0"/>
          </a:p>
        </p:txBody>
      </p:sp>
    </p:spTree>
    <p:extLst>
      <p:ext uri="{BB962C8B-B14F-4D97-AF65-F5344CB8AC3E}">
        <p14:creationId xmlns:p14="http://schemas.microsoft.com/office/powerpoint/2010/main" val="2353344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7BEC53-BBD5-420F-BC22-D15074210FD0}" type="slidenum">
              <a:rPr lang="en-US" smtClean="0"/>
              <a:pPr>
                <a:defRPr/>
              </a:pPr>
              <a:t>1</a:t>
            </a:fld>
            <a:endParaRPr lang="en-US" dirty="0"/>
          </a:p>
        </p:txBody>
      </p:sp>
    </p:spTree>
    <p:extLst>
      <p:ext uri="{BB962C8B-B14F-4D97-AF65-F5344CB8AC3E}">
        <p14:creationId xmlns:p14="http://schemas.microsoft.com/office/powerpoint/2010/main" val="68466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7BEC53-BBD5-420F-BC22-D15074210FD0}" type="slidenum">
              <a:rPr lang="en-US" smtClean="0"/>
              <a:pPr>
                <a:defRPr/>
              </a:pPr>
              <a:t>2</a:t>
            </a:fld>
            <a:endParaRPr lang="en-US" dirty="0"/>
          </a:p>
        </p:txBody>
      </p:sp>
    </p:spTree>
    <p:extLst>
      <p:ext uri="{BB962C8B-B14F-4D97-AF65-F5344CB8AC3E}">
        <p14:creationId xmlns:p14="http://schemas.microsoft.com/office/powerpoint/2010/main" val="188908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EF58901-49CC-473F-9437-A43CF091987E}" type="slidenum">
              <a:rPr lang="en-US" smtClean="0"/>
              <a:pPr>
                <a:defRPr/>
              </a:pPr>
              <a:t>42</a:t>
            </a:fld>
            <a:endParaRPr lang="en-US" dirty="0"/>
          </a:p>
        </p:txBody>
      </p:sp>
    </p:spTree>
    <p:extLst>
      <p:ext uri="{BB962C8B-B14F-4D97-AF65-F5344CB8AC3E}">
        <p14:creationId xmlns:p14="http://schemas.microsoft.com/office/powerpoint/2010/main" val="139032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2/2/2012</a:t>
            </a:r>
            <a:endParaRPr lang="en-US" dirty="0"/>
          </a:p>
        </p:txBody>
      </p:sp>
      <p:sp>
        <p:nvSpPr>
          <p:cNvPr id="4" name="Slide Number Placeholder 3"/>
          <p:cNvSpPr>
            <a:spLocks noGrp="1"/>
          </p:cNvSpPr>
          <p:nvPr>
            <p:ph type="sldNum" sz="quarter" idx="11"/>
          </p:nvPr>
        </p:nvSpPr>
        <p:spPr/>
        <p:txBody>
          <a:bodyPr/>
          <a:lstStyle/>
          <a:p>
            <a:fld id="{013CD2CD-A2E9-4357-9628-94978E155FE3}" type="slidenum">
              <a:rPr lang="en-US" smtClean="0"/>
              <a:pPr/>
              <a:t>‹#›</a:t>
            </a:fld>
            <a:endParaRPr lang="en-US" dirty="0"/>
          </a:p>
        </p:txBody>
      </p:sp>
      <p:sp>
        <p:nvSpPr>
          <p:cNvPr id="5" name="Text Placeholder 7"/>
          <p:cNvSpPr>
            <a:spLocks noGrp="1"/>
          </p:cNvSpPr>
          <p:nvPr>
            <p:ph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6" descr="http://hudatwork.hud.gov/refs/hwgraphics/powerpnt/hudseal.bmp"/>
          <p:cNvPicPr>
            <a:picLocks noChangeAspect="1" noChangeArrowheads="1"/>
          </p:cNvPicPr>
          <p:nvPr userDrawn="1"/>
        </p:nvPicPr>
        <p:blipFill>
          <a:blip r:embed="rId2"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sp>
        <p:nvSpPr>
          <p:cNvPr id="34" name="Text Placeholder 7"/>
          <p:cNvSpPr>
            <a:spLocks noGrp="1"/>
          </p:cNvSpPr>
          <p:nvPr>
            <p:ph idx="1"/>
          </p:nvPr>
        </p:nvSpPr>
        <p:spPr>
          <a:xfrm>
            <a:off x="838200" y="1219200"/>
            <a:ext cx="8153400" cy="2286000"/>
          </a:xfrm>
          <a:prstGeom prst="rect">
            <a:avLst/>
          </a:prstGeom>
        </p:spPr>
        <p:txBody>
          <a:bodyPr>
            <a:noAutofit/>
          </a:bodyPr>
          <a:lstStyle>
            <a:lvl1pPr marL="234950" marR="0" indent="-234950"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latin typeface="Calibri" pitchFamily="34" charset="0"/>
              </a:defRPr>
            </a:lvl1pPr>
            <a:lvl2pPr marL="457200" marR="0" indent="-228600"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2pPr>
            <a:lvl3pPr marL="6826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3pPr>
            <a:lvl4pPr marL="9112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4pPr>
            <a:lvl5pPr marL="1139825" marR="0" indent="-225425" algn="l" defTabSz="914400" rtl="0" eaLnBrk="1" fontAlgn="auto" latinLnBrk="0" hangingPunct="1">
              <a:lnSpc>
                <a:spcPct val="100000"/>
              </a:lnSpc>
              <a:spcBef>
                <a:spcPts val="0"/>
              </a:spcBef>
              <a:spcAft>
                <a:spcPts val="0"/>
              </a:spcAft>
              <a:buClr>
                <a:srgbClr val="8E736A">
                  <a:lumMod val="75000"/>
                </a:srgbClr>
              </a:buClr>
              <a:buSzPct val="60000"/>
              <a:buFont typeface="Arial" pitchFamily="34" charset="0"/>
              <a:buChar char="•"/>
              <a:tabLst/>
              <a:defRPr baseline="0">
                <a:solidFill>
                  <a:schemeClr val="tx1"/>
                </a:solidFill>
                <a:latin typeface="Calibri"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r>
              <a:rPr lang="en-US" dirty="0" smtClean="0"/>
              <a:t>2/2/2012</a:t>
            </a:r>
            <a:endParaRPr lang="en-US" dirty="0"/>
          </a:p>
        </p:txBody>
      </p:sp>
      <p:sp>
        <p:nvSpPr>
          <p:cNvPr id="9" name="Slide Number Placeholder 8"/>
          <p:cNvSpPr>
            <a:spLocks noGrp="1"/>
          </p:cNvSpPr>
          <p:nvPr>
            <p:ph type="sldNum" sz="quarter" idx="11"/>
          </p:nvPr>
        </p:nvSpPr>
        <p:spPr/>
        <p:txBody>
          <a:bodyPr/>
          <a:lstStyle/>
          <a:p>
            <a:fld id="{013CD2CD-A2E9-4357-9628-94978E155FE3}"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Box 7"/>
          <p:cNvSpPr txBox="1"/>
          <p:nvPr/>
        </p:nvSpPr>
        <p:spPr>
          <a:xfrm>
            <a:off x="838200" y="3581400"/>
            <a:ext cx="8153400" cy="2438400"/>
          </a:xfrm>
          <a:prstGeom prst="rect">
            <a:avLst/>
          </a:prstGeom>
        </p:spPr>
        <p:txBody>
          <a:bodyPr anchor="ctr"/>
          <a:lstStyle/>
          <a:p>
            <a:pPr defTabSz="914309" fontAlgn="auto">
              <a:spcBef>
                <a:spcPts val="0"/>
              </a:spcBef>
              <a:spcAft>
                <a:spcPts val="0"/>
              </a:spcAft>
              <a:buClr>
                <a:schemeClr val="accent6">
                  <a:lumMod val="75000"/>
                </a:schemeClr>
              </a:buClr>
              <a:buFont typeface="Arial" pitchFamily="34" charset="0"/>
              <a:buChar char="•"/>
              <a:defRPr/>
            </a:pPr>
            <a:endParaRPr lang="en-US" sz="2000" b="1" dirty="0">
              <a:solidFill>
                <a:schemeClr val="accent6">
                  <a:lumMod val="75000"/>
                </a:schemeClr>
              </a:solidFill>
              <a:latin typeface="Trebuchet MS" pitchFamily="34" charset="0"/>
              <a:ea typeface="+mn-ea"/>
              <a:cs typeface="+mn-cs"/>
            </a:endParaRPr>
          </a:p>
        </p:txBody>
      </p:sp>
      <p:pic>
        <p:nvPicPr>
          <p:cNvPr id="7" name="Picture 16" descr="http://hudatwork.hud.gov/refs/hwgraphics/powerpnt/hudseal.bmp"/>
          <p:cNvPicPr>
            <a:picLocks noChangeAspect="1" noChangeArrowheads="1"/>
          </p:cNvPicPr>
          <p:nvPr userDrawn="1"/>
        </p:nvPicPr>
        <p:blipFill>
          <a:blip r:embed="rId2"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sp>
        <p:nvSpPr>
          <p:cNvPr id="6" name="Text Placeholder 7"/>
          <p:cNvSpPr>
            <a:spLocks noGrp="1"/>
          </p:cNvSpPr>
          <p:nvPr>
            <p:ph idx="1"/>
          </p:nvPr>
        </p:nvSpPr>
        <p:spPr>
          <a:xfrm>
            <a:off x="838200" y="1219200"/>
            <a:ext cx="8153400" cy="2286000"/>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
                <a:srgbClr val="8E736A">
                  <a:lumMod val="75000"/>
                </a:srgbClr>
              </a:buClr>
              <a:buSzPct val="70000"/>
              <a:buFont typeface="Wingdings" pitchFamily="2" charset="2"/>
              <a:buNone/>
              <a:tabLst/>
              <a:defRPr b="1" i="0">
                <a:solidFill>
                  <a:schemeClr val="tx1"/>
                </a:solidFill>
                <a:latin typeface="Calibri" pitchFamily="34" charset="0"/>
              </a:defRPr>
            </a:lvl1pPr>
            <a:lvl2pPr marL="4540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a:solidFill>
                  <a:schemeClr val="tx1"/>
                </a:solidFill>
                <a:latin typeface="Calibri" pitchFamily="34" charset="0"/>
              </a:defRPr>
            </a:lvl2pPr>
            <a:lvl3pPr marL="6826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a:solidFill>
                  <a:schemeClr val="tx1"/>
                </a:solidFill>
                <a:latin typeface="Calibri" pitchFamily="34" charset="0"/>
              </a:defRPr>
            </a:lvl3pPr>
            <a:lvl4pPr marL="9112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a:solidFill>
                  <a:schemeClr val="tx1"/>
                </a:solidFill>
                <a:latin typeface="Calibri" pitchFamily="34" charset="0"/>
              </a:defRPr>
            </a:lvl4pPr>
            <a:lvl5pPr marL="1139825" marR="0" indent="-225425" algn="l" defTabSz="914400" rtl="0" eaLnBrk="1" fontAlgn="auto" latinLnBrk="0" hangingPunct="1">
              <a:lnSpc>
                <a:spcPct val="100000"/>
              </a:lnSpc>
              <a:spcBef>
                <a:spcPts val="0"/>
              </a:spcBef>
              <a:spcAft>
                <a:spcPts val="0"/>
              </a:spcAft>
              <a:buClr>
                <a:srgbClr val="8E736A">
                  <a:lumMod val="75000"/>
                </a:srgbClr>
              </a:buClr>
              <a:buSzPct val="60000"/>
              <a:buFont typeface="Arial" pitchFamily="34" charset="0"/>
              <a:buChar char="•"/>
              <a:tabLst/>
              <a:defRPr>
                <a:solidFill>
                  <a:schemeClr val="tx1"/>
                </a:solidFill>
                <a:latin typeface="Calibri"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Text Placeholder 12"/>
          <p:cNvSpPr>
            <a:spLocks noGrp="1"/>
          </p:cNvSpPr>
          <p:nvPr>
            <p:ph type="body" sz="quarter" idx="13"/>
          </p:nvPr>
        </p:nvSpPr>
        <p:spPr>
          <a:xfrm>
            <a:off x="838200" y="3581400"/>
            <a:ext cx="8153400" cy="2514600"/>
          </a:xfrm>
        </p:spPr>
        <p:txBody>
          <a:bodyPr/>
          <a:lstStyle>
            <a:lvl1pPr>
              <a:spcAft>
                <a:spcPts val="0"/>
              </a:spcAft>
              <a:defRPr sz="2000" i="0">
                <a:latin typeface="Calibri" pitchFamily="34" charset="0"/>
              </a:defRPr>
            </a:lvl1pPr>
            <a:lvl2pPr marL="457200" indent="-228600">
              <a:buFont typeface="Arial" pitchFamily="34" charset="0"/>
              <a:buChar char="•"/>
              <a:defRPr sz="2400">
                <a:solidFill>
                  <a:schemeClr val="tx1"/>
                </a:solidFill>
                <a:latin typeface="Calibri" pitchFamily="34" charset="0"/>
              </a:defRPr>
            </a:lvl2pPr>
            <a:lvl3pPr marL="682625" indent="-225425">
              <a:buFont typeface="Arial" pitchFamily="34" charset="0"/>
              <a:buChar char="•"/>
              <a:defRPr sz="2200">
                <a:solidFill>
                  <a:schemeClr val="tx1"/>
                </a:solidFill>
                <a:latin typeface="Calibri"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4"/>
          </p:nvPr>
        </p:nvSpPr>
        <p:spPr/>
        <p:txBody>
          <a:bodyPr/>
          <a:lstStyle/>
          <a:p>
            <a:r>
              <a:rPr lang="en-US" dirty="0" smtClean="0"/>
              <a:t>2/2/2012</a:t>
            </a:r>
            <a:endParaRPr lang="en-US" dirty="0"/>
          </a:p>
        </p:txBody>
      </p:sp>
      <p:sp>
        <p:nvSpPr>
          <p:cNvPr id="14" name="Slide Number Placeholder 13"/>
          <p:cNvSpPr>
            <a:spLocks noGrp="1"/>
          </p:cNvSpPr>
          <p:nvPr>
            <p:ph type="sldNum" sz="quarter" idx="15"/>
          </p:nvPr>
        </p:nvSpPr>
        <p:spPr/>
        <p:txBody>
          <a:bodyPr/>
          <a:lstStyle/>
          <a:p>
            <a:fld id="{013CD2CD-A2E9-4357-9628-94978E155FE3}"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27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28C6DB-1CBD-4BB0-9475-7BF08A6DCDB0}" type="datetimeFigureOut">
              <a:rPr lang="en-US" smtClean="0"/>
              <a:t>9/17/2013</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B8513AE-52D5-4DD2-BBB6-94F0DC2063F6}" type="slidenum">
              <a:rPr lang="en-US" smtClean="0"/>
              <a:t>‹#›</a:t>
            </a:fld>
            <a:endParaRPr lang="en-US" dirty="0"/>
          </a:p>
        </p:txBody>
      </p:sp>
    </p:spTree>
    <p:extLst>
      <p:ext uri="{BB962C8B-B14F-4D97-AF65-F5344CB8AC3E}">
        <p14:creationId xmlns:p14="http://schemas.microsoft.com/office/powerpoint/2010/main" val="357325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2/2/2012</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D4383E-641D-4D27-9F04-4E2318D3F7CE}" type="slidenum">
              <a:rPr lang="en-US" smtClean="0"/>
              <a:pPr/>
              <a:t>‹#›</a:t>
            </a:fld>
            <a:endParaRPr lang="en-US" dirty="0"/>
          </a:p>
        </p:txBody>
      </p:sp>
    </p:spTree>
    <p:extLst>
      <p:ext uri="{BB962C8B-B14F-4D97-AF65-F5344CB8AC3E}">
        <p14:creationId xmlns:p14="http://schemas.microsoft.com/office/powerpoint/2010/main" val="156798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6.jpeg"/><Relationship Id="rId5" Type="http://schemas.openxmlformats.org/officeDocument/2006/relationships/slideLayout" Target="../slideLayouts/slideLayout5.xml"/><Relationship Id="rId15" Type="http://schemas.openxmlformats.org/officeDocument/2006/relationships/image" Target="../media/image10.jpeg"/><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dirty="0" smtClean="0"/>
              <a:t>Click to edit Master title style</a:t>
            </a:r>
            <a:endParaRPr lang="en-US" dirty="0"/>
          </a:p>
        </p:txBody>
      </p:sp>
      <p:sp>
        <p:nvSpPr>
          <p:cNvPr id="12" name="Straight Connector 11"/>
          <p:cNvSpPr>
            <a:spLocks noChangeShapeType="1"/>
          </p:cNvSpPr>
          <p:nvPr userDrawn="1"/>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sz="1800" dirty="0">
              <a:latin typeface="Trebuchet MS" pitchFamily="34" charset="0"/>
              <a:ea typeface="+mn-ea"/>
              <a:cs typeface="+mn-cs"/>
            </a:endParaRPr>
          </a:p>
        </p:txBody>
      </p:sp>
      <p:pic>
        <p:nvPicPr>
          <p:cNvPr id="19461" name="Picture 16" descr="http://hudatwork.hud.gov/refs/hwgraphics/powerpnt/hudseal.bmp"/>
          <p:cNvPicPr>
            <a:picLocks noChangeAspect="1" noChangeArrowheads="1"/>
          </p:cNvPicPr>
          <p:nvPr/>
        </p:nvPicPr>
        <p:blipFill>
          <a:blip r:embed="rId8"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pic>
        <p:nvPicPr>
          <p:cNvPr id="19462" name="Picture 14" descr="hud-pict-2005-0505d.jpg"/>
          <p:cNvPicPr>
            <a:picLocks noChangeAspect="1"/>
          </p:cNvPicPr>
          <p:nvPr userDrawn="1"/>
        </p:nvPicPr>
        <p:blipFill>
          <a:blip r:embed="rId9" cstate="print"/>
          <a:srcRect/>
          <a:stretch>
            <a:fillRect/>
          </a:stretch>
        </p:blipFill>
        <p:spPr bwMode="auto">
          <a:xfrm>
            <a:off x="0" y="4586288"/>
            <a:ext cx="685800" cy="595312"/>
          </a:xfrm>
          <a:prstGeom prst="rect">
            <a:avLst/>
          </a:prstGeom>
          <a:noFill/>
          <a:ln w="9525">
            <a:noFill/>
            <a:miter lim="800000"/>
            <a:headEnd/>
            <a:tailEnd/>
          </a:ln>
        </p:spPr>
      </p:pic>
      <p:pic>
        <p:nvPicPr>
          <p:cNvPr id="19463" name="Picture 16" descr="hud-pict-2007-08-10s.jpg"/>
          <p:cNvPicPr>
            <a:picLocks noChangeAspect="1"/>
          </p:cNvPicPr>
          <p:nvPr userDrawn="1"/>
        </p:nvPicPr>
        <p:blipFill>
          <a:blip r:embed="rId10" cstate="print"/>
          <a:srcRect/>
          <a:stretch>
            <a:fillRect/>
          </a:stretch>
        </p:blipFill>
        <p:spPr bwMode="auto">
          <a:xfrm>
            <a:off x="0" y="1292225"/>
            <a:ext cx="685800" cy="460375"/>
          </a:xfrm>
          <a:prstGeom prst="rect">
            <a:avLst/>
          </a:prstGeom>
          <a:noFill/>
          <a:ln w="9525">
            <a:noFill/>
            <a:miter lim="800000"/>
            <a:headEnd/>
            <a:tailEnd/>
          </a:ln>
        </p:spPr>
      </p:pic>
      <p:pic>
        <p:nvPicPr>
          <p:cNvPr id="19464" name="Picture 19" descr="hud-pict-2008-01-28n.jpg"/>
          <p:cNvPicPr>
            <a:picLocks noChangeAspect="1"/>
          </p:cNvPicPr>
          <p:nvPr userDrawn="1"/>
        </p:nvPicPr>
        <p:blipFill>
          <a:blip r:embed="rId11" cstate="print"/>
          <a:srcRect/>
          <a:stretch>
            <a:fillRect/>
          </a:stretch>
        </p:blipFill>
        <p:spPr bwMode="auto">
          <a:xfrm>
            <a:off x="0" y="5181600"/>
            <a:ext cx="685800" cy="685800"/>
          </a:xfrm>
          <a:prstGeom prst="rect">
            <a:avLst/>
          </a:prstGeom>
          <a:noFill/>
          <a:ln w="9525">
            <a:noFill/>
            <a:miter lim="800000"/>
            <a:headEnd/>
            <a:tailEnd/>
          </a:ln>
        </p:spPr>
      </p:pic>
      <p:pic>
        <p:nvPicPr>
          <p:cNvPr id="19465" name="Picture 26" descr="NBTJ.jpg"/>
          <p:cNvPicPr>
            <a:picLocks noChangeAspect="1"/>
          </p:cNvPicPr>
          <p:nvPr userDrawn="1"/>
        </p:nvPicPr>
        <p:blipFill>
          <a:blip r:embed="rId12"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9466" name="Picture 28" descr="HUD Pics (28).bmp"/>
          <p:cNvPicPr>
            <a:picLocks noChangeAspect="1"/>
          </p:cNvPicPr>
          <p:nvPr userDrawn="1"/>
        </p:nvPicPr>
        <p:blipFill>
          <a:blip r:embed="rId13"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9467" name="Picture 29" descr="HUD Pics (6).jpe"/>
          <p:cNvPicPr>
            <a:picLocks noChangeAspect="1"/>
          </p:cNvPicPr>
          <p:nvPr userDrawn="1"/>
        </p:nvPicPr>
        <p:blipFill>
          <a:blip r:embed="rId14"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9468" name="Picture 30" descr="HUD Pics (50).jpg"/>
          <p:cNvPicPr>
            <a:picLocks noChangeAspect="1"/>
          </p:cNvPicPr>
          <p:nvPr userDrawn="1"/>
        </p:nvPicPr>
        <p:blipFill>
          <a:blip r:embed="rId15" cstate="print"/>
          <a:srcRect l="40245" t="2" r="10223" b="21606"/>
          <a:stretch>
            <a:fillRect/>
          </a:stretch>
        </p:blipFill>
        <p:spPr bwMode="auto">
          <a:xfrm>
            <a:off x="0" y="2873375"/>
            <a:ext cx="685800" cy="708025"/>
          </a:xfrm>
          <a:prstGeom prst="rect">
            <a:avLst/>
          </a:prstGeom>
          <a:noFill/>
          <a:ln w="9525">
            <a:noFill/>
            <a:miter lim="800000"/>
            <a:headEnd/>
            <a:tailEnd/>
          </a:ln>
        </p:spPr>
      </p:pic>
      <p:sp>
        <p:nvSpPr>
          <p:cNvPr id="17" name="Date Placeholder 16"/>
          <p:cNvSpPr>
            <a:spLocks noGrp="1"/>
          </p:cNvSpPr>
          <p:nvPr>
            <p:ph type="dt" sz="half" idx="2"/>
          </p:nvPr>
        </p:nvSpPr>
        <p:spPr>
          <a:xfrm>
            <a:off x="683568"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2/2/2012</a:t>
            </a:r>
            <a:endParaRPr lang="en-US" dirty="0"/>
          </a:p>
        </p:txBody>
      </p:sp>
      <p:sp>
        <p:nvSpPr>
          <p:cNvPr id="18" name="Slide Number Placeholder 17"/>
          <p:cNvSpPr>
            <a:spLocks noGrp="1"/>
          </p:cNvSpPr>
          <p:nvPr>
            <p:ph type="sldNum" sz="quarter" idx="4"/>
          </p:nvPr>
        </p:nvSpPr>
        <p:spPr>
          <a:xfrm>
            <a:off x="6588224"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013CD2CD-A2E9-4357-9628-94978E155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3" r:id="rId2"/>
    <p:sldLayoutId id="2147483664" r:id="rId3"/>
    <p:sldLayoutId id="2147483666" r:id="rId4"/>
    <p:sldLayoutId id="2147483668" r:id="rId5"/>
    <p:sldLayoutId id="2147483669" r:id="rId6"/>
  </p:sldLayoutIdLst>
  <p:transition>
    <p:fade/>
  </p:transition>
  <p:hf hdr="0" ftr="0"/>
  <p:txStyles>
    <p:titleStyle>
      <a:lvl1pPr algn="l" rtl="0" eaLnBrk="0" fontAlgn="base" hangingPunct="0">
        <a:spcBef>
          <a:spcPct val="0"/>
        </a:spcBef>
        <a:spcAft>
          <a:spcPct val="0"/>
        </a:spcAft>
        <a:defRPr sz="3200" b="1" kern="1200" cap="small">
          <a:solidFill>
            <a:srgbClr val="21245A"/>
          </a:solidFill>
          <a:latin typeface="Cambria" pitchFamily="18" charset="0"/>
          <a:ea typeface="ＭＳ Ｐゴシック" charset="-128"/>
          <a:cs typeface="ＭＳ Ｐゴシック" charset="-128"/>
        </a:defRPr>
      </a:lvl1pPr>
      <a:lvl2pPr algn="l" rtl="0" eaLnBrk="0" fontAlgn="base" hangingPunct="0">
        <a:spcBef>
          <a:spcPct val="0"/>
        </a:spcBef>
        <a:spcAft>
          <a:spcPct val="0"/>
        </a:spcAft>
        <a:defRPr sz="3200" b="1">
          <a:solidFill>
            <a:srgbClr val="21245A"/>
          </a:solidFill>
          <a:latin typeface="Cambria" charset="0"/>
          <a:ea typeface="ＭＳ Ｐゴシック" charset="-128"/>
          <a:cs typeface="ＭＳ Ｐゴシック" charset="-128"/>
        </a:defRPr>
      </a:lvl2pPr>
      <a:lvl3pPr algn="l" rtl="0" eaLnBrk="0" fontAlgn="base" hangingPunct="0">
        <a:spcBef>
          <a:spcPct val="0"/>
        </a:spcBef>
        <a:spcAft>
          <a:spcPct val="0"/>
        </a:spcAft>
        <a:defRPr sz="3200" b="1">
          <a:solidFill>
            <a:srgbClr val="21245A"/>
          </a:solidFill>
          <a:latin typeface="Cambria" charset="0"/>
          <a:ea typeface="ＭＳ Ｐゴシック" charset="-128"/>
          <a:cs typeface="ＭＳ Ｐゴシック" charset="-128"/>
        </a:defRPr>
      </a:lvl3pPr>
      <a:lvl4pPr algn="l" rtl="0" eaLnBrk="0" fontAlgn="base" hangingPunct="0">
        <a:spcBef>
          <a:spcPct val="0"/>
        </a:spcBef>
        <a:spcAft>
          <a:spcPct val="0"/>
        </a:spcAft>
        <a:defRPr sz="3200" b="1">
          <a:solidFill>
            <a:srgbClr val="21245A"/>
          </a:solidFill>
          <a:latin typeface="Cambria" charset="0"/>
          <a:ea typeface="ＭＳ Ｐゴシック" charset="-128"/>
          <a:cs typeface="ＭＳ Ｐゴシック" charset="-128"/>
        </a:defRPr>
      </a:lvl4pPr>
      <a:lvl5pPr algn="l" rtl="0" eaLnBrk="0" fontAlgn="base" hangingPunct="0">
        <a:spcBef>
          <a:spcPct val="0"/>
        </a:spcBef>
        <a:spcAft>
          <a:spcPct val="0"/>
        </a:spcAft>
        <a:defRPr sz="3200" b="1">
          <a:solidFill>
            <a:srgbClr val="21245A"/>
          </a:solidFill>
          <a:latin typeface="Cambria"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ct val="0"/>
        </a:spcAft>
        <a:buClr>
          <a:srgbClr val="6A5650"/>
        </a:buClr>
        <a:buSzPct val="70000"/>
        <a:buFont typeface="Wingdings" charset="2"/>
        <a:defRPr sz="2400" b="1" kern="1200">
          <a:solidFill>
            <a:srgbClr val="21245A"/>
          </a:solidFill>
          <a:latin typeface="Calibri" pitchFamily="34" charset="0"/>
          <a:ea typeface="ＭＳ Ｐゴシック" charset="-128"/>
          <a:cs typeface="ＭＳ Ｐゴシック" charset="-128"/>
        </a:defRPr>
      </a:lvl1pPr>
      <a:lvl2pPr marL="454025" indent="-225425" algn="l" rtl="0" eaLnBrk="0" fontAlgn="base" hangingPunct="0">
        <a:spcBef>
          <a:spcPct val="0"/>
        </a:spcBef>
        <a:spcAft>
          <a:spcPct val="0"/>
        </a:spcAft>
        <a:buClr>
          <a:srgbClr val="21245A"/>
        </a:buClr>
        <a:buSzPct val="70000"/>
        <a:buFont typeface="Arial" charset="0"/>
        <a:buChar char="•"/>
        <a:defRPr sz="2400" kern="1200">
          <a:solidFill>
            <a:srgbClr val="21245A"/>
          </a:solidFill>
          <a:latin typeface="Calibri" pitchFamily="34" charset="0"/>
          <a:ea typeface="ＭＳ Ｐゴシック" charset="-128"/>
          <a:cs typeface="+mn-cs"/>
        </a:defRPr>
      </a:lvl2pPr>
      <a:lvl3pPr marL="682625" indent="-225425" algn="l" rtl="0" eaLnBrk="0" fontAlgn="base" hangingPunct="0">
        <a:spcBef>
          <a:spcPct val="0"/>
        </a:spcBef>
        <a:spcAft>
          <a:spcPct val="0"/>
        </a:spcAft>
        <a:buClr>
          <a:srgbClr val="21245A"/>
        </a:buClr>
        <a:buSzPct val="70000"/>
        <a:buFont typeface="Arial" charset="0"/>
        <a:buChar char="•"/>
        <a:defRPr sz="2200" kern="1200">
          <a:solidFill>
            <a:srgbClr val="21245A"/>
          </a:solidFill>
          <a:latin typeface="Calibri" pitchFamily="34" charset="0"/>
          <a:ea typeface="ＭＳ Ｐゴシック" charset="-128"/>
          <a:cs typeface="+mn-cs"/>
        </a:defRPr>
      </a:lvl3pPr>
      <a:lvl4pPr marL="911225" indent="-225425" algn="l" rtl="0" eaLnBrk="0" fontAlgn="base" hangingPunct="0">
        <a:spcBef>
          <a:spcPct val="0"/>
        </a:spcBef>
        <a:spcAft>
          <a:spcPct val="0"/>
        </a:spcAft>
        <a:buClr>
          <a:srgbClr val="21245A"/>
        </a:buClr>
        <a:buSzPct val="70000"/>
        <a:buFont typeface="Arial" charset="0"/>
        <a:buChar char="•"/>
        <a:defRPr sz="2000" kern="1200">
          <a:solidFill>
            <a:srgbClr val="21245A"/>
          </a:solidFill>
          <a:latin typeface="Calibri" pitchFamily="34" charset="0"/>
          <a:ea typeface="ＭＳ Ｐゴシック" charset="-128"/>
          <a:cs typeface="+mn-cs"/>
        </a:defRPr>
      </a:lvl4pPr>
      <a:lvl5pPr marL="1139825" indent="-225425" algn="l" rtl="0" eaLnBrk="0" fontAlgn="base" hangingPunct="0">
        <a:spcBef>
          <a:spcPct val="0"/>
        </a:spcBef>
        <a:spcAft>
          <a:spcPct val="0"/>
        </a:spcAft>
        <a:buClr>
          <a:srgbClr val="21245A"/>
        </a:buClr>
        <a:buSzPct val="60000"/>
        <a:buFont typeface="Arial" charset="0"/>
        <a:buChar char="•"/>
        <a:defRPr kern="1200">
          <a:solidFill>
            <a:srgbClr val="21245A"/>
          </a:solidFill>
          <a:latin typeface="Calibri" pitchFamily="34" charset="0"/>
          <a:ea typeface="ＭＳ Ｐゴシック" charset="-128"/>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hud.gov/ra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hud.gov/ra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radcapitalmarketplace.com/" TargetMode="External"/><Relationship Id="rId2" Type="http://schemas.openxmlformats.org/officeDocument/2006/relationships/hyperlink" Target="http://www.hud.gov/rad" TargetMode="External"/><Relationship Id="rId1" Type="http://schemas.openxmlformats.org/officeDocument/2006/relationships/slideLayout" Target="../slideLayouts/slideLayout2.xml"/><Relationship Id="rId4" Type="http://schemas.openxmlformats.org/officeDocument/2006/relationships/hyperlink" Target="http://www.radresource.net/"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radcapitalmarketplace.co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hud.gov/ra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sz="6000" dirty="0" smtClean="0"/>
              <a:t>RAD – </a:t>
            </a:r>
            <a:r>
              <a:rPr lang="en-US" sz="6000" dirty="0" smtClean="0"/>
              <a:t>Results </a:t>
            </a:r>
            <a:r>
              <a:rPr lang="en-US" sz="6000" dirty="0" smtClean="0"/>
              <a:t>Not Rules</a:t>
            </a:r>
          </a:p>
          <a:p>
            <a:pPr algn="ctr"/>
            <a:endParaRPr lang="en-US" dirty="0" smtClean="0"/>
          </a:p>
          <a:p>
            <a:pPr algn="ctr"/>
            <a:r>
              <a:rPr lang="en-US" sz="4400" u="sng" dirty="0" smtClean="0"/>
              <a:t>WAHA Conference</a:t>
            </a:r>
          </a:p>
          <a:p>
            <a:pPr algn="ctr"/>
            <a:endParaRPr lang="en-US" sz="800" u="sng" dirty="0" smtClean="0"/>
          </a:p>
          <a:p>
            <a:pPr algn="ctr"/>
            <a:endParaRPr lang="en-US" u="sng" dirty="0" smtClean="0"/>
          </a:p>
          <a:p>
            <a:pPr algn="ctr"/>
            <a:endParaRPr lang="en-US" u="sng" dirty="0"/>
          </a:p>
          <a:p>
            <a:pPr algn="ctr"/>
            <a:r>
              <a:rPr lang="en-US" sz="4400" dirty="0" smtClean="0"/>
              <a:t>September 17, 2013</a:t>
            </a:r>
          </a:p>
          <a:p>
            <a:pPr algn="ctr"/>
            <a:endParaRPr lang="en-US" dirty="0"/>
          </a:p>
          <a:p>
            <a:pPr algn="ctr"/>
            <a:r>
              <a:rPr lang="en-US" sz="4400" dirty="0" smtClean="0"/>
              <a:t>Presented by:</a:t>
            </a:r>
          </a:p>
          <a:p>
            <a:pPr algn="ctr"/>
            <a:r>
              <a:rPr lang="en-US" sz="4400" dirty="0" smtClean="0"/>
              <a:t> C. Ray Baker &amp; Associates</a:t>
            </a:r>
            <a:endParaRPr lang="en-US" sz="4400" dirty="0"/>
          </a:p>
        </p:txBody>
      </p:sp>
    </p:spTree>
    <p:extLst>
      <p:ext uri="{BB962C8B-B14F-4D97-AF65-F5344CB8AC3E}">
        <p14:creationId xmlns:p14="http://schemas.microsoft.com/office/powerpoint/2010/main" val="26920396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2736"/>
            <a:ext cx="8153400" cy="5472608"/>
          </a:xfrm>
        </p:spPr>
        <p:txBody>
          <a:bodyPr/>
          <a:lstStyle/>
          <a:p>
            <a:pPr>
              <a:spcBef>
                <a:spcPts val="600"/>
              </a:spcBef>
              <a:buClr>
                <a:srgbClr val="21245A"/>
              </a:buClr>
              <a:buSzPct val="90000"/>
            </a:pPr>
            <a:r>
              <a:rPr lang="en-US" sz="2000" dirty="0" smtClean="0"/>
              <a:t>Mixed Finance projects</a:t>
            </a:r>
          </a:p>
          <a:p>
            <a:pPr lvl="1">
              <a:spcBef>
                <a:spcPts val="600"/>
              </a:spcBef>
              <a:buClr>
                <a:srgbClr val="21245A"/>
              </a:buClr>
              <a:buSzPct val="90000"/>
              <a:buFont typeface="Symbol" pitchFamily="18" charset="2"/>
              <a:buChar char="-"/>
            </a:pPr>
            <a:r>
              <a:rPr lang="en-US" sz="2000" dirty="0" smtClean="0"/>
              <a:t>Removes unit cap for Mixed Finance projects</a:t>
            </a:r>
          </a:p>
          <a:p>
            <a:pPr lvl="1">
              <a:spcBef>
                <a:spcPts val="600"/>
              </a:spcBef>
              <a:buClr>
                <a:srgbClr val="21245A"/>
              </a:buClr>
              <a:buSzPct val="90000"/>
              <a:buFont typeface="Symbol" pitchFamily="18" charset="2"/>
              <a:buChar char="-"/>
            </a:pPr>
            <a:r>
              <a:rPr lang="en-US" sz="2000" dirty="0" smtClean="0"/>
              <a:t>Allows financially </a:t>
            </a:r>
            <a:r>
              <a:rPr lang="en-US" sz="2000" dirty="0"/>
              <a:t>d</a:t>
            </a:r>
            <a:r>
              <a:rPr lang="en-US" sz="2000" dirty="0" smtClean="0"/>
              <a:t>istressed HOPE VI projects to </a:t>
            </a:r>
            <a:r>
              <a:rPr lang="en-US" sz="2000" dirty="0"/>
              <a:t>a</a:t>
            </a:r>
            <a:r>
              <a:rPr lang="en-US" sz="2000" dirty="0" smtClean="0"/>
              <a:t>pply</a:t>
            </a:r>
          </a:p>
          <a:p>
            <a:endParaRPr lang="en-US" sz="800" dirty="0" smtClean="0"/>
          </a:p>
          <a:p>
            <a:pPr>
              <a:buClr>
                <a:srgbClr val="21245A"/>
              </a:buClr>
              <a:buSzPct val="90000"/>
            </a:pPr>
            <a:r>
              <a:rPr lang="en-US" sz="2000" dirty="0" smtClean="0"/>
              <a:t>Exempts awarded </a:t>
            </a:r>
            <a:r>
              <a:rPr lang="en-US" sz="2000" dirty="0"/>
              <a:t>p</a:t>
            </a:r>
            <a:r>
              <a:rPr lang="en-US" sz="2000" dirty="0" smtClean="0"/>
              <a:t>rojects from the Public Housing Assessment System (PHAS)</a:t>
            </a:r>
          </a:p>
          <a:p>
            <a:pPr>
              <a:buClr>
                <a:srgbClr val="21245A"/>
              </a:buClr>
              <a:buSzPct val="90000"/>
            </a:pPr>
            <a:endParaRPr lang="en-US" sz="800" dirty="0" smtClean="0"/>
          </a:p>
          <a:p>
            <a:pPr>
              <a:buClr>
                <a:srgbClr val="21245A"/>
              </a:buClr>
              <a:buSzPct val="90000"/>
            </a:pPr>
            <a:r>
              <a:rPr lang="en-US" sz="2000" dirty="0" smtClean="0"/>
              <a:t>Extends Capital Fund obligation and expenditure deadlines</a:t>
            </a:r>
          </a:p>
          <a:p>
            <a:pPr>
              <a:buClr>
                <a:srgbClr val="21245A"/>
              </a:buClr>
              <a:buSzPct val="90000"/>
            </a:pPr>
            <a:endParaRPr lang="en-US" sz="800" dirty="0" smtClean="0"/>
          </a:p>
          <a:p>
            <a:pPr>
              <a:buClr>
                <a:srgbClr val="21245A"/>
              </a:buClr>
              <a:buSzPct val="90000"/>
            </a:pPr>
            <a:r>
              <a:rPr lang="en-US" sz="2000" dirty="0" smtClean="0"/>
              <a:t>Clarifies conditions for “rehab assistance payments”</a:t>
            </a:r>
          </a:p>
          <a:p>
            <a:pPr marL="447675" lvl="2" indent="0">
              <a:buNone/>
            </a:pPr>
            <a:endParaRPr lang="en-US" sz="1000" dirty="0" smtClean="0">
              <a:latin typeface="Arial" pitchFamily="34" charset="0"/>
              <a:cs typeface="Arial" pitchFamily="34" charset="0"/>
            </a:endParaRPr>
          </a:p>
          <a:p>
            <a:pPr marL="222250" lvl="1" indent="0">
              <a:buNone/>
            </a:pPr>
            <a:r>
              <a:rPr lang="en-US" sz="2000" dirty="0" smtClean="0">
                <a:latin typeface="Arial" pitchFamily="34" charset="0"/>
                <a:cs typeface="Arial" pitchFamily="34" charset="0"/>
              </a:rPr>
              <a:t>Notes</a:t>
            </a:r>
            <a:r>
              <a:rPr lang="en-US" sz="2000" dirty="0">
                <a:latin typeface="Arial" pitchFamily="34" charset="0"/>
                <a:cs typeface="Arial" pitchFamily="34" charset="0"/>
              </a:rPr>
              <a:t>:</a:t>
            </a:r>
          </a:p>
          <a:p>
            <a:pPr marL="393700" lvl="1" indent="-171450">
              <a:spcAft>
                <a:spcPts val="600"/>
              </a:spcAft>
              <a:buClr>
                <a:srgbClr val="21245A"/>
              </a:buClr>
              <a:buSzPct val="90000"/>
            </a:pPr>
            <a:r>
              <a:rPr lang="en-US" sz="1600" dirty="0">
                <a:latin typeface="Arial" pitchFamily="34" charset="0"/>
                <a:cs typeface="Arial" pitchFamily="34" charset="0"/>
              </a:rPr>
              <a:t>HUD will honor the FY 2012 RAD contract rents for all applications received before end of CY 2013 (applies to individual applications, portfolio awards, and multi-phase awards)</a:t>
            </a:r>
          </a:p>
          <a:p>
            <a:pPr marL="393700" lvl="1" indent="-171450">
              <a:spcAft>
                <a:spcPts val="600"/>
              </a:spcAft>
              <a:buClr>
                <a:srgbClr val="21245A"/>
              </a:buClr>
              <a:buSzPct val="90000"/>
            </a:pPr>
            <a:r>
              <a:rPr lang="en-US" sz="1600" dirty="0">
                <a:latin typeface="Arial" pitchFamily="34" charset="0"/>
                <a:cs typeface="Arial" pitchFamily="34" charset="0"/>
              </a:rPr>
              <a:t>PHA may adjust Contract Rents across multiple projects as long as aggregate subsidy does not exceed current funding (“rent bundling</a:t>
            </a:r>
            <a:r>
              <a:rPr lang="en-US" sz="1600" dirty="0" smtClean="0">
                <a:latin typeface="Arial" pitchFamily="34" charset="0"/>
                <a:cs typeface="Arial" pitchFamily="34" charset="0"/>
              </a:rPr>
              <a:t>”)</a:t>
            </a:r>
          </a:p>
          <a:p>
            <a:pPr marL="393700" lvl="1" indent="-171450">
              <a:spcAft>
                <a:spcPts val="600"/>
              </a:spcAft>
              <a:buClr>
                <a:srgbClr val="21245A"/>
              </a:buClr>
              <a:buSzPct val="90000"/>
            </a:pPr>
            <a:endParaRPr lang="en-US" sz="1600" dirty="0">
              <a:latin typeface="Arial" pitchFamily="34" charset="0"/>
              <a:cs typeface="Arial" pitchFamily="34" charset="0"/>
            </a:endParaRPr>
          </a:p>
          <a:p>
            <a:pPr>
              <a:buClr>
                <a:srgbClr val="21245A"/>
              </a:buClr>
              <a:buSzPct val="90000"/>
            </a:pPr>
            <a:endParaRPr lang="en-US" sz="2000" dirty="0" smtClean="0"/>
          </a:p>
          <a:p>
            <a:endParaRPr lang="en-US" sz="2800" dirty="0" smtClean="0"/>
          </a:p>
          <a:p>
            <a:endParaRPr lang="en-US" sz="2800" dirty="0"/>
          </a:p>
        </p:txBody>
      </p:sp>
      <p:sp>
        <p:nvSpPr>
          <p:cNvPr id="4" name="Title 1"/>
          <p:cNvSpPr txBox="1">
            <a:spLocks/>
          </p:cNvSpPr>
          <p:nvPr/>
        </p:nvSpPr>
        <p:spPr>
          <a:xfrm>
            <a:off x="827584" y="68627"/>
            <a:ext cx="820891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cap="small" dirty="0" smtClean="0">
                <a:solidFill>
                  <a:srgbClr val="21245A"/>
                </a:solidFill>
                <a:latin typeface="Cambria" pitchFamily="18" charset="0"/>
                <a:ea typeface="ＭＳ Ｐゴシック" charset="-128"/>
                <a:cs typeface="ＭＳ Ｐゴシック" charset="-128"/>
              </a:rPr>
              <a:t>Key Changes in the RAD Notice</a:t>
            </a:r>
            <a:endParaRPr lang="en-US" sz="3200" b="1" cap="small" dirty="0">
              <a:solidFill>
                <a:srgbClr val="21245A"/>
              </a:solidFill>
              <a:latin typeface="Cambria" pitchFamily="18" charset="0"/>
              <a:ea typeface="ＭＳ Ｐゴシック" charset="-128"/>
              <a:cs typeface="ＭＳ Ｐゴシック" charset="-128"/>
            </a:endParaRPr>
          </a:p>
        </p:txBody>
      </p:sp>
      <p:sp>
        <p:nvSpPr>
          <p:cNvPr id="5" name="Slide Number Placeholder 4"/>
          <p:cNvSpPr>
            <a:spLocks noGrp="1"/>
          </p:cNvSpPr>
          <p:nvPr>
            <p:ph type="sldNum" sz="quarter" idx="11"/>
          </p:nvPr>
        </p:nvSpPr>
        <p:spPr>
          <a:xfrm>
            <a:off x="6588125" y="6492876"/>
            <a:ext cx="2133600" cy="365125"/>
          </a:xfrm>
        </p:spPr>
        <p:txBody>
          <a:bodyPr/>
          <a:lstStyle/>
          <a:p>
            <a:pPr>
              <a:defRPr/>
            </a:pPr>
            <a:fld id="{A1681BDC-A901-454F-8DA3-16DF8E5B8938}" type="slidenum">
              <a:rPr lang="en-US" sz="1000" smtClean="0">
                <a:latin typeface="Calibri" pitchFamily="34" charset="0"/>
                <a:cs typeface="Calibri" pitchFamily="34" charset="0"/>
              </a:rPr>
              <a:pPr>
                <a:defRPr/>
              </a:pPr>
              <a:t>10</a:t>
            </a:fld>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33664530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734888" y="1124745"/>
            <a:ext cx="8229600" cy="5280585"/>
          </a:xfrm>
        </p:spPr>
        <p:txBody>
          <a:bodyPr>
            <a:normAutofit fontScale="40000" lnSpcReduction="20000"/>
          </a:bodyPr>
          <a:lstStyle/>
          <a:p>
            <a:pPr>
              <a:spcBef>
                <a:spcPts val="600"/>
              </a:spcBef>
              <a:buClr>
                <a:srgbClr val="21245A"/>
              </a:buClr>
              <a:buSzPct val="90000"/>
            </a:pPr>
            <a:r>
              <a:rPr lang="en-US" sz="4000" dirty="0" smtClean="0"/>
              <a:t>Eliminates caps on units that can convert for:</a:t>
            </a:r>
          </a:p>
          <a:p>
            <a:pPr lvl="1">
              <a:spcBef>
                <a:spcPts val="600"/>
              </a:spcBef>
              <a:buClr>
                <a:srgbClr val="21245A"/>
              </a:buClr>
              <a:buSzPct val="90000"/>
              <a:buFont typeface="Symbol" pitchFamily="18" charset="2"/>
              <a:buChar char="-"/>
            </a:pPr>
            <a:r>
              <a:rPr lang="en-US" sz="4000" dirty="0" smtClean="0"/>
              <a:t>Public housing</a:t>
            </a:r>
          </a:p>
          <a:p>
            <a:pPr lvl="1">
              <a:spcBef>
                <a:spcPts val="600"/>
              </a:spcBef>
              <a:buClr>
                <a:srgbClr val="21245A"/>
              </a:buClr>
              <a:buSzPct val="90000"/>
              <a:buFont typeface="Symbol" pitchFamily="18" charset="2"/>
              <a:buChar char="-"/>
            </a:pPr>
            <a:r>
              <a:rPr lang="en-US" sz="4000" dirty="0" smtClean="0"/>
              <a:t>Mode Rehab</a:t>
            </a:r>
          </a:p>
          <a:p>
            <a:pPr>
              <a:spcBef>
                <a:spcPts val="600"/>
              </a:spcBef>
              <a:buClr>
                <a:srgbClr val="21245A"/>
              </a:buClr>
              <a:buSzPct val="90000"/>
            </a:pPr>
            <a:r>
              <a:rPr lang="en-US" sz="4000" dirty="0" smtClean="0"/>
              <a:t>Creates new </a:t>
            </a:r>
            <a:r>
              <a:rPr lang="en-US" sz="4000" dirty="0"/>
              <a:t>a</a:t>
            </a:r>
            <a:r>
              <a:rPr lang="en-US" sz="4000" dirty="0" smtClean="0"/>
              <a:t>wards for:</a:t>
            </a:r>
          </a:p>
          <a:p>
            <a:pPr lvl="1">
              <a:lnSpc>
                <a:spcPct val="120000"/>
              </a:lnSpc>
              <a:spcBef>
                <a:spcPts val="600"/>
              </a:spcBef>
              <a:buClr>
                <a:srgbClr val="21245A"/>
              </a:buClr>
              <a:buSzPct val="90000"/>
              <a:buFont typeface="Symbol" pitchFamily="18" charset="2"/>
              <a:buChar char="-"/>
            </a:pPr>
            <a:r>
              <a:rPr lang="en-US" sz="4000" dirty="0" smtClean="0"/>
              <a:t>Portfolio conversions</a:t>
            </a:r>
          </a:p>
          <a:p>
            <a:pPr lvl="2">
              <a:lnSpc>
                <a:spcPct val="120000"/>
              </a:lnSpc>
              <a:spcBef>
                <a:spcPts val="600"/>
              </a:spcBef>
              <a:buClr>
                <a:srgbClr val="21245A"/>
              </a:buClr>
              <a:buSzPct val="90000"/>
              <a:buFont typeface="Symbol" pitchFamily="18" charset="2"/>
              <a:buChar char="-"/>
            </a:pPr>
            <a:r>
              <a:rPr lang="en-US" sz="3800" dirty="0" smtClean="0"/>
              <a:t>PHA </a:t>
            </a:r>
            <a:r>
              <a:rPr lang="en-US" sz="3800" dirty="0"/>
              <a:t>defines “portfolio” of projects, either the entire PHA inventory or some </a:t>
            </a:r>
            <a:r>
              <a:rPr lang="en-US" sz="3800" dirty="0" smtClean="0"/>
              <a:t>subset</a:t>
            </a:r>
          </a:p>
          <a:p>
            <a:pPr lvl="2">
              <a:lnSpc>
                <a:spcPct val="120000"/>
              </a:lnSpc>
              <a:spcBef>
                <a:spcPts val="600"/>
              </a:spcBef>
              <a:buClr>
                <a:srgbClr val="21245A"/>
              </a:buClr>
              <a:buSzPct val="90000"/>
              <a:buFont typeface="Symbol" pitchFamily="18" charset="2"/>
              <a:buChar char="-"/>
            </a:pPr>
            <a:r>
              <a:rPr lang="en-US" sz="4000" dirty="0" smtClean="0"/>
              <a:t>PHA </a:t>
            </a:r>
            <a:r>
              <a:rPr lang="en-US" sz="4000" dirty="0"/>
              <a:t>must submit applications for at least half of the projects in </a:t>
            </a:r>
            <a:r>
              <a:rPr lang="en-US" sz="4000" dirty="0" smtClean="0"/>
              <a:t>portfolio</a:t>
            </a:r>
          </a:p>
          <a:p>
            <a:pPr lvl="2">
              <a:lnSpc>
                <a:spcPct val="120000"/>
              </a:lnSpc>
              <a:spcBef>
                <a:spcPts val="600"/>
              </a:spcBef>
              <a:buClr>
                <a:srgbClr val="21245A"/>
              </a:buClr>
              <a:buSzPct val="90000"/>
              <a:buFont typeface="Symbol" pitchFamily="18" charset="2"/>
              <a:buChar char="-"/>
            </a:pPr>
            <a:r>
              <a:rPr lang="en-US" sz="4000" dirty="0" smtClean="0"/>
              <a:t>HUD </a:t>
            </a:r>
            <a:r>
              <a:rPr lang="en-US" sz="4000" dirty="0"/>
              <a:t>will reserve award for remaining units in </a:t>
            </a:r>
            <a:r>
              <a:rPr lang="en-US" sz="4000" dirty="0" smtClean="0"/>
              <a:t>portfolio</a:t>
            </a:r>
          </a:p>
          <a:p>
            <a:pPr lvl="2">
              <a:lnSpc>
                <a:spcPct val="120000"/>
              </a:lnSpc>
              <a:spcBef>
                <a:spcPts val="600"/>
              </a:spcBef>
              <a:buClr>
                <a:srgbClr val="21245A"/>
              </a:buClr>
              <a:buSzPct val="90000"/>
              <a:buFont typeface="Symbol" pitchFamily="18" charset="2"/>
              <a:buChar char="-"/>
            </a:pPr>
            <a:r>
              <a:rPr lang="en-US" sz="4000" dirty="0" smtClean="0"/>
              <a:t>PHA </a:t>
            </a:r>
            <a:r>
              <a:rPr lang="en-US" sz="4000" dirty="0"/>
              <a:t>must submit application for remaining projects in </a:t>
            </a:r>
            <a:r>
              <a:rPr lang="en-US" sz="4000" dirty="0" smtClean="0"/>
              <a:t>portfolio </a:t>
            </a:r>
            <a:r>
              <a:rPr lang="en-US" sz="4000" dirty="0"/>
              <a:t>within 365 days </a:t>
            </a:r>
          </a:p>
          <a:p>
            <a:pPr lvl="1">
              <a:lnSpc>
                <a:spcPct val="120000"/>
              </a:lnSpc>
              <a:spcBef>
                <a:spcPts val="600"/>
              </a:spcBef>
              <a:buClr>
                <a:srgbClr val="21245A"/>
              </a:buClr>
              <a:buSzPct val="90000"/>
              <a:buFont typeface="Symbol" pitchFamily="18" charset="2"/>
              <a:buChar char="-"/>
            </a:pPr>
            <a:r>
              <a:rPr lang="en-US" sz="4000" dirty="0" smtClean="0"/>
              <a:t>Multi-phase conversion</a:t>
            </a:r>
          </a:p>
          <a:p>
            <a:pPr lvl="2">
              <a:lnSpc>
                <a:spcPct val="120000"/>
              </a:lnSpc>
              <a:spcBef>
                <a:spcPts val="600"/>
              </a:spcBef>
              <a:buClr>
                <a:srgbClr val="21245A"/>
              </a:buClr>
              <a:buSzPct val="90000"/>
              <a:buFont typeface="Symbol" pitchFamily="18" charset="2"/>
              <a:buChar char="-"/>
            </a:pPr>
            <a:r>
              <a:rPr lang="en-US" sz="3800" dirty="0" smtClean="0"/>
              <a:t>Allows </a:t>
            </a:r>
            <a:r>
              <a:rPr lang="en-US" sz="3800" dirty="0"/>
              <a:t>PHAs to reserve conversion authority for projects with multiple development phases with applicable contract rent for all </a:t>
            </a:r>
            <a:r>
              <a:rPr lang="en-US" sz="3800" dirty="0" smtClean="0"/>
              <a:t>phases</a:t>
            </a:r>
          </a:p>
          <a:p>
            <a:pPr lvl="2">
              <a:lnSpc>
                <a:spcPct val="120000"/>
              </a:lnSpc>
              <a:spcBef>
                <a:spcPts val="600"/>
              </a:spcBef>
              <a:buClr>
                <a:srgbClr val="21245A"/>
              </a:buClr>
              <a:buSzPct val="90000"/>
              <a:buFont typeface="Symbol" pitchFamily="18" charset="2"/>
              <a:buChar char="-"/>
            </a:pPr>
            <a:r>
              <a:rPr lang="en-US" sz="4000" dirty="0" smtClean="0"/>
              <a:t>PHA </a:t>
            </a:r>
            <a:r>
              <a:rPr lang="en-US" sz="4000" dirty="0"/>
              <a:t>has until July 1, 2015 to submit application for final </a:t>
            </a:r>
            <a:r>
              <a:rPr lang="en-US" sz="4000" dirty="0" smtClean="0"/>
              <a:t>phase</a:t>
            </a:r>
          </a:p>
          <a:p>
            <a:pPr lvl="2">
              <a:lnSpc>
                <a:spcPct val="120000"/>
              </a:lnSpc>
              <a:spcBef>
                <a:spcPts val="600"/>
              </a:spcBef>
              <a:buClr>
                <a:srgbClr val="21245A"/>
              </a:buClr>
              <a:buSzPct val="90000"/>
              <a:buFont typeface="Symbol" pitchFamily="18" charset="2"/>
              <a:buChar char="-"/>
            </a:pPr>
            <a:r>
              <a:rPr lang="en-US" sz="4000" dirty="0" smtClean="0"/>
              <a:t>PHA </a:t>
            </a:r>
            <a:r>
              <a:rPr lang="en-US" sz="4000" dirty="0"/>
              <a:t>required to fulfill all CHAP milestones for each CHAP </a:t>
            </a:r>
            <a:r>
              <a:rPr lang="en-US" sz="4000" dirty="0" smtClean="0"/>
              <a:t>awarded</a:t>
            </a:r>
          </a:p>
          <a:p>
            <a:pPr lvl="2">
              <a:lnSpc>
                <a:spcPct val="120000"/>
              </a:lnSpc>
              <a:spcBef>
                <a:spcPts val="600"/>
              </a:spcBef>
              <a:buClr>
                <a:srgbClr val="21245A"/>
              </a:buClr>
              <a:buSzPct val="90000"/>
              <a:buFont typeface="Symbol" pitchFamily="18" charset="2"/>
              <a:buChar char="-"/>
            </a:pPr>
            <a:r>
              <a:rPr lang="en-US" sz="4000" dirty="0" smtClean="0"/>
              <a:t>Upon </a:t>
            </a:r>
            <a:r>
              <a:rPr lang="en-US" sz="4000" dirty="0"/>
              <a:t>application acceptance, HUD will issue CHAP for initial phase and multi-phase award letter covering all phases of project </a:t>
            </a:r>
          </a:p>
          <a:p>
            <a:pPr lvl="1">
              <a:lnSpc>
                <a:spcPct val="120000"/>
              </a:lnSpc>
              <a:spcBef>
                <a:spcPts val="600"/>
              </a:spcBef>
              <a:buClr>
                <a:srgbClr val="21245A"/>
              </a:buClr>
              <a:buSzPct val="90000"/>
              <a:buFont typeface="Symbol" pitchFamily="18" charset="2"/>
              <a:buChar char="-"/>
            </a:pPr>
            <a:r>
              <a:rPr lang="en-US" sz="4000" dirty="0" smtClean="0"/>
              <a:t>Joint RAD/CNI applicants</a:t>
            </a:r>
          </a:p>
          <a:p>
            <a:endParaRPr lang="en-US" sz="2800" dirty="0"/>
          </a:p>
        </p:txBody>
      </p:sp>
      <p:sp>
        <p:nvSpPr>
          <p:cNvPr id="4" name="Title 1"/>
          <p:cNvSpPr txBox="1">
            <a:spLocks/>
          </p:cNvSpPr>
          <p:nvPr/>
        </p:nvSpPr>
        <p:spPr>
          <a:xfrm>
            <a:off x="827584" y="68627"/>
            <a:ext cx="820891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cap="small" dirty="0" smtClean="0">
                <a:solidFill>
                  <a:srgbClr val="21245A"/>
                </a:solidFill>
                <a:latin typeface="Cambria" pitchFamily="18" charset="0"/>
                <a:ea typeface="ＭＳ Ｐゴシック" charset="-128"/>
                <a:cs typeface="ＭＳ Ｐゴシック" charset="-128"/>
              </a:rPr>
              <a:t>Key Changes in the RAD Notice</a:t>
            </a:r>
            <a:endParaRPr lang="en-US" sz="3200" b="1" cap="small" dirty="0">
              <a:solidFill>
                <a:srgbClr val="21245A"/>
              </a:solidFill>
              <a:latin typeface="Cambria" pitchFamily="18" charset="0"/>
              <a:ea typeface="ＭＳ Ｐゴシック" charset="-128"/>
              <a:cs typeface="ＭＳ Ｐゴシック" charset="-128"/>
            </a:endParaRPr>
          </a:p>
        </p:txBody>
      </p:sp>
      <p:sp>
        <p:nvSpPr>
          <p:cNvPr id="6" name="Slide Number Placeholder 4"/>
          <p:cNvSpPr>
            <a:spLocks noGrp="1"/>
          </p:cNvSpPr>
          <p:nvPr>
            <p:ph type="sldNum" sz="quarter" idx="11"/>
          </p:nvPr>
        </p:nvSpPr>
        <p:spPr>
          <a:xfrm>
            <a:off x="6588125" y="6492876"/>
            <a:ext cx="2133600" cy="365125"/>
          </a:xfrm>
        </p:spPr>
        <p:txBody>
          <a:bodyPr/>
          <a:lstStyle/>
          <a:p>
            <a:pPr>
              <a:defRPr/>
            </a:pPr>
            <a:fld id="{A1681BDC-A901-454F-8DA3-16DF8E5B8938}" type="slidenum">
              <a:rPr lang="en-US" sz="1000" smtClean="0">
                <a:latin typeface="Calibri" pitchFamily="34" charset="0"/>
                <a:cs typeface="Calibri" pitchFamily="34" charset="0"/>
              </a:rPr>
              <a:pPr>
                <a:defRPr/>
              </a:pPr>
              <a:t>11</a:t>
            </a:fld>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13081663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12</a:t>
            </a:fld>
            <a:endParaRPr lang="en-US" dirty="0"/>
          </a:p>
        </p:txBody>
      </p:sp>
      <p:sp>
        <p:nvSpPr>
          <p:cNvPr id="2" name="Content Placeholder 1"/>
          <p:cNvSpPr>
            <a:spLocks noGrp="1"/>
          </p:cNvSpPr>
          <p:nvPr>
            <p:ph idx="1"/>
          </p:nvPr>
        </p:nvSpPr>
        <p:spPr/>
        <p:txBody>
          <a:bodyPr/>
          <a:lstStyle/>
          <a:p>
            <a:r>
              <a:rPr lang="en-US" sz="3600" dirty="0" smtClean="0"/>
              <a:t>What Makes RAD So Special?</a:t>
            </a:r>
          </a:p>
          <a:p>
            <a:pPr>
              <a:buFont typeface="Arial" panose="020B0604020202020204" pitchFamily="34" charset="0"/>
              <a:buChar char="•"/>
            </a:pPr>
            <a:endParaRPr lang="en-US" b="0" dirty="0"/>
          </a:p>
          <a:p>
            <a:pPr>
              <a:buFont typeface="Arial" panose="020B0604020202020204" pitchFamily="34" charset="0"/>
              <a:buChar char="•"/>
            </a:pPr>
            <a:r>
              <a:rPr lang="en-US" b="0" dirty="0" smtClean="0"/>
              <a:t>One simple application, not four long ones.</a:t>
            </a:r>
          </a:p>
          <a:p>
            <a:pPr>
              <a:buFont typeface="Arial" panose="020B0604020202020204" pitchFamily="34" charset="0"/>
              <a:buChar char="•"/>
            </a:pPr>
            <a:endParaRPr lang="en-US" b="0" dirty="0" smtClean="0"/>
          </a:p>
          <a:p>
            <a:pPr>
              <a:buFont typeface="Arial" panose="020B0604020202020204" pitchFamily="34" charset="0"/>
              <a:buChar char="•"/>
            </a:pPr>
            <a:r>
              <a:rPr lang="en-US" b="0" dirty="0" smtClean="0"/>
              <a:t>Not competitive, just get it right.</a:t>
            </a:r>
            <a:endParaRPr lang="en-US" b="0" dirty="0"/>
          </a:p>
          <a:p>
            <a:pPr>
              <a:buFont typeface="Arial" panose="020B0604020202020204" pitchFamily="34" charset="0"/>
              <a:buChar char="•"/>
            </a:pPr>
            <a:endParaRPr lang="en-US" b="0" dirty="0" smtClean="0"/>
          </a:p>
          <a:p>
            <a:pPr>
              <a:buFont typeface="Arial" panose="020B0604020202020204" pitchFamily="34" charset="0"/>
              <a:buChar char="•"/>
            </a:pPr>
            <a:r>
              <a:rPr lang="en-US" b="0" dirty="0" smtClean="0"/>
              <a:t>Rapid turnaround by HUD.</a:t>
            </a:r>
          </a:p>
          <a:p>
            <a:pPr>
              <a:buFont typeface="Arial" panose="020B0604020202020204" pitchFamily="34" charset="0"/>
              <a:buChar char="•"/>
            </a:pPr>
            <a:endParaRPr lang="en-US" b="0" dirty="0"/>
          </a:p>
          <a:p>
            <a:pPr>
              <a:buFont typeface="Arial" panose="020B0604020202020204" pitchFamily="34" charset="0"/>
              <a:buChar char="•"/>
            </a:pPr>
            <a:r>
              <a:rPr lang="en-US" b="0" dirty="0" smtClean="0"/>
              <a:t>Less procurement, fewer specialized consultants.</a:t>
            </a:r>
          </a:p>
          <a:p>
            <a:pPr>
              <a:buFont typeface="Arial" panose="020B0604020202020204" pitchFamily="34" charset="0"/>
              <a:buChar char="•"/>
            </a:pPr>
            <a:endParaRPr lang="en-US" b="0" dirty="0"/>
          </a:p>
          <a:p>
            <a:pPr>
              <a:buFont typeface="Arial" panose="020B0604020202020204" pitchFamily="34" charset="0"/>
              <a:buChar char="•"/>
            </a:pPr>
            <a:r>
              <a:rPr lang="en-US" b="0" dirty="0" smtClean="0"/>
              <a:t>High probability of approval. How high?</a:t>
            </a:r>
          </a:p>
          <a:p>
            <a:pPr>
              <a:buFont typeface="Arial" panose="020B0604020202020204" pitchFamily="34" charset="0"/>
              <a:buChar char="•"/>
            </a:pPr>
            <a:endParaRPr lang="en-US" b="0" dirty="0"/>
          </a:p>
          <a:p>
            <a:pPr>
              <a:buFont typeface="Arial" panose="020B0604020202020204" pitchFamily="34" charset="0"/>
              <a:buChar char="•"/>
            </a:pPr>
            <a:r>
              <a:rPr lang="en-US" b="0" dirty="0" smtClean="0"/>
              <a:t>RAD brings in new money.</a:t>
            </a:r>
            <a:endParaRPr lang="en-US" b="0" dirty="0"/>
          </a:p>
          <a:p>
            <a:pPr>
              <a:buFont typeface="Arial" panose="020B0604020202020204" pitchFamily="34" charset="0"/>
              <a:buChar char="•"/>
            </a:pPr>
            <a:endParaRPr lang="en-US" b="0" dirty="0" smtClean="0"/>
          </a:p>
          <a:p>
            <a:pPr>
              <a:buFont typeface="Arial" panose="020B0604020202020204" pitchFamily="34" charset="0"/>
              <a:buChar char="•"/>
            </a:pPr>
            <a:endParaRPr lang="en-US" b="0" dirty="0"/>
          </a:p>
          <a:p>
            <a:pPr>
              <a:buFont typeface="Arial" panose="020B0604020202020204" pitchFamily="34" charset="0"/>
              <a:buChar char="•"/>
            </a:pPr>
            <a:endParaRPr lang="en-US" b="0" dirty="0" smtClean="0"/>
          </a:p>
          <a:p>
            <a:pPr>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3" name="Title 2"/>
          <p:cNvSpPr>
            <a:spLocks noGrp="1"/>
          </p:cNvSpPr>
          <p:nvPr>
            <p:ph type="title" idx="4294967295"/>
          </p:nvPr>
        </p:nvSpPr>
        <p:spPr>
          <a:xfrm>
            <a:off x="1066800" y="404813"/>
            <a:ext cx="8077200" cy="533400"/>
          </a:xfrm>
        </p:spPr>
        <p:txBody>
          <a:bodyPr/>
          <a:lstStyle/>
          <a:p>
            <a:pPr algn="ctr"/>
            <a:r>
              <a:rPr lang="en-US" dirty="0" smtClean="0">
                <a:solidFill>
                  <a:schemeClr val="tx1"/>
                </a:solidFill>
                <a:latin typeface="Arial" pitchFamily="34" charset="0"/>
                <a:cs typeface="Arial" pitchFamily="34" charset="0"/>
              </a:rPr>
              <a:t>Why RAD?</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823893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13</a:t>
            </a:fld>
            <a:endParaRPr lang="en-US" dirty="0"/>
          </a:p>
        </p:txBody>
      </p:sp>
      <p:sp>
        <p:nvSpPr>
          <p:cNvPr id="2" name="Content Placeholder 1"/>
          <p:cNvSpPr>
            <a:spLocks noGrp="1"/>
          </p:cNvSpPr>
          <p:nvPr>
            <p:ph idx="1"/>
          </p:nvPr>
        </p:nvSpPr>
        <p:spPr/>
        <p:txBody>
          <a:bodyPr/>
          <a:lstStyle/>
          <a:p>
            <a:r>
              <a:rPr lang="en-US" sz="3600" dirty="0" smtClean="0"/>
              <a:t>What Makes RAD So Special?</a:t>
            </a:r>
          </a:p>
          <a:p>
            <a:pPr>
              <a:buFont typeface="Arial" panose="020B0604020202020204" pitchFamily="34" charset="0"/>
              <a:buChar char="•"/>
            </a:pPr>
            <a:endParaRPr lang="en-US" b="0" dirty="0"/>
          </a:p>
          <a:p>
            <a:pPr>
              <a:buFont typeface="Arial" panose="020B0604020202020204" pitchFamily="34" charset="0"/>
              <a:buChar char="•"/>
            </a:pPr>
            <a:r>
              <a:rPr lang="en-US" b="0" dirty="0" smtClean="0"/>
              <a:t>Board Approval</a:t>
            </a:r>
          </a:p>
          <a:p>
            <a:pPr>
              <a:buFont typeface="Arial" panose="020B0604020202020204" pitchFamily="34" charset="0"/>
              <a:buChar char="•"/>
            </a:pPr>
            <a:endParaRPr lang="en-US" b="0" dirty="0"/>
          </a:p>
          <a:p>
            <a:pPr>
              <a:buFont typeface="Arial" panose="020B0604020202020204" pitchFamily="34" charset="0"/>
              <a:buChar char="•"/>
            </a:pPr>
            <a:r>
              <a:rPr lang="en-US" b="0" dirty="0" smtClean="0"/>
              <a:t>Site Selection</a:t>
            </a:r>
          </a:p>
          <a:p>
            <a:pPr>
              <a:buFont typeface="Arial" panose="020B0604020202020204" pitchFamily="34" charset="0"/>
              <a:buChar char="•"/>
            </a:pPr>
            <a:endParaRPr lang="en-US" b="0" dirty="0" smtClean="0"/>
          </a:p>
          <a:p>
            <a:pPr>
              <a:buFont typeface="Arial" panose="020B0604020202020204" pitchFamily="34" charset="0"/>
              <a:buChar char="•"/>
            </a:pPr>
            <a:r>
              <a:rPr lang="en-US" b="0" dirty="0" smtClean="0"/>
              <a:t>Tenant Meetings</a:t>
            </a:r>
          </a:p>
          <a:p>
            <a:pPr>
              <a:buFont typeface="Arial" panose="020B0604020202020204" pitchFamily="34" charset="0"/>
              <a:buChar char="•"/>
            </a:pPr>
            <a:endParaRPr lang="en-US" b="0" dirty="0"/>
          </a:p>
          <a:p>
            <a:pPr>
              <a:buFont typeface="Arial" panose="020B0604020202020204" pitchFamily="34" charset="0"/>
              <a:buChar char="•"/>
            </a:pPr>
            <a:r>
              <a:rPr lang="en-US" b="0" dirty="0" smtClean="0"/>
              <a:t>Non-binding letters from lenders and LIHTC investors</a:t>
            </a:r>
          </a:p>
          <a:p>
            <a:pPr>
              <a:buFont typeface="Arial" panose="020B0604020202020204" pitchFamily="34" charset="0"/>
              <a:buChar char="•"/>
            </a:pPr>
            <a:endParaRPr lang="en-US" b="0" dirty="0"/>
          </a:p>
          <a:p>
            <a:pPr>
              <a:buFont typeface="Arial" panose="020B0604020202020204" pitchFamily="34" charset="0"/>
              <a:buChar char="•"/>
            </a:pPr>
            <a:r>
              <a:rPr lang="en-US" b="0" dirty="0" smtClean="0"/>
              <a:t>Submit the application</a:t>
            </a:r>
            <a:endParaRPr lang="en-US" b="0" dirty="0"/>
          </a:p>
          <a:p>
            <a:pPr>
              <a:buFont typeface="Arial" panose="020B0604020202020204" pitchFamily="34" charset="0"/>
              <a:buChar char="•"/>
            </a:pPr>
            <a:endParaRPr lang="en-US" b="0" dirty="0" smtClean="0"/>
          </a:p>
          <a:p>
            <a:pPr>
              <a:buFont typeface="Arial" panose="020B0604020202020204" pitchFamily="34" charset="0"/>
              <a:buChar char="•"/>
            </a:pPr>
            <a:r>
              <a:rPr lang="en-US" b="0" dirty="0" smtClean="0"/>
              <a:t>Can the Authority stop the RAD process?</a:t>
            </a:r>
          </a:p>
          <a:p>
            <a:pPr>
              <a:buFont typeface="Arial" panose="020B0604020202020204" pitchFamily="34" charset="0"/>
              <a:buChar char="•"/>
            </a:pPr>
            <a:endParaRPr lang="en-US" b="0" dirty="0"/>
          </a:p>
          <a:p>
            <a:pPr>
              <a:buFont typeface="Arial" panose="020B0604020202020204" pitchFamily="34" charset="0"/>
              <a:buChar char="•"/>
            </a:pPr>
            <a:endParaRPr lang="en-US" b="0" dirty="0" smtClean="0"/>
          </a:p>
          <a:p>
            <a:pPr>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3" name="Title 2"/>
          <p:cNvSpPr>
            <a:spLocks noGrp="1"/>
          </p:cNvSpPr>
          <p:nvPr>
            <p:ph type="title" idx="4294967295"/>
          </p:nvPr>
        </p:nvSpPr>
        <p:spPr>
          <a:xfrm>
            <a:off x="1066800" y="404813"/>
            <a:ext cx="8077200" cy="533400"/>
          </a:xfrm>
        </p:spPr>
        <p:txBody>
          <a:bodyPr/>
          <a:lstStyle/>
          <a:p>
            <a:pPr algn="ctr"/>
            <a:r>
              <a:rPr lang="en-US" dirty="0" smtClean="0">
                <a:solidFill>
                  <a:schemeClr val="tx1"/>
                </a:solidFill>
                <a:latin typeface="Arial" pitchFamily="34" charset="0"/>
                <a:cs typeface="Arial" pitchFamily="34" charset="0"/>
              </a:rPr>
              <a:t>The RAD Process</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7482028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latin typeface="Arial" pitchFamily="34" charset="0"/>
                <a:cs typeface="Arial" pitchFamily="34" charset="0"/>
              </a:rPr>
              <a:t>Conversion Steps – Public Housing</a:t>
            </a:r>
            <a:endParaRPr lang="en-US"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013CD2CD-A2E9-4357-9628-94978E155FE3}" type="slidenum">
              <a:rPr lang="en-US" smtClean="0"/>
              <a:pPr/>
              <a:t>14</a:t>
            </a:fld>
            <a:endParaRPr lang="en-US" dirty="0"/>
          </a:p>
        </p:txBody>
      </p:sp>
      <p:sp>
        <p:nvSpPr>
          <p:cNvPr id="6" name="Rectangle 5"/>
          <p:cNvSpPr/>
          <p:nvPr/>
        </p:nvSpPr>
        <p:spPr>
          <a:xfrm>
            <a:off x="884291" y="1196752"/>
            <a:ext cx="1455461" cy="15251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dirty="0">
                <a:solidFill>
                  <a:schemeClr val="tx1"/>
                </a:solidFill>
                <a:latin typeface="Arial" pitchFamily="34" charset="0"/>
                <a:cs typeface="Arial" pitchFamily="34" charset="0"/>
              </a:rPr>
              <a:t>HUD Publishes Final </a:t>
            </a:r>
            <a:r>
              <a:rPr lang="en-US" sz="1200" b="1" dirty="0" smtClean="0">
                <a:solidFill>
                  <a:schemeClr val="tx1"/>
                </a:solidFill>
                <a:latin typeface="Arial" pitchFamily="34" charset="0"/>
                <a:cs typeface="Arial" pitchFamily="34" charset="0"/>
              </a:rPr>
              <a:t>Notice</a:t>
            </a:r>
          </a:p>
          <a:p>
            <a:endParaRPr lang="en-US" sz="1200" dirty="0">
              <a:solidFill>
                <a:schemeClr val="tx1"/>
              </a:solidFill>
              <a:latin typeface="Arial" pitchFamily="34" charset="0"/>
              <a:cs typeface="Arial" pitchFamily="34" charset="0"/>
            </a:endParaRPr>
          </a:p>
        </p:txBody>
      </p:sp>
      <p:sp>
        <p:nvSpPr>
          <p:cNvPr id="7" name="Rectangle 6"/>
          <p:cNvSpPr/>
          <p:nvPr/>
        </p:nvSpPr>
        <p:spPr>
          <a:xfrm>
            <a:off x="2724431" y="1196752"/>
            <a:ext cx="1559537" cy="15251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dirty="0" smtClean="0">
                <a:solidFill>
                  <a:schemeClr val="tx1"/>
                </a:solidFill>
                <a:latin typeface="Arial" pitchFamily="34" charset="0"/>
                <a:cs typeface="Arial" pitchFamily="34" charset="0"/>
              </a:rPr>
              <a:t>PHAs submits Excel-based Application to HQ</a:t>
            </a:r>
            <a:endParaRPr lang="en-US" sz="1200" b="1" dirty="0">
              <a:solidFill>
                <a:schemeClr val="tx1"/>
              </a:solidFill>
              <a:latin typeface="Arial" pitchFamily="34" charset="0"/>
              <a:cs typeface="Arial" pitchFamily="34" charset="0"/>
            </a:endParaRPr>
          </a:p>
          <a:p>
            <a:pPr algn="ctr"/>
            <a:endParaRPr lang="en-US" sz="1200" b="1" dirty="0">
              <a:solidFill>
                <a:schemeClr val="tx1"/>
              </a:solidFill>
              <a:latin typeface="Arial" pitchFamily="34" charset="0"/>
              <a:cs typeface="Arial" pitchFamily="34" charset="0"/>
            </a:endParaRPr>
          </a:p>
        </p:txBody>
      </p:sp>
      <p:sp>
        <p:nvSpPr>
          <p:cNvPr id="8" name="Rectangle 7"/>
          <p:cNvSpPr/>
          <p:nvPr/>
        </p:nvSpPr>
        <p:spPr>
          <a:xfrm>
            <a:off x="4716016" y="1196841"/>
            <a:ext cx="2034347" cy="15013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dirty="0" smtClean="0">
                <a:solidFill>
                  <a:schemeClr val="tx1"/>
                </a:solidFill>
                <a:latin typeface="Arial" pitchFamily="34" charset="0"/>
                <a:cs typeface="Arial" pitchFamily="34" charset="0"/>
              </a:rPr>
              <a:t>HQ reviews application and requests Field Office input on Eligibility</a:t>
            </a:r>
            <a:endParaRPr lang="en-US" sz="1200" b="1" dirty="0">
              <a:solidFill>
                <a:schemeClr val="tx1"/>
              </a:solidFill>
              <a:latin typeface="Arial" pitchFamily="34" charset="0"/>
              <a:cs typeface="Arial" pitchFamily="34" charset="0"/>
            </a:endParaRPr>
          </a:p>
        </p:txBody>
      </p:sp>
      <p:cxnSp>
        <p:nvCxnSpPr>
          <p:cNvPr id="9" name="Straight Arrow Connector 8"/>
          <p:cNvCxnSpPr>
            <a:stCxn id="6" idx="3"/>
            <a:endCxn id="7" idx="1"/>
          </p:cNvCxnSpPr>
          <p:nvPr/>
        </p:nvCxnSpPr>
        <p:spPr>
          <a:xfrm>
            <a:off x="2339752" y="1959339"/>
            <a:ext cx="38467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a:endCxn id="8" idx="1"/>
          </p:cNvCxnSpPr>
          <p:nvPr/>
        </p:nvCxnSpPr>
        <p:spPr>
          <a:xfrm flipV="1">
            <a:off x="4283968" y="1947513"/>
            <a:ext cx="432048" cy="1182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92280" y="1196841"/>
            <a:ext cx="1800200" cy="15013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dirty="0" smtClean="0">
                <a:solidFill>
                  <a:schemeClr val="tx1"/>
                </a:solidFill>
                <a:latin typeface="Arial" pitchFamily="34" charset="0"/>
                <a:cs typeface="Arial" pitchFamily="34" charset="0"/>
              </a:rPr>
              <a:t>HQ issues awards/Commitments to Enter Housing Assistance Payments Contract (CHAPs)</a:t>
            </a:r>
            <a:endParaRPr lang="en-US" sz="1200" b="1" dirty="0">
              <a:solidFill>
                <a:schemeClr val="tx1"/>
              </a:solidFill>
              <a:latin typeface="Arial" pitchFamily="34" charset="0"/>
              <a:cs typeface="Arial" pitchFamily="34" charset="0"/>
            </a:endParaRPr>
          </a:p>
          <a:p>
            <a:pPr algn="ctr"/>
            <a:endParaRPr lang="en-US" sz="1200" b="1" dirty="0">
              <a:solidFill>
                <a:schemeClr val="tx1"/>
              </a:solidFill>
              <a:latin typeface="Arial" pitchFamily="34" charset="0"/>
              <a:cs typeface="Arial" pitchFamily="34" charset="0"/>
            </a:endParaRPr>
          </a:p>
        </p:txBody>
      </p:sp>
      <p:sp>
        <p:nvSpPr>
          <p:cNvPr id="12" name="Rectangle 11"/>
          <p:cNvSpPr/>
          <p:nvPr/>
        </p:nvSpPr>
        <p:spPr>
          <a:xfrm>
            <a:off x="4932040" y="4005064"/>
            <a:ext cx="1700733" cy="16776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r>
              <a:rPr lang="en-US" sz="1200" b="1" dirty="0" smtClean="0">
                <a:solidFill>
                  <a:schemeClr val="tx1"/>
                </a:solidFill>
                <a:latin typeface="Arial" pitchFamily="34" charset="0"/>
                <a:cs typeface="Arial" pitchFamily="34" charset="0"/>
              </a:rPr>
              <a:t>Project converts</a:t>
            </a:r>
          </a:p>
          <a:p>
            <a:pPr marL="50391">
              <a:spcBef>
                <a:spcPts val="600"/>
              </a:spcBef>
              <a:buFont typeface="Wingdings" pitchFamily="2" charset="2"/>
              <a:buChar char="§"/>
            </a:pPr>
            <a:r>
              <a:rPr lang="en-US" sz="1200" dirty="0" smtClean="0">
                <a:solidFill>
                  <a:schemeClr val="tx1"/>
                </a:solidFill>
                <a:latin typeface="Arial" pitchFamily="34" charset="0"/>
                <a:cs typeface="Arial" pitchFamily="34" charset="0"/>
              </a:rPr>
              <a:t>Remove from ACC</a:t>
            </a:r>
          </a:p>
          <a:p>
            <a:pPr marL="50391">
              <a:buFont typeface="Wingdings" pitchFamily="2" charset="2"/>
              <a:buChar char="§"/>
            </a:pPr>
            <a:r>
              <a:rPr lang="en-US" sz="1200" dirty="0" smtClean="0">
                <a:solidFill>
                  <a:schemeClr val="tx1"/>
                </a:solidFill>
                <a:latin typeface="Arial" pitchFamily="34" charset="0"/>
                <a:cs typeface="Arial" pitchFamily="34" charset="0"/>
              </a:rPr>
              <a:t>Release DOT</a:t>
            </a:r>
          </a:p>
          <a:p>
            <a:pPr marL="50391">
              <a:buFont typeface="Wingdings" pitchFamily="2" charset="2"/>
              <a:buChar char="§"/>
            </a:pPr>
            <a:r>
              <a:rPr lang="en-US" sz="1200" dirty="0" smtClean="0">
                <a:solidFill>
                  <a:schemeClr val="tx1"/>
                </a:solidFill>
                <a:latin typeface="Arial" pitchFamily="34" charset="0"/>
                <a:cs typeface="Arial" pitchFamily="34" charset="0"/>
              </a:rPr>
              <a:t>Execute HAP</a:t>
            </a:r>
          </a:p>
          <a:p>
            <a:pPr marL="50391">
              <a:buFont typeface="Wingdings" pitchFamily="2" charset="2"/>
              <a:buChar char="§"/>
            </a:pPr>
            <a:r>
              <a:rPr lang="en-US" sz="1200" dirty="0" smtClean="0">
                <a:solidFill>
                  <a:schemeClr val="tx1"/>
                </a:solidFill>
                <a:latin typeface="Arial" pitchFamily="34" charset="0"/>
                <a:cs typeface="Arial" pitchFamily="34" charset="0"/>
              </a:rPr>
              <a:t>Execute RAD Use</a:t>
            </a:r>
          </a:p>
          <a:p>
            <a:pPr marL="50391"/>
            <a:r>
              <a:rPr lang="en-US" sz="1200" dirty="0" smtClean="0">
                <a:solidFill>
                  <a:schemeClr val="tx1"/>
                </a:solidFill>
                <a:latin typeface="Arial" pitchFamily="34" charset="0"/>
                <a:cs typeface="Arial" pitchFamily="34" charset="0"/>
              </a:rPr>
              <a:t>   Agreement</a:t>
            </a:r>
          </a:p>
          <a:p>
            <a:pPr marL="50391">
              <a:buFont typeface="Wingdings" pitchFamily="2" charset="2"/>
              <a:buChar char="§"/>
            </a:pPr>
            <a:r>
              <a:rPr lang="en-US" sz="1200" dirty="0" smtClean="0">
                <a:solidFill>
                  <a:schemeClr val="tx1"/>
                </a:solidFill>
                <a:latin typeface="Arial" pitchFamily="34" charset="0"/>
                <a:cs typeface="Arial" pitchFamily="34" charset="0"/>
              </a:rPr>
              <a:t>Close Financing</a:t>
            </a:r>
          </a:p>
          <a:p>
            <a:endParaRPr lang="en-US" sz="1200" b="1" dirty="0" smtClean="0">
              <a:solidFill>
                <a:schemeClr val="tx1"/>
              </a:solidFill>
              <a:latin typeface="Arial" pitchFamily="34" charset="0"/>
              <a:cs typeface="Arial" pitchFamily="34" charset="0"/>
            </a:endParaRPr>
          </a:p>
          <a:p>
            <a:endParaRPr lang="en-US" sz="1200" dirty="0">
              <a:solidFill>
                <a:schemeClr val="tx1"/>
              </a:solidFill>
              <a:latin typeface="Arial" pitchFamily="34" charset="0"/>
              <a:cs typeface="Arial" pitchFamily="34" charset="0"/>
            </a:endParaRPr>
          </a:p>
          <a:p>
            <a:endParaRPr lang="en-US" sz="1200" dirty="0">
              <a:solidFill>
                <a:schemeClr val="tx1"/>
              </a:solidFill>
              <a:latin typeface="Arial" pitchFamily="34" charset="0"/>
              <a:cs typeface="Arial" pitchFamily="34" charset="0"/>
            </a:endParaRPr>
          </a:p>
        </p:txBody>
      </p:sp>
      <p:sp>
        <p:nvSpPr>
          <p:cNvPr id="13" name="Rectangle 12"/>
          <p:cNvSpPr/>
          <p:nvPr/>
        </p:nvSpPr>
        <p:spPr>
          <a:xfrm>
            <a:off x="3203848" y="3256992"/>
            <a:ext cx="1455461" cy="762587"/>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dirty="0" smtClean="0">
                <a:solidFill>
                  <a:schemeClr val="tx1"/>
                </a:solidFill>
                <a:latin typeface="Arial" pitchFamily="34" charset="0"/>
                <a:cs typeface="Arial" pitchFamily="34" charset="0"/>
              </a:rPr>
              <a:t>PBV</a:t>
            </a:r>
            <a:endParaRPr lang="en-US" sz="1200" b="1" dirty="0">
              <a:solidFill>
                <a:schemeClr val="tx1"/>
              </a:solidFill>
              <a:latin typeface="Arial" pitchFamily="34" charset="0"/>
              <a:cs typeface="Arial" pitchFamily="34" charset="0"/>
            </a:endParaRPr>
          </a:p>
        </p:txBody>
      </p:sp>
      <p:sp>
        <p:nvSpPr>
          <p:cNvPr id="14" name="Rectangle 13"/>
          <p:cNvSpPr/>
          <p:nvPr/>
        </p:nvSpPr>
        <p:spPr>
          <a:xfrm>
            <a:off x="3203848" y="5542992"/>
            <a:ext cx="1455461" cy="762587"/>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dirty="0" smtClean="0">
                <a:solidFill>
                  <a:schemeClr val="tx1"/>
                </a:solidFill>
                <a:latin typeface="Arial" pitchFamily="34" charset="0"/>
                <a:cs typeface="Arial" pitchFamily="34" charset="0"/>
              </a:rPr>
              <a:t>PBRA</a:t>
            </a:r>
            <a:endParaRPr lang="en-US" sz="1200" b="1" dirty="0">
              <a:solidFill>
                <a:schemeClr val="tx1"/>
              </a:solidFill>
              <a:latin typeface="Arial" pitchFamily="34" charset="0"/>
              <a:cs typeface="Arial" pitchFamily="34" charset="0"/>
            </a:endParaRPr>
          </a:p>
        </p:txBody>
      </p:sp>
      <p:sp>
        <p:nvSpPr>
          <p:cNvPr id="15" name="Rectangle 14"/>
          <p:cNvSpPr/>
          <p:nvPr/>
        </p:nvSpPr>
        <p:spPr>
          <a:xfrm>
            <a:off x="903727" y="3180224"/>
            <a:ext cx="1652049" cy="9151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u="sng" dirty="0" smtClean="0">
                <a:solidFill>
                  <a:schemeClr val="tx1"/>
                </a:solidFill>
                <a:latin typeface="Arial" pitchFamily="34" charset="0"/>
                <a:cs typeface="Arial" pitchFamily="34" charset="0"/>
              </a:rPr>
              <a:t>PHA</a:t>
            </a:r>
          </a:p>
          <a:p>
            <a:pPr>
              <a:buFont typeface="Arial" pitchFamily="34" charset="0"/>
              <a:buChar char="•"/>
            </a:pPr>
            <a:r>
              <a:rPr lang="en-US" sz="1200" b="1" dirty="0" smtClean="0">
                <a:solidFill>
                  <a:schemeClr val="tx1"/>
                </a:solidFill>
                <a:latin typeface="Arial" pitchFamily="34" charset="0"/>
                <a:cs typeface="Arial" pitchFamily="34" charset="0"/>
              </a:rPr>
              <a:t>Asset Management</a:t>
            </a:r>
            <a:endParaRPr lang="en-US" sz="1200" dirty="0" smtClean="0">
              <a:solidFill>
                <a:schemeClr val="tx1"/>
              </a:solidFill>
              <a:latin typeface="Arial" pitchFamily="34" charset="0"/>
              <a:cs typeface="Arial" pitchFamily="34" charset="0"/>
            </a:endParaRPr>
          </a:p>
          <a:p>
            <a:pPr>
              <a:buFont typeface="Arial" pitchFamily="34" charset="0"/>
              <a:buChar char="•"/>
            </a:pPr>
            <a:r>
              <a:rPr lang="en-US" sz="1200" b="1" dirty="0" smtClean="0">
                <a:solidFill>
                  <a:schemeClr val="tx1"/>
                </a:solidFill>
                <a:latin typeface="Arial" pitchFamily="34" charset="0"/>
                <a:cs typeface="Arial" pitchFamily="34" charset="0"/>
              </a:rPr>
              <a:t>Subsidy</a:t>
            </a:r>
          </a:p>
          <a:p>
            <a:r>
              <a:rPr lang="en-US" sz="1200" b="1" dirty="0" smtClean="0">
                <a:solidFill>
                  <a:schemeClr val="tx1"/>
                </a:solidFill>
                <a:latin typeface="Arial" pitchFamily="34" charset="0"/>
                <a:cs typeface="Arial" pitchFamily="34" charset="0"/>
              </a:rPr>
              <a:t>  Administration</a:t>
            </a:r>
            <a:endParaRPr lang="en-US" sz="1200" b="1" dirty="0">
              <a:solidFill>
                <a:schemeClr val="tx1"/>
              </a:solidFill>
              <a:latin typeface="Arial" pitchFamily="34" charset="0"/>
              <a:cs typeface="Arial" pitchFamily="34" charset="0"/>
            </a:endParaRPr>
          </a:p>
        </p:txBody>
      </p:sp>
      <p:sp>
        <p:nvSpPr>
          <p:cNvPr id="16" name="Rectangle 15"/>
          <p:cNvSpPr/>
          <p:nvPr/>
        </p:nvSpPr>
        <p:spPr>
          <a:xfrm>
            <a:off x="899592" y="5466224"/>
            <a:ext cx="1673780" cy="9151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u="sng" dirty="0" smtClean="0">
                <a:solidFill>
                  <a:schemeClr val="tx1"/>
                </a:solidFill>
                <a:latin typeface="Arial" pitchFamily="34" charset="0"/>
                <a:cs typeface="Arial" pitchFamily="34" charset="0"/>
              </a:rPr>
              <a:t>Multifamily Housing</a:t>
            </a:r>
          </a:p>
          <a:p>
            <a:pPr>
              <a:spcBef>
                <a:spcPts val="600"/>
              </a:spcBef>
              <a:buFont typeface="Arial" pitchFamily="34" charset="0"/>
              <a:buChar char="•"/>
            </a:pPr>
            <a:r>
              <a:rPr lang="en-US" sz="1200" b="1" dirty="0" smtClean="0">
                <a:solidFill>
                  <a:schemeClr val="tx1"/>
                </a:solidFill>
                <a:latin typeface="Arial" pitchFamily="34" charset="0"/>
                <a:cs typeface="Arial" pitchFamily="34" charset="0"/>
              </a:rPr>
              <a:t> Asset Management</a:t>
            </a:r>
          </a:p>
          <a:p>
            <a:pPr>
              <a:buFont typeface="Arial" pitchFamily="34" charset="0"/>
              <a:buChar char="•"/>
            </a:pPr>
            <a:r>
              <a:rPr lang="en-US" sz="1200" b="1" dirty="0" smtClean="0">
                <a:solidFill>
                  <a:schemeClr val="tx1"/>
                </a:solidFill>
                <a:latin typeface="Arial" pitchFamily="34" charset="0"/>
                <a:cs typeface="Arial" pitchFamily="34" charset="0"/>
              </a:rPr>
              <a:t>Subsidy</a:t>
            </a:r>
          </a:p>
          <a:p>
            <a:r>
              <a:rPr lang="en-US" sz="1200" b="1" dirty="0" smtClean="0">
                <a:solidFill>
                  <a:schemeClr val="tx1"/>
                </a:solidFill>
                <a:latin typeface="Arial" pitchFamily="34" charset="0"/>
                <a:cs typeface="Arial" pitchFamily="34" charset="0"/>
              </a:rPr>
              <a:t>  Administration</a:t>
            </a:r>
            <a:endParaRPr lang="en-US" sz="1200" b="1" dirty="0">
              <a:solidFill>
                <a:schemeClr val="tx1"/>
              </a:solidFill>
              <a:latin typeface="Arial" pitchFamily="34" charset="0"/>
              <a:cs typeface="Arial" pitchFamily="34" charset="0"/>
            </a:endParaRPr>
          </a:p>
        </p:txBody>
      </p:sp>
      <p:cxnSp>
        <p:nvCxnSpPr>
          <p:cNvPr id="17" name="Straight Arrow Connector 16"/>
          <p:cNvCxnSpPr>
            <a:stCxn id="8" idx="3"/>
            <a:endCxn id="11" idx="1"/>
          </p:cNvCxnSpPr>
          <p:nvPr/>
        </p:nvCxnSpPr>
        <p:spPr>
          <a:xfrm>
            <a:off x="6750363" y="1947513"/>
            <a:ext cx="34191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62" idx="0"/>
          </p:cNvCxnSpPr>
          <p:nvPr/>
        </p:nvCxnSpPr>
        <p:spPr>
          <a:xfrm>
            <a:off x="7992380" y="2698184"/>
            <a:ext cx="0" cy="29876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hape 18"/>
          <p:cNvCxnSpPr>
            <a:stCxn id="12" idx="0"/>
            <a:endCxn id="13" idx="3"/>
          </p:cNvCxnSpPr>
          <p:nvPr/>
        </p:nvCxnSpPr>
        <p:spPr>
          <a:xfrm rot="16200000" flipV="1">
            <a:off x="5037469" y="3260126"/>
            <a:ext cx="366778" cy="1123098"/>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12" idx="2"/>
            <a:endCxn id="14" idx="3"/>
          </p:cNvCxnSpPr>
          <p:nvPr/>
        </p:nvCxnSpPr>
        <p:spPr>
          <a:xfrm rot="5400000">
            <a:off x="5100093" y="5241971"/>
            <a:ext cx="241531" cy="1123098"/>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1"/>
            <a:endCxn id="15" idx="3"/>
          </p:cNvCxnSpPr>
          <p:nvPr/>
        </p:nvCxnSpPr>
        <p:spPr>
          <a:xfrm flipH="1" flipV="1">
            <a:off x="2555776" y="3637776"/>
            <a:ext cx="648072" cy="5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1"/>
            <a:endCxn id="16" idx="3"/>
          </p:cNvCxnSpPr>
          <p:nvPr/>
        </p:nvCxnSpPr>
        <p:spPr>
          <a:xfrm flipH="1" flipV="1">
            <a:off x="2573372" y="5923776"/>
            <a:ext cx="630476" cy="5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092280" y="4221088"/>
            <a:ext cx="1800200" cy="12286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200" b="1" dirty="0" smtClean="0">
              <a:solidFill>
                <a:schemeClr val="tx1"/>
              </a:solidFill>
              <a:latin typeface="Arial" pitchFamily="34" charset="0"/>
              <a:cs typeface="Arial" pitchFamily="34" charset="0"/>
            </a:endParaRPr>
          </a:p>
          <a:p>
            <a:pPr algn="ctr"/>
            <a:endParaRPr lang="en-US" sz="1200" b="1" dirty="0" smtClean="0">
              <a:solidFill>
                <a:schemeClr val="tx1"/>
              </a:solidFill>
              <a:latin typeface="Arial" pitchFamily="34" charset="0"/>
              <a:cs typeface="Arial" pitchFamily="34" charset="0"/>
            </a:endParaRPr>
          </a:p>
          <a:p>
            <a:pPr algn="ctr"/>
            <a:r>
              <a:rPr lang="en-US" sz="1200" b="1" dirty="0" smtClean="0">
                <a:solidFill>
                  <a:schemeClr val="tx1"/>
                </a:solidFill>
                <a:latin typeface="Arial" pitchFamily="34" charset="0"/>
                <a:cs typeface="Arial" pitchFamily="34" charset="0"/>
              </a:rPr>
              <a:t>HUD issues RAD Conversion Commitment</a:t>
            </a:r>
            <a:endParaRPr lang="en-US" sz="1200" b="1" dirty="0">
              <a:solidFill>
                <a:schemeClr val="tx1"/>
              </a:solidFill>
              <a:latin typeface="Arial" pitchFamily="34" charset="0"/>
              <a:cs typeface="Arial" pitchFamily="34" charset="0"/>
            </a:endParaRPr>
          </a:p>
          <a:p>
            <a:pPr algn="ctr">
              <a:buFont typeface="Wingdings" pitchFamily="2" charset="2"/>
              <a:buChar char="§"/>
            </a:pPr>
            <a:endParaRPr lang="en-US" sz="1200" b="1" dirty="0">
              <a:solidFill>
                <a:schemeClr val="tx1"/>
              </a:solidFill>
              <a:latin typeface="Arial" pitchFamily="34" charset="0"/>
              <a:cs typeface="Arial" pitchFamily="34" charset="0"/>
            </a:endParaRPr>
          </a:p>
          <a:p>
            <a:pPr algn="ctr"/>
            <a:endParaRPr lang="en-US" sz="1200" b="1" dirty="0">
              <a:solidFill>
                <a:schemeClr val="tx1"/>
              </a:solidFill>
              <a:latin typeface="Arial" pitchFamily="34" charset="0"/>
              <a:cs typeface="Arial" pitchFamily="34" charset="0"/>
            </a:endParaRPr>
          </a:p>
        </p:txBody>
      </p:sp>
      <p:cxnSp>
        <p:nvCxnSpPr>
          <p:cNvPr id="24" name="Straight Arrow Connector 23"/>
          <p:cNvCxnSpPr>
            <a:stCxn id="23" idx="1"/>
            <a:endCxn id="12" idx="3"/>
          </p:cNvCxnSpPr>
          <p:nvPr/>
        </p:nvCxnSpPr>
        <p:spPr>
          <a:xfrm flipH="1">
            <a:off x="6632773" y="4835428"/>
            <a:ext cx="459507" cy="848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99592" y="4094624"/>
            <a:ext cx="1656184" cy="9151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200" b="1" u="sng" dirty="0" smtClean="0">
                <a:solidFill>
                  <a:schemeClr val="tx1"/>
                </a:solidFill>
                <a:latin typeface="Arial" pitchFamily="34" charset="0"/>
                <a:cs typeface="Arial" pitchFamily="34" charset="0"/>
              </a:rPr>
              <a:t>PIH</a:t>
            </a:r>
          </a:p>
          <a:p>
            <a:pPr>
              <a:buFont typeface="Arial" pitchFamily="34" charset="0"/>
              <a:buChar char="•"/>
            </a:pPr>
            <a:r>
              <a:rPr lang="en-US" sz="1200" b="1" dirty="0" smtClean="0">
                <a:solidFill>
                  <a:schemeClr val="tx1"/>
                </a:solidFill>
                <a:latin typeface="Arial" pitchFamily="34" charset="0"/>
                <a:cs typeface="Arial" pitchFamily="34" charset="0"/>
              </a:rPr>
              <a:t> Voucher Oversight</a:t>
            </a:r>
          </a:p>
        </p:txBody>
      </p:sp>
      <p:cxnSp>
        <p:nvCxnSpPr>
          <p:cNvPr id="26" name="Straight Arrow Connector 25"/>
          <p:cNvCxnSpPr>
            <a:stCxn id="13" idx="1"/>
            <a:endCxn id="25" idx="3"/>
          </p:cNvCxnSpPr>
          <p:nvPr/>
        </p:nvCxnSpPr>
        <p:spPr>
          <a:xfrm flipH="1">
            <a:off x="2555776" y="3638286"/>
            <a:ext cx="648072" cy="9138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092280" y="2996952"/>
            <a:ext cx="180020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200" b="1" dirty="0" smtClean="0">
              <a:solidFill>
                <a:schemeClr val="tx1"/>
              </a:solidFill>
              <a:latin typeface="Arial" pitchFamily="34" charset="0"/>
              <a:cs typeface="Arial" pitchFamily="34" charset="0"/>
            </a:endParaRPr>
          </a:p>
          <a:p>
            <a:pPr algn="ctr"/>
            <a:endParaRPr lang="en-US" sz="1200" b="1" dirty="0" smtClean="0">
              <a:solidFill>
                <a:schemeClr val="tx1"/>
              </a:solidFill>
              <a:latin typeface="Arial" pitchFamily="34" charset="0"/>
              <a:cs typeface="Arial" pitchFamily="34" charset="0"/>
            </a:endParaRPr>
          </a:p>
          <a:p>
            <a:pPr algn="ctr">
              <a:spcBef>
                <a:spcPts val="1200"/>
              </a:spcBef>
            </a:pPr>
            <a:r>
              <a:rPr lang="en-US" sz="1200" b="1" dirty="0" smtClean="0">
                <a:solidFill>
                  <a:schemeClr val="tx1"/>
                </a:solidFill>
                <a:latin typeface="Arial" pitchFamily="34" charset="0"/>
                <a:cs typeface="Arial" pitchFamily="34" charset="0"/>
              </a:rPr>
              <a:t>PHAs have 6 months to submit Financing Plan to HQ for review</a:t>
            </a:r>
          </a:p>
          <a:p>
            <a:pPr algn="ctr"/>
            <a:endParaRPr lang="en-US" sz="1200" b="1" dirty="0" smtClean="0">
              <a:solidFill>
                <a:schemeClr val="tx1"/>
              </a:solidFill>
              <a:latin typeface="Arial" pitchFamily="34" charset="0"/>
              <a:cs typeface="Arial" pitchFamily="34" charset="0"/>
            </a:endParaRPr>
          </a:p>
          <a:p>
            <a:pPr algn="ctr">
              <a:buFont typeface="Wingdings" pitchFamily="2" charset="2"/>
              <a:buChar char="§"/>
            </a:pPr>
            <a:endParaRPr lang="en-US" sz="1200" b="1" dirty="0">
              <a:solidFill>
                <a:schemeClr val="tx1"/>
              </a:solidFill>
              <a:latin typeface="Arial" pitchFamily="34" charset="0"/>
              <a:cs typeface="Arial" pitchFamily="34" charset="0"/>
            </a:endParaRPr>
          </a:p>
          <a:p>
            <a:pPr algn="ctr"/>
            <a:endParaRPr lang="en-US" sz="1200" b="1" dirty="0">
              <a:solidFill>
                <a:schemeClr val="tx1"/>
              </a:solidFill>
              <a:latin typeface="Arial" pitchFamily="34" charset="0"/>
              <a:cs typeface="Arial" pitchFamily="34" charset="0"/>
            </a:endParaRPr>
          </a:p>
        </p:txBody>
      </p:sp>
      <p:cxnSp>
        <p:nvCxnSpPr>
          <p:cNvPr id="64" name="Straight Arrow Connector 63"/>
          <p:cNvCxnSpPr>
            <a:stCxn id="62" idx="2"/>
            <a:endCxn id="23" idx="0"/>
          </p:cNvCxnSpPr>
          <p:nvPr/>
        </p:nvCxnSpPr>
        <p:spPr>
          <a:xfrm>
            <a:off x="7992380" y="3861048"/>
            <a:ext cx="0"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764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Simple, start with basic pro forma </a:t>
            </a:r>
            <a:r>
              <a:rPr lang="en-US" dirty="0" smtClean="0">
                <a:hlinkClick r:id="rId2"/>
              </a:rPr>
              <a:t>www.hud.gov/rad</a:t>
            </a:r>
            <a:endParaRPr lang="en-US" dirty="0" smtClean="0"/>
          </a:p>
          <a:p>
            <a:r>
              <a:rPr lang="en-US" dirty="0" smtClean="0"/>
              <a:t>Application</a:t>
            </a:r>
          </a:p>
          <a:p>
            <a:pPr lvl="1"/>
            <a:r>
              <a:rPr lang="en-US" dirty="0" smtClean="0"/>
              <a:t>Two resident meetings</a:t>
            </a:r>
          </a:p>
          <a:p>
            <a:pPr lvl="1"/>
            <a:r>
              <a:rPr lang="en-US" dirty="0" smtClean="0"/>
              <a:t>Board meeting and approval</a:t>
            </a:r>
          </a:p>
          <a:p>
            <a:pPr lvl="1"/>
            <a:r>
              <a:rPr lang="en-US" dirty="0" smtClean="0"/>
              <a:t>Financing letters</a:t>
            </a:r>
          </a:p>
          <a:p>
            <a:pPr lvl="2"/>
            <a:r>
              <a:rPr lang="en-US" dirty="0" smtClean="0"/>
              <a:t>Lender</a:t>
            </a:r>
          </a:p>
          <a:p>
            <a:pPr lvl="2"/>
            <a:r>
              <a:rPr lang="en-US" dirty="0" smtClean="0"/>
              <a:t>Investor</a:t>
            </a:r>
          </a:p>
          <a:p>
            <a:pPr lvl="1"/>
            <a:r>
              <a:rPr lang="en-US" dirty="0" smtClean="0"/>
              <a:t>If  9% credit, letter from HFA or self-scoring</a:t>
            </a:r>
          </a:p>
          <a:p>
            <a:pPr lvl="1"/>
            <a:r>
              <a:rPr lang="en-US" dirty="0" smtClean="0"/>
              <a:t>Choice Mobility:  Letter for PBRA; ability to administer for PBV</a:t>
            </a:r>
          </a:p>
          <a:p>
            <a:pPr lvl="1"/>
            <a:r>
              <a:rPr lang="en-US" dirty="0" smtClean="0"/>
              <a:t>If converting a project that is currently mixed-finance, need signatures of all parties</a:t>
            </a:r>
          </a:p>
          <a:p>
            <a:pPr lvl="1"/>
            <a:r>
              <a:rPr lang="en-US" dirty="0" smtClean="0"/>
              <a:t>Fix “Fatal Error” issues</a:t>
            </a:r>
          </a:p>
          <a:p>
            <a:r>
              <a:rPr lang="en-US" dirty="0" smtClean="0"/>
              <a:t>CHAP Award</a:t>
            </a:r>
            <a:endParaRPr lang="en-US" dirty="0"/>
          </a:p>
        </p:txBody>
      </p:sp>
      <p:sp>
        <p:nvSpPr>
          <p:cNvPr id="3" name="Title 2"/>
          <p:cNvSpPr>
            <a:spLocks noGrp="1"/>
          </p:cNvSpPr>
          <p:nvPr>
            <p:ph type="title"/>
          </p:nvPr>
        </p:nvSpPr>
        <p:spPr/>
        <p:txBody>
          <a:bodyPr/>
          <a:lstStyle/>
          <a:p>
            <a:pPr algn="ctr"/>
            <a:r>
              <a:rPr lang="en-US" dirty="0" smtClean="0"/>
              <a:t>The application</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15</a:t>
            </a:fld>
            <a:endParaRPr lang="en-US" dirty="0"/>
          </a:p>
        </p:txBody>
      </p:sp>
    </p:spTree>
    <p:extLst>
      <p:ext uri="{BB962C8B-B14F-4D97-AF65-F5344CB8AC3E}">
        <p14:creationId xmlns:p14="http://schemas.microsoft.com/office/powerpoint/2010/main" val="14119128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234136"/>
          </a:xfrm>
        </p:spPr>
        <p:txBody>
          <a:bodyPr/>
          <a:lstStyle/>
          <a:p>
            <a:r>
              <a:rPr lang="en-US" dirty="0" smtClean="0"/>
              <a:t>Post CHAP</a:t>
            </a:r>
          </a:p>
          <a:p>
            <a:pPr lvl="1"/>
            <a:r>
              <a:rPr lang="en-US" dirty="0" smtClean="0"/>
              <a:t>DAY 1:  CHAP Issued; Transaction Manager assigned</a:t>
            </a:r>
          </a:p>
          <a:p>
            <a:pPr lvl="1"/>
            <a:r>
              <a:rPr lang="en-US" dirty="0" smtClean="0"/>
              <a:t>DAY 30:  Information on Development Team</a:t>
            </a:r>
          </a:p>
          <a:p>
            <a:pPr lvl="1"/>
            <a:r>
              <a:rPr lang="en-US" dirty="0" smtClean="0"/>
              <a:t>(“One Round” allowance for LIHTC; schedule subject to oversight by TM)</a:t>
            </a:r>
          </a:p>
          <a:p>
            <a:pPr lvl="1"/>
            <a:r>
              <a:rPr lang="en-US" dirty="0" smtClean="0"/>
              <a:t>DAY 60:  Firm Financing Letters</a:t>
            </a:r>
          </a:p>
          <a:p>
            <a:pPr lvl="1"/>
            <a:r>
              <a:rPr lang="en-US" dirty="0" smtClean="0"/>
              <a:t>DAY 180:  Submit Financing Plan</a:t>
            </a:r>
          </a:p>
          <a:p>
            <a:pPr lvl="1"/>
            <a:r>
              <a:rPr lang="en-US" dirty="0" smtClean="0"/>
              <a:t>DAY 360:  Closing and Conversion; Section 8 begins to fund</a:t>
            </a:r>
          </a:p>
          <a:p>
            <a:pPr marL="6350" indent="0">
              <a:buNone/>
            </a:pPr>
            <a:r>
              <a:rPr lang="en-US" dirty="0" smtClean="0"/>
              <a:t>Post Conversion</a:t>
            </a:r>
          </a:p>
          <a:p>
            <a:pPr lvl="1"/>
            <a:r>
              <a:rPr lang="en-US" dirty="0" smtClean="0"/>
              <a:t>Temporary Relocation (if necessary)</a:t>
            </a:r>
          </a:p>
          <a:p>
            <a:pPr lvl="1"/>
            <a:r>
              <a:rPr lang="en-US" dirty="0" smtClean="0"/>
              <a:t>Demolition (as necessary; no Section 18 approval required)</a:t>
            </a:r>
          </a:p>
          <a:p>
            <a:pPr lvl="1"/>
            <a:r>
              <a:rPr lang="en-US" dirty="0" smtClean="0"/>
              <a:t>Rehabilitation or New Construction</a:t>
            </a:r>
          </a:p>
          <a:p>
            <a:pPr lvl="1"/>
            <a:r>
              <a:rPr lang="en-US" dirty="0" smtClean="0"/>
              <a:t>Re-occupancy</a:t>
            </a:r>
          </a:p>
          <a:p>
            <a:pPr lvl="1"/>
            <a:endParaRPr lang="en-US" dirty="0"/>
          </a:p>
        </p:txBody>
      </p:sp>
      <p:sp>
        <p:nvSpPr>
          <p:cNvPr id="3" name="Title 2"/>
          <p:cNvSpPr>
            <a:spLocks noGrp="1"/>
          </p:cNvSpPr>
          <p:nvPr>
            <p:ph type="title"/>
          </p:nvPr>
        </p:nvSpPr>
        <p:spPr/>
        <p:txBody>
          <a:bodyPr/>
          <a:lstStyle/>
          <a:p>
            <a:pPr algn="ctr"/>
            <a:r>
              <a:rPr lang="en-US" dirty="0" smtClean="0"/>
              <a:t>Closing Process - Milestones</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16</a:t>
            </a:fld>
            <a:endParaRPr lang="en-US" dirty="0"/>
          </a:p>
        </p:txBody>
      </p:sp>
    </p:spTree>
    <p:extLst>
      <p:ext uri="{BB962C8B-B14F-4D97-AF65-F5344CB8AC3E}">
        <p14:creationId xmlns:p14="http://schemas.microsoft.com/office/powerpoint/2010/main" val="42944056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17</a:t>
            </a:fld>
            <a:endParaRPr lang="en-US" dirty="0"/>
          </a:p>
        </p:txBody>
      </p:sp>
      <p:sp>
        <p:nvSpPr>
          <p:cNvPr id="6" name="Content Placeholder 5"/>
          <p:cNvSpPr>
            <a:spLocks noGrp="1"/>
          </p:cNvSpPr>
          <p:nvPr>
            <p:ph idx="1"/>
          </p:nvPr>
        </p:nvSpPr>
        <p:spPr>
          <a:xfrm>
            <a:off x="899592" y="1158875"/>
            <a:ext cx="8077200" cy="5334000"/>
          </a:xfrm>
        </p:spPr>
        <p:txBody>
          <a:bodyPr/>
          <a:lstStyle/>
          <a:p>
            <a:pPr marL="0" indent="0">
              <a:buNone/>
            </a:pPr>
            <a:r>
              <a:rPr lang="en-US" sz="4000" dirty="0" smtClean="0"/>
              <a:t>What are your key decision points?</a:t>
            </a:r>
            <a:r>
              <a:rPr lang="en-US" sz="3600" dirty="0" smtClean="0"/>
              <a:t> </a:t>
            </a:r>
          </a:p>
          <a:p>
            <a:pPr marL="457200" indent="-457200">
              <a:buFont typeface="Arial" panose="020B0604020202020204" pitchFamily="34" charset="0"/>
              <a:buChar char="•"/>
            </a:pPr>
            <a:r>
              <a:rPr lang="en-US" sz="2800" b="0" dirty="0" smtClean="0"/>
              <a:t>Which sites:</a:t>
            </a:r>
          </a:p>
          <a:p>
            <a:pPr marL="796925" lvl="2" indent="-457200">
              <a:buFont typeface="Arial" panose="020B0604020202020204" pitchFamily="34" charset="0"/>
              <a:buChar char="•"/>
            </a:pPr>
            <a:r>
              <a:rPr lang="en-US" sz="2600" dirty="0" smtClean="0"/>
              <a:t>Least rehab</a:t>
            </a:r>
          </a:p>
          <a:p>
            <a:pPr marL="796925" lvl="2" indent="-457200">
              <a:buFont typeface="Arial" panose="020B0604020202020204" pitchFamily="34" charset="0"/>
              <a:buChar char="•"/>
            </a:pPr>
            <a:r>
              <a:rPr lang="en-US" sz="2600" b="0" dirty="0" smtClean="0"/>
              <a:t>Most rehab</a:t>
            </a:r>
          </a:p>
          <a:p>
            <a:pPr marL="796925" lvl="2" indent="-457200">
              <a:buFont typeface="Arial" panose="020B0604020202020204" pitchFamily="34" charset="0"/>
              <a:buChar char="•"/>
            </a:pPr>
            <a:endParaRPr lang="en-US" sz="1800" b="0" dirty="0" smtClean="0"/>
          </a:p>
          <a:p>
            <a:pPr marL="457200" indent="-457200">
              <a:buFont typeface="Arial" panose="020B0604020202020204" pitchFamily="34" charset="0"/>
              <a:buChar char="•"/>
            </a:pPr>
            <a:r>
              <a:rPr lang="en-US" sz="2800" b="0" dirty="0" smtClean="0"/>
              <a:t>Debt Only?</a:t>
            </a:r>
          </a:p>
          <a:p>
            <a:pPr marL="457200" indent="-457200">
              <a:buFont typeface="Arial" panose="020B0604020202020204" pitchFamily="34" charset="0"/>
              <a:buChar char="•"/>
            </a:pPr>
            <a:endParaRPr lang="en-US" sz="1800" b="0" dirty="0"/>
          </a:p>
          <a:p>
            <a:pPr marL="457200" indent="-457200">
              <a:buFont typeface="Arial" panose="020B0604020202020204" pitchFamily="34" charset="0"/>
              <a:buChar char="•"/>
            </a:pPr>
            <a:r>
              <a:rPr lang="en-US" sz="2800" b="0" dirty="0" smtClean="0"/>
              <a:t>LIHTCs:</a:t>
            </a:r>
          </a:p>
          <a:p>
            <a:pPr marL="796925" lvl="2" indent="-457200">
              <a:buFont typeface="Arial" panose="020B0604020202020204" pitchFamily="34" charset="0"/>
              <a:buChar char="•"/>
            </a:pPr>
            <a:r>
              <a:rPr lang="en-US" sz="2600" dirty="0" smtClean="0"/>
              <a:t>4%</a:t>
            </a:r>
          </a:p>
          <a:p>
            <a:pPr marL="796925" lvl="2" indent="-457200">
              <a:buFont typeface="Arial" panose="020B0604020202020204" pitchFamily="34" charset="0"/>
              <a:buChar char="•"/>
            </a:pPr>
            <a:r>
              <a:rPr lang="en-US" sz="2600" b="0" dirty="0" smtClean="0"/>
              <a:t>9%</a:t>
            </a:r>
          </a:p>
          <a:p>
            <a:pPr marL="796925" lvl="2" indent="-457200">
              <a:buFont typeface="Arial" panose="020B0604020202020204" pitchFamily="34" charset="0"/>
              <a:buChar char="•"/>
            </a:pPr>
            <a:endParaRPr lang="en-US" sz="2600" dirty="0"/>
          </a:p>
          <a:p>
            <a:pPr marL="568325" lvl="1" indent="-457200">
              <a:buFont typeface="Arial" panose="020B0604020202020204" pitchFamily="34" charset="0"/>
              <a:buChar char="•"/>
            </a:pPr>
            <a:r>
              <a:rPr lang="en-US" sz="2800" b="0" dirty="0" smtClean="0"/>
              <a:t>PBRA or PBV?</a:t>
            </a:r>
          </a:p>
          <a:p>
            <a:pPr marL="796925" lvl="2" indent="-457200">
              <a:buFont typeface="Arial" panose="020B0604020202020204" pitchFamily="34" charset="0"/>
              <a:buChar char="•"/>
            </a:pPr>
            <a:endParaRPr lang="en-US" sz="2600" b="0" dirty="0" smtClean="0"/>
          </a:p>
          <a:p>
            <a:pPr marL="911225" lvl="2" indent="-571500">
              <a:buFont typeface="Arial" panose="020B0604020202020204" pitchFamily="34" charset="0"/>
              <a:buChar char="•"/>
            </a:pPr>
            <a:endParaRPr lang="en-US" sz="2600" b="0" dirty="0"/>
          </a:p>
        </p:txBody>
      </p:sp>
      <p:sp>
        <p:nvSpPr>
          <p:cNvPr id="3" name="Title 2"/>
          <p:cNvSpPr>
            <a:spLocks noGrp="1"/>
          </p:cNvSpPr>
          <p:nvPr>
            <p:ph type="title" idx="4294967295"/>
          </p:nvPr>
        </p:nvSpPr>
        <p:spPr>
          <a:xfrm>
            <a:off x="1066800" y="152400"/>
            <a:ext cx="8077200" cy="533400"/>
          </a:xfrm>
        </p:spPr>
        <p:txBody>
          <a:bodyPr/>
          <a:lstStyle/>
          <a:p>
            <a:pPr algn="ctr"/>
            <a:r>
              <a:rPr lang="en-US" dirty="0" smtClean="0"/>
              <a:t>Your Authority</a:t>
            </a:r>
            <a:endParaRPr lang="en-US" dirty="0"/>
          </a:p>
        </p:txBody>
      </p:sp>
    </p:spTree>
    <p:extLst>
      <p:ext uri="{BB962C8B-B14F-4D97-AF65-F5344CB8AC3E}">
        <p14:creationId xmlns:p14="http://schemas.microsoft.com/office/powerpoint/2010/main" val="259088675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199"/>
            <a:ext cx="8153400" cy="5273675"/>
          </a:xfrm>
        </p:spPr>
        <p:txBody>
          <a:bodyPr/>
          <a:lstStyle/>
          <a:p>
            <a:r>
              <a:rPr lang="en-US" dirty="0" smtClean="0"/>
              <a:t>Do you select the site that:</a:t>
            </a:r>
          </a:p>
          <a:p>
            <a:pPr lvl="2"/>
            <a:r>
              <a:rPr lang="en-US" dirty="0" smtClean="0"/>
              <a:t>Needs the most work</a:t>
            </a:r>
          </a:p>
          <a:p>
            <a:pPr lvl="2"/>
            <a:r>
              <a:rPr lang="en-US" dirty="0" smtClean="0"/>
              <a:t>Can be converted with modest improvements</a:t>
            </a:r>
          </a:p>
          <a:p>
            <a:pPr lvl="2"/>
            <a:r>
              <a:rPr lang="en-US" dirty="0" smtClean="0"/>
              <a:t>Can be </a:t>
            </a:r>
            <a:r>
              <a:rPr lang="en-US" dirty="0" smtClean="0"/>
              <a:t>converted </a:t>
            </a:r>
            <a:r>
              <a:rPr lang="en-US" dirty="0" smtClean="0"/>
              <a:t>with no improvements </a:t>
            </a:r>
            <a:endParaRPr lang="en-US" dirty="0" smtClean="0"/>
          </a:p>
          <a:p>
            <a:pPr lvl="2"/>
            <a:endParaRPr lang="en-US" dirty="0"/>
          </a:p>
          <a:p>
            <a:r>
              <a:rPr lang="en-US" dirty="0" smtClean="0"/>
              <a:t>If you do your </a:t>
            </a:r>
            <a:r>
              <a:rPr lang="en-US" dirty="0" smtClean="0"/>
              <a:t>RADomatic</a:t>
            </a:r>
            <a:r>
              <a:rPr lang="en-US" dirty="0" smtClean="0"/>
              <a:t> sites first what about PHAS </a:t>
            </a:r>
          </a:p>
          <a:p>
            <a:endParaRPr lang="en-US" dirty="0"/>
          </a:p>
          <a:p>
            <a:r>
              <a:rPr lang="en-US" dirty="0" smtClean="0"/>
              <a:t>Please consider a Portfolio Application</a:t>
            </a:r>
          </a:p>
          <a:p>
            <a:endParaRPr lang="en-US" dirty="0"/>
          </a:p>
          <a:p>
            <a:r>
              <a:rPr lang="en-US" dirty="0" smtClean="0"/>
              <a:t>Please consider Pooled Procurements</a:t>
            </a:r>
          </a:p>
          <a:p>
            <a:endParaRPr lang="en-US" dirty="0"/>
          </a:p>
          <a:p>
            <a:r>
              <a:rPr lang="en-US" dirty="0" smtClean="0"/>
              <a:t>Lobby WHEDA</a:t>
            </a:r>
            <a:endParaRPr lang="en-US" dirty="0"/>
          </a:p>
        </p:txBody>
      </p:sp>
      <p:sp>
        <p:nvSpPr>
          <p:cNvPr id="3" name="Title 2"/>
          <p:cNvSpPr>
            <a:spLocks noGrp="1"/>
          </p:cNvSpPr>
          <p:nvPr>
            <p:ph type="title"/>
          </p:nvPr>
        </p:nvSpPr>
        <p:spPr/>
        <p:txBody>
          <a:bodyPr/>
          <a:lstStyle/>
          <a:p>
            <a:pPr algn="ctr"/>
            <a:r>
              <a:rPr lang="en-US" dirty="0" smtClean="0"/>
              <a:t>Which Site First?</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18</a:t>
            </a:fld>
            <a:endParaRPr lang="en-US" dirty="0"/>
          </a:p>
        </p:txBody>
      </p:sp>
    </p:spTree>
    <p:extLst>
      <p:ext uri="{BB962C8B-B14F-4D97-AF65-F5344CB8AC3E}">
        <p14:creationId xmlns:p14="http://schemas.microsoft.com/office/powerpoint/2010/main" val="23493741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52737"/>
            <a:ext cx="8153400" cy="5440138"/>
          </a:xfrm>
        </p:spPr>
        <p:txBody>
          <a:bodyPr/>
          <a:lstStyle/>
          <a:p>
            <a:pPr marL="0" indent="0">
              <a:buNone/>
            </a:pPr>
            <a:r>
              <a:rPr lang="en-US" sz="1800" dirty="0"/>
              <a:t>1. Contract Rents</a:t>
            </a:r>
          </a:p>
          <a:p>
            <a:pPr lvl="1"/>
            <a:r>
              <a:rPr lang="en-US" sz="1800" dirty="0"/>
              <a:t>Referred to as “current funding”</a:t>
            </a:r>
          </a:p>
          <a:p>
            <a:pPr lvl="1"/>
            <a:r>
              <a:rPr lang="en-US" sz="1800" dirty="0"/>
              <a:t>Amounts can be found in:</a:t>
            </a:r>
          </a:p>
          <a:p>
            <a:pPr lvl="2"/>
            <a:r>
              <a:rPr lang="en-US" sz="1800" dirty="0"/>
              <a:t>RAD Inventory Assessment Tool (rows 71-74 of the Inventory Overview Tab), and </a:t>
            </a:r>
          </a:p>
          <a:p>
            <a:pPr lvl="2"/>
            <a:r>
              <a:rPr lang="en-US" sz="1800" dirty="0"/>
              <a:t>RAD Application (rows 5-7 of the Validation Tab)</a:t>
            </a:r>
          </a:p>
          <a:p>
            <a:pPr lvl="1"/>
            <a:r>
              <a:rPr lang="en-US" sz="1800" dirty="0"/>
              <a:t>Based on 2012 funding levels: </a:t>
            </a:r>
          </a:p>
          <a:p>
            <a:pPr lvl="2"/>
            <a:r>
              <a:rPr lang="en-US" sz="1800" dirty="0"/>
              <a:t>2012 Tenant rents (from subsidy worksheet)</a:t>
            </a:r>
          </a:p>
          <a:p>
            <a:pPr lvl="2"/>
            <a:r>
              <a:rPr lang="en-US" sz="1800" dirty="0"/>
              <a:t>2012 Capital Fund Grant Award, by project</a:t>
            </a:r>
          </a:p>
          <a:p>
            <a:pPr lvl="2"/>
            <a:r>
              <a:rPr lang="en-US" sz="1800" dirty="0"/>
              <a:t>2012 Operating Subsidy Eligibility, assuming 95% proration (i.e., we restored the Operating Fund “Allocation Adjustment”), excluding Asset Repositioning Fee (a special fund for demo/</a:t>
            </a:r>
            <a:r>
              <a:rPr lang="en-US" sz="1800" dirty="0"/>
              <a:t>dispo</a:t>
            </a:r>
            <a:r>
              <a:rPr lang="en-US" sz="1800" dirty="0"/>
              <a:t> projects)</a:t>
            </a:r>
          </a:p>
          <a:p>
            <a:pPr lvl="1"/>
            <a:r>
              <a:rPr lang="en-US" sz="1800" dirty="0"/>
              <a:t>Current funding may be affected by PBV or PBRA rents caps, which are sensitive to estimated market (reasonable) rents</a:t>
            </a:r>
          </a:p>
          <a:p>
            <a:pPr lvl="1"/>
            <a:r>
              <a:rPr lang="en-US" sz="1800" dirty="0"/>
              <a:t>Inventory Assessment Tool estimates market rent by using typical voucher rents (93% of FMR)</a:t>
            </a:r>
          </a:p>
          <a:p>
            <a:pPr lvl="1"/>
            <a:r>
              <a:rPr lang="en-US" sz="1800" dirty="0"/>
              <a:t>RAD rents will be inflated beginning in 2014 using OCAFs (Operating Cost Adjustment Factors)</a:t>
            </a:r>
          </a:p>
          <a:p>
            <a:pPr lvl="1"/>
            <a:r>
              <a:rPr lang="en-US" sz="1800" dirty="0"/>
              <a:t>OCAFs apply for both PBRA and PBV</a:t>
            </a:r>
          </a:p>
          <a:p>
            <a:pPr lvl="1"/>
            <a:endParaRPr lang="en-US" sz="1400" dirty="0"/>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p:txBody>
          <a:bodyPr/>
          <a:lstStyle/>
          <a:p>
            <a:pPr>
              <a:defRPr/>
            </a:pPr>
            <a:fld id="{A1681BDC-A901-454F-8DA3-16DF8E5B8938}" type="slidenum">
              <a:rPr lang="en-US" smtClean="0"/>
              <a:pPr>
                <a:defRPr/>
              </a:pPr>
              <a:t>19</a:t>
            </a:fld>
            <a:endParaRPr lang="en-US" dirty="0"/>
          </a:p>
        </p:txBody>
      </p:sp>
    </p:spTree>
    <p:extLst>
      <p:ext uri="{BB962C8B-B14F-4D97-AF65-F5344CB8AC3E}">
        <p14:creationId xmlns:p14="http://schemas.microsoft.com/office/powerpoint/2010/main" val="21217941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378152"/>
          </a:xfrm>
        </p:spPr>
        <p:txBody>
          <a:bodyPr/>
          <a:lstStyle/>
          <a:p>
            <a:r>
              <a:rPr lang="en-US" sz="3600" dirty="0" smtClean="0"/>
              <a:t>My objective is to:</a:t>
            </a:r>
          </a:p>
          <a:p>
            <a:pPr lvl="1"/>
            <a:endParaRPr lang="en-US" sz="1200" dirty="0" smtClean="0"/>
          </a:p>
          <a:p>
            <a:pPr lvl="1"/>
            <a:r>
              <a:rPr lang="en-US" sz="3200" dirty="0" smtClean="0"/>
              <a:t>Be honest with you</a:t>
            </a:r>
          </a:p>
          <a:p>
            <a:pPr lvl="1"/>
            <a:endParaRPr lang="en-US" sz="1200" dirty="0" smtClean="0"/>
          </a:p>
          <a:p>
            <a:pPr lvl="1"/>
            <a:r>
              <a:rPr lang="en-US" sz="3200" dirty="0" smtClean="0"/>
              <a:t>Give you the information to decide:</a:t>
            </a:r>
          </a:p>
          <a:p>
            <a:pPr lvl="2"/>
            <a:r>
              <a:rPr lang="en-US" sz="3000" dirty="0" smtClean="0"/>
              <a:t>About RAD</a:t>
            </a:r>
          </a:p>
          <a:p>
            <a:pPr lvl="2"/>
            <a:r>
              <a:rPr lang="en-US" sz="3000" dirty="0" smtClean="0"/>
              <a:t>Which Site</a:t>
            </a:r>
          </a:p>
          <a:p>
            <a:pPr lvl="1"/>
            <a:endParaRPr lang="en-US" sz="1200" dirty="0"/>
          </a:p>
          <a:p>
            <a:pPr lvl="1"/>
            <a:r>
              <a:rPr lang="en-US" sz="3200" dirty="0" smtClean="0"/>
              <a:t>Give you the tools to succeed</a:t>
            </a:r>
          </a:p>
          <a:p>
            <a:pPr lvl="1"/>
            <a:endParaRPr lang="en-US" sz="1200" dirty="0" smtClean="0"/>
          </a:p>
          <a:p>
            <a:pPr lvl="1"/>
            <a:r>
              <a:rPr lang="en-US" sz="3200" dirty="0" smtClean="0"/>
              <a:t>Help you avoid mistakes</a:t>
            </a:r>
          </a:p>
          <a:p>
            <a:pPr lvl="1"/>
            <a:endParaRPr lang="en-US" dirty="0"/>
          </a:p>
        </p:txBody>
      </p:sp>
      <p:sp>
        <p:nvSpPr>
          <p:cNvPr id="3" name="Title 2"/>
          <p:cNvSpPr>
            <a:spLocks noGrp="1"/>
          </p:cNvSpPr>
          <p:nvPr>
            <p:ph type="title"/>
          </p:nvPr>
        </p:nvSpPr>
        <p:spPr/>
        <p:txBody>
          <a:bodyPr/>
          <a:lstStyle/>
          <a:p>
            <a:pPr algn="ctr"/>
            <a:r>
              <a:rPr lang="en-US" dirty="0"/>
              <a:t>Is RAD for You?</a:t>
            </a:r>
          </a:p>
        </p:txBody>
      </p:sp>
      <p:sp>
        <p:nvSpPr>
          <p:cNvPr id="5" name="Slide Number Placeholder 4"/>
          <p:cNvSpPr>
            <a:spLocks noGrp="1"/>
          </p:cNvSpPr>
          <p:nvPr>
            <p:ph type="sldNum" sz="quarter" idx="11"/>
          </p:nvPr>
        </p:nvSpPr>
        <p:spPr/>
        <p:txBody>
          <a:bodyPr/>
          <a:lstStyle/>
          <a:p>
            <a:fld id="{013CD2CD-A2E9-4357-9628-94978E155FE3}" type="slidenum">
              <a:rPr lang="en-US" smtClean="0"/>
              <a:pPr/>
              <a:t>2</a:t>
            </a:fld>
            <a:endParaRPr lang="en-US" dirty="0"/>
          </a:p>
        </p:txBody>
      </p:sp>
    </p:spTree>
    <p:extLst>
      <p:ext uri="{BB962C8B-B14F-4D97-AF65-F5344CB8AC3E}">
        <p14:creationId xmlns:p14="http://schemas.microsoft.com/office/powerpoint/2010/main" val="13728798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52735"/>
            <a:ext cx="8153400" cy="5616625"/>
          </a:xfrm>
        </p:spPr>
        <p:txBody>
          <a:bodyPr/>
          <a:lstStyle/>
          <a:p>
            <a:pPr marL="0" indent="0">
              <a:buNone/>
            </a:pPr>
            <a:r>
              <a:rPr lang="en-US" sz="1800" dirty="0"/>
              <a:t>1. Contract Rents (cont.)</a:t>
            </a:r>
          </a:p>
          <a:p>
            <a:pPr lvl="1"/>
            <a:r>
              <a:rPr lang="en-US" sz="1800" dirty="0"/>
              <a:t>RAD contract rents reflect whatever utility arrangements are in effect at the project. </a:t>
            </a:r>
          </a:p>
          <a:p>
            <a:pPr lvl="2"/>
            <a:r>
              <a:rPr lang="en-US" sz="1800" dirty="0"/>
              <a:t>Project-paid utilities -- RAD rents equal Gross Rents</a:t>
            </a:r>
          </a:p>
          <a:p>
            <a:pPr lvl="2"/>
            <a:r>
              <a:rPr lang="en-US" sz="1800" dirty="0"/>
              <a:t>Tenant-paid utilities – RAD rents plus utility allowance equals Gross Rents</a:t>
            </a:r>
          </a:p>
          <a:p>
            <a:pPr lvl="1"/>
            <a:r>
              <a:rPr lang="en-US" sz="1800" dirty="0"/>
              <a:t>Inventory Assessment Tool uses average utility allowance (data was not available by bedroom size)</a:t>
            </a:r>
          </a:p>
          <a:p>
            <a:pPr lvl="1"/>
            <a:r>
              <a:rPr lang="en-US" sz="1800" dirty="0"/>
              <a:t>RAD rents reflect any existing Energy Performance Contracts (EPCs)</a:t>
            </a:r>
          </a:p>
          <a:p>
            <a:pPr lvl="2"/>
            <a:r>
              <a:rPr lang="en-US" sz="1800" dirty="0"/>
              <a:t>If project has an EPC where HUD has allowed a freezing of the project-paid consumption baseline, or an energy “add-on”, those arrangements will be carried over in RAD</a:t>
            </a:r>
          </a:p>
          <a:p>
            <a:pPr lvl="1"/>
            <a:r>
              <a:rPr lang="en-US" sz="1800" dirty="0"/>
              <a:t>During the remainder of the initial calendar year of funding, the project receives only what it would have received under the public housing program (i.e., it carries forward all remaining Operating and Capital Funds for that year)</a:t>
            </a:r>
          </a:p>
          <a:p>
            <a:pPr lvl="1"/>
            <a:r>
              <a:rPr lang="en-US" sz="1800" dirty="0"/>
              <a:t>If a PHA changes the bedroom distribution, the contract rents will be adjusted accordingly. Under public housing funding formulas, operating subsidies increase with each increase in average bedroom size (and decreases in each decrease in average bedroom size)</a:t>
            </a:r>
          </a:p>
          <a:p>
            <a:pPr lvl="1"/>
            <a:r>
              <a:rPr lang="en-US" sz="1800" dirty="0"/>
              <a:t>For partial conversions, just enter the proposed number of units, and bedroom mix, and both the Tool and Application will show the new contract rents </a:t>
            </a:r>
          </a:p>
          <a:p>
            <a:pPr marL="457200" indent="-457200">
              <a:buAutoNum type="arabicPeriod"/>
            </a:pPr>
            <a:endParaRPr lang="en-US" dirty="0"/>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p:txBody>
          <a:bodyPr/>
          <a:lstStyle/>
          <a:p>
            <a:pPr>
              <a:defRPr/>
            </a:pPr>
            <a:fld id="{A1681BDC-A901-454F-8DA3-16DF8E5B8938}" type="slidenum">
              <a:rPr lang="en-US" smtClean="0"/>
              <a:pPr>
                <a:defRPr/>
              </a:pPr>
              <a:t>20</a:t>
            </a:fld>
            <a:endParaRPr lang="en-US" dirty="0"/>
          </a:p>
        </p:txBody>
      </p:sp>
    </p:spTree>
    <p:extLst>
      <p:ext uri="{BB962C8B-B14F-4D97-AF65-F5344CB8AC3E}">
        <p14:creationId xmlns:p14="http://schemas.microsoft.com/office/powerpoint/2010/main" val="39767697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80727"/>
            <a:ext cx="8153400" cy="5512147"/>
          </a:xfrm>
        </p:spPr>
        <p:txBody>
          <a:bodyPr/>
          <a:lstStyle/>
          <a:p>
            <a:pPr marL="0" indent="0">
              <a:buNone/>
            </a:pPr>
            <a:r>
              <a:rPr lang="en-US" sz="2000" dirty="0"/>
              <a:t>2. PBVs vs. PBRA</a:t>
            </a:r>
          </a:p>
          <a:p>
            <a:pPr lvl="1"/>
            <a:r>
              <a:rPr lang="en-US" sz="2000" dirty="0"/>
              <a:t>See accompanying chart of differences between PBV and PBRA</a:t>
            </a:r>
          </a:p>
          <a:p>
            <a:pPr lvl="1"/>
            <a:r>
              <a:rPr lang="en-US" sz="2000" dirty="0"/>
              <a:t>Election depends on many factors</a:t>
            </a:r>
          </a:p>
          <a:p>
            <a:pPr marL="0" indent="0">
              <a:buNone/>
            </a:pPr>
            <a:r>
              <a:rPr lang="en-US" sz="2000" dirty="0"/>
              <a:t> </a:t>
            </a:r>
          </a:p>
          <a:p>
            <a:pPr marL="0" indent="0">
              <a:buNone/>
            </a:pPr>
            <a:r>
              <a:rPr lang="en-US" sz="2000" dirty="0"/>
              <a:t>3. Choice-Mobility</a:t>
            </a:r>
          </a:p>
          <a:p>
            <a:pPr lvl="1"/>
            <a:r>
              <a:rPr lang="en-US" sz="2000" dirty="0"/>
              <a:t>Applies to all conversions unless project has received an exemption</a:t>
            </a:r>
          </a:p>
          <a:p>
            <a:pPr lvl="1"/>
            <a:r>
              <a:rPr lang="en-US" sz="2000" dirty="0"/>
              <a:t>Exemption available to: (1) public-housing only PHAs, and (2) PHAs that currently provide a preference in their voucher programs for homeless and vets if such preferences account for more than 33% of voucher turnover.</a:t>
            </a:r>
          </a:p>
          <a:p>
            <a:pPr lvl="1"/>
            <a:r>
              <a:rPr lang="en-US" sz="2000" dirty="0"/>
              <a:t>Exemptions are granted based on first-come, first-served basis</a:t>
            </a:r>
          </a:p>
          <a:p>
            <a:pPr lvl="1"/>
            <a:r>
              <a:rPr lang="en-US" sz="2000" dirty="0"/>
              <a:t>Requirements: </a:t>
            </a:r>
          </a:p>
          <a:p>
            <a:pPr lvl="2"/>
            <a:r>
              <a:rPr lang="en-US" sz="2000" dirty="0"/>
              <a:t>PBV – first available voucher after one year</a:t>
            </a:r>
          </a:p>
          <a:p>
            <a:pPr lvl="2"/>
            <a:r>
              <a:rPr lang="en-US" sz="2000" dirty="0"/>
              <a:t>PBRA – first available voucher after two years; however, PHA may also limit Choice-Mobility to not more than 15% turnover in any year and not more than 33% of voucher turnover in any year</a:t>
            </a:r>
          </a:p>
          <a:p>
            <a:pPr lvl="1"/>
            <a:r>
              <a:rPr lang="en-US" sz="2000" dirty="0"/>
              <a:t>In all cases, assistance remains with the project. The mobility voucher comes from the agency’s voucher turnover</a:t>
            </a:r>
          </a:p>
          <a:p>
            <a:endParaRPr lang="en-US" sz="1400" dirty="0"/>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p:txBody>
          <a:bodyPr/>
          <a:lstStyle/>
          <a:p>
            <a:pPr>
              <a:defRPr/>
            </a:pPr>
            <a:fld id="{A1681BDC-A901-454F-8DA3-16DF8E5B8938}" type="slidenum">
              <a:rPr lang="en-US" smtClean="0"/>
              <a:pPr>
                <a:defRPr/>
              </a:pPr>
              <a:t>21</a:t>
            </a:fld>
            <a:endParaRPr lang="en-US" dirty="0"/>
          </a:p>
        </p:txBody>
      </p:sp>
    </p:spTree>
    <p:extLst>
      <p:ext uri="{BB962C8B-B14F-4D97-AF65-F5344CB8AC3E}">
        <p14:creationId xmlns:p14="http://schemas.microsoft.com/office/powerpoint/2010/main" val="25505198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80727"/>
            <a:ext cx="8153400" cy="5512147"/>
          </a:xfrm>
        </p:spPr>
        <p:txBody>
          <a:bodyPr/>
          <a:lstStyle/>
          <a:p>
            <a:pPr marL="0" indent="0">
              <a:buNone/>
            </a:pPr>
            <a:r>
              <a:rPr lang="en-US" sz="1800" dirty="0"/>
              <a:t>4. Right to Return and Relocation</a:t>
            </a:r>
          </a:p>
          <a:p>
            <a:pPr lvl="1"/>
            <a:r>
              <a:rPr lang="en-US" sz="1800" dirty="0"/>
              <a:t>All existing residents have a right to return to the RAD project, including Transfers of Assistance. </a:t>
            </a:r>
          </a:p>
          <a:p>
            <a:pPr lvl="1"/>
            <a:r>
              <a:rPr lang="en-US" sz="1800" dirty="0"/>
              <a:t>There is no RAD requirement to retain the same bedroom mix or building type; however, a PHA must still meet the right to return requirement when making changes in bedroom mixes</a:t>
            </a:r>
          </a:p>
          <a:p>
            <a:pPr lvl="1"/>
            <a:r>
              <a:rPr lang="en-US" sz="1800" dirty="0"/>
              <a:t>Residents may voluntarily waive their right to return – a PHA may offer, for example, a turnover voucher or a unit in public housing</a:t>
            </a:r>
          </a:p>
          <a:p>
            <a:pPr lvl="1"/>
            <a:r>
              <a:rPr lang="en-US" sz="1800" dirty="0"/>
              <a:t>To assist with relocation, HUD will make “Rehab Assistance Payments” for units under rehab or construction, equal to current subsidies, for all units receiving subsidy at the time of conversion.</a:t>
            </a:r>
          </a:p>
          <a:p>
            <a:pPr lvl="1"/>
            <a:r>
              <a:rPr lang="en-US" sz="1800" dirty="0"/>
              <a:t>As a result, HUD does not provide Tenant Protection Vouchers (TPVs) for RAD and all other relocation expenses must be addressed in the Development Budget</a:t>
            </a:r>
          </a:p>
          <a:p>
            <a:pPr lvl="1"/>
            <a:r>
              <a:rPr lang="en-US" sz="1800" dirty="0"/>
              <a:t>If relocation must last for more than one year, the family is considered to be permanently relocated under the Uniform Relocation Act (AC) and the PHA must find the family “comparable assisted housing”, which can include public housing or vouchers. While these resources will satisfy the URA, the family must still be given the right to return to fulfill RAD requirements (if not voluntarily waived)</a:t>
            </a:r>
          </a:p>
          <a:p>
            <a:pPr marL="0" indent="0">
              <a:buNone/>
            </a:pPr>
            <a:r>
              <a:rPr lang="en-US" sz="1400" dirty="0"/>
              <a:t> </a:t>
            </a:r>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p:txBody>
          <a:bodyPr/>
          <a:lstStyle/>
          <a:p>
            <a:pPr>
              <a:defRPr/>
            </a:pPr>
            <a:fld id="{A1681BDC-A901-454F-8DA3-16DF8E5B8938}" type="slidenum">
              <a:rPr lang="en-US" smtClean="0"/>
              <a:pPr>
                <a:defRPr/>
              </a:pPr>
              <a:t>22</a:t>
            </a:fld>
            <a:endParaRPr lang="en-US" dirty="0"/>
          </a:p>
        </p:txBody>
      </p:sp>
    </p:spTree>
    <p:extLst>
      <p:ext uri="{BB962C8B-B14F-4D97-AF65-F5344CB8AC3E}">
        <p14:creationId xmlns:p14="http://schemas.microsoft.com/office/powerpoint/2010/main" val="362559185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80728"/>
            <a:ext cx="8153400" cy="5328592"/>
          </a:xfrm>
        </p:spPr>
        <p:txBody>
          <a:bodyPr/>
          <a:lstStyle/>
          <a:p>
            <a:pPr marL="0" indent="0">
              <a:buNone/>
            </a:pPr>
            <a:r>
              <a:rPr lang="en-US" sz="2000" dirty="0"/>
              <a:t>5. De </a:t>
            </a:r>
            <a:r>
              <a:rPr lang="en-US" sz="2000" dirty="0"/>
              <a:t>Minimis</a:t>
            </a:r>
            <a:r>
              <a:rPr lang="en-US" sz="2000" dirty="0"/>
              <a:t> Reductions and Transfers of Assistance</a:t>
            </a:r>
          </a:p>
          <a:p>
            <a:pPr lvl="1"/>
            <a:r>
              <a:rPr lang="en-US" sz="2000" dirty="0"/>
              <a:t>PHA must replace 95% of all units at project converting, with exceptions for units vacant for more than two years, to facilitate social service delivery, or for reconfiguring efficiency apartments.</a:t>
            </a:r>
          </a:p>
          <a:p>
            <a:pPr lvl="1"/>
            <a:r>
              <a:rPr lang="en-US" sz="2000" dirty="0"/>
              <a:t>PHA can rehab, tear down on site and build new construction on or off-site</a:t>
            </a:r>
          </a:p>
          <a:p>
            <a:pPr lvl="1"/>
            <a:r>
              <a:rPr lang="en-US" sz="2000" dirty="0"/>
              <a:t>PHA can also acquire/transfer the assistance </a:t>
            </a:r>
          </a:p>
          <a:p>
            <a:pPr lvl="1"/>
            <a:r>
              <a:rPr lang="en-US" sz="2000" dirty="0"/>
              <a:t>Projects meeting RAD de </a:t>
            </a:r>
            <a:r>
              <a:rPr lang="en-US" sz="2000" dirty="0"/>
              <a:t>minimis</a:t>
            </a:r>
            <a:r>
              <a:rPr lang="en-US" sz="2000" dirty="0"/>
              <a:t> requirements do not need to seek separate approval from the Special Applications Center (SAC) to demolish or dispose of the project (exempt from so-called “Section 18”).</a:t>
            </a:r>
          </a:p>
          <a:p>
            <a:pPr lvl="1"/>
            <a:r>
              <a:rPr lang="en-US" sz="2000" dirty="0"/>
              <a:t>PHA may, however, apply to the SAC for demo/</a:t>
            </a:r>
            <a:r>
              <a:rPr lang="en-US" sz="2000" dirty="0"/>
              <a:t>dispo</a:t>
            </a:r>
            <a:r>
              <a:rPr lang="en-US" sz="2000" dirty="0"/>
              <a:t> for a portion of the project</a:t>
            </a:r>
          </a:p>
          <a:p>
            <a:pPr lvl="1"/>
            <a:r>
              <a:rPr lang="en-US" sz="2000" dirty="0"/>
              <a:t>All conversions must still meet right-to-return requirements</a:t>
            </a:r>
          </a:p>
          <a:p>
            <a:endParaRPr lang="en-US" sz="1400" dirty="0"/>
          </a:p>
          <a:p>
            <a:endParaRPr lang="en-US" dirty="0"/>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p:txBody>
          <a:bodyPr/>
          <a:lstStyle/>
          <a:p>
            <a:pPr>
              <a:defRPr/>
            </a:pPr>
            <a:fld id="{A1681BDC-A901-454F-8DA3-16DF8E5B8938}" type="slidenum">
              <a:rPr lang="en-US" smtClean="0"/>
              <a:pPr>
                <a:defRPr/>
              </a:pPr>
              <a:t>23</a:t>
            </a:fld>
            <a:endParaRPr lang="en-US" dirty="0"/>
          </a:p>
        </p:txBody>
      </p:sp>
    </p:spTree>
    <p:extLst>
      <p:ext uri="{BB962C8B-B14F-4D97-AF65-F5344CB8AC3E}">
        <p14:creationId xmlns:p14="http://schemas.microsoft.com/office/powerpoint/2010/main" val="306917691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52735"/>
            <a:ext cx="8153400" cy="5440139"/>
          </a:xfrm>
        </p:spPr>
        <p:txBody>
          <a:bodyPr/>
          <a:lstStyle/>
          <a:p>
            <a:pPr marL="0" indent="0">
              <a:buNone/>
            </a:pPr>
            <a:r>
              <a:rPr lang="en-US" sz="1800" dirty="0"/>
              <a:t>6. Public Housing Mixed-Finance Projects (i.e., projects developed under 24 CFR part 941, subpart F)</a:t>
            </a:r>
          </a:p>
          <a:p>
            <a:pPr lvl="1"/>
            <a:r>
              <a:rPr lang="en-US" sz="1800" dirty="0"/>
              <a:t>To convert to RAD, both the PHA and the mixed-finance ownership entity must agree</a:t>
            </a:r>
          </a:p>
          <a:p>
            <a:pPr lvl="1"/>
            <a:r>
              <a:rPr lang="en-US" sz="1800" dirty="0"/>
              <a:t>HUD will fund the project at the established RAD contract rent (or some other amount if the PHA is “bundling” projects); however, the PHA and ownership entity can decide how those funds are split (say, a new lease payment), provided the “deal” is considered feasible</a:t>
            </a:r>
          </a:p>
          <a:p>
            <a:pPr lvl="1"/>
            <a:r>
              <a:rPr lang="en-US" sz="1800" dirty="0"/>
              <a:t>There is no limit to the number of mixed-finance projects (other than HOPE VI projects) that can convert</a:t>
            </a:r>
          </a:p>
          <a:p>
            <a:pPr lvl="1"/>
            <a:r>
              <a:rPr lang="en-US" sz="1800" dirty="0"/>
              <a:t>The PHA and the ownership entity will need to “unwind” the mixed-finance project – (1) the Declaration of Restrictive Covenants, (2) mixed-finance ACC, and (3) the Regulatory and Operating (R&amp;O) Agreement. HUD recommends that the R&amp;O be replaced by a streamlined regulatory agreement. </a:t>
            </a:r>
          </a:p>
          <a:p>
            <a:pPr lvl="1"/>
            <a:r>
              <a:rPr lang="en-US" sz="1800" dirty="0"/>
              <a:t>Projects that are currently being developed under “Faircloth” may not be eligible for RAD if those projects are not currently receiving assistance under public housing (however, HUD is looking at the possibility of a “joint closing” process down the road)</a:t>
            </a:r>
          </a:p>
          <a:p>
            <a:pPr marL="0" indent="0">
              <a:buNone/>
            </a:pPr>
            <a:r>
              <a:rPr lang="en-US" sz="1400" dirty="0"/>
              <a:t> </a:t>
            </a:r>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p:txBody>
          <a:bodyPr/>
          <a:lstStyle/>
          <a:p>
            <a:pPr>
              <a:defRPr/>
            </a:pPr>
            <a:fld id="{A1681BDC-A901-454F-8DA3-16DF8E5B8938}" type="slidenum">
              <a:rPr lang="en-US" smtClean="0"/>
              <a:pPr>
                <a:defRPr/>
              </a:pPr>
              <a:t>24</a:t>
            </a:fld>
            <a:endParaRPr lang="en-US" dirty="0"/>
          </a:p>
        </p:txBody>
      </p:sp>
    </p:spTree>
    <p:extLst>
      <p:ext uri="{BB962C8B-B14F-4D97-AF65-F5344CB8AC3E}">
        <p14:creationId xmlns:p14="http://schemas.microsoft.com/office/powerpoint/2010/main" val="36343483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52737"/>
            <a:ext cx="8153400" cy="5440138"/>
          </a:xfrm>
        </p:spPr>
        <p:txBody>
          <a:bodyPr/>
          <a:lstStyle/>
          <a:p>
            <a:pPr marL="0" indent="0">
              <a:buNone/>
            </a:pPr>
            <a:r>
              <a:rPr lang="en-US" sz="2000" dirty="0"/>
              <a:t>7. Program Funds and “De-federalization”</a:t>
            </a:r>
          </a:p>
          <a:p>
            <a:pPr lvl="1"/>
            <a:r>
              <a:rPr lang="en-US" sz="2000" dirty="0"/>
              <a:t>There is no restriction on use of cash flow (and no residual receipts account), mortgage proceeds, or developer fees – PHAs are bound only by State and local laws, as applicable</a:t>
            </a:r>
          </a:p>
          <a:p>
            <a:pPr lvl="1"/>
            <a:r>
              <a:rPr lang="en-US" sz="2000" dirty="0"/>
              <a:t>Unless the project is the remaining project to convert in a PHA’s inventory, there will be a subsidy layering review where the PHA contributes Capital Funds to the Development Budget or where the PHA contributes public housing operating reserves in excess of the three-year average of reserves for the project</a:t>
            </a:r>
          </a:p>
          <a:p>
            <a:pPr lvl="1"/>
            <a:r>
              <a:rPr lang="en-US" sz="2000" dirty="0"/>
              <a:t>All proceeds from seller-take back financing related to LIHTC transactions is also de-federalized. </a:t>
            </a:r>
          </a:p>
          <a:p>
            <a:pPr marL="0" indent="0">
              <a:buNone/>
            </a:pPr>
            <a:r>
              <a:rPr lang="en-US" sz="2000" dirty="0"/>
              <a:t> </a:t>
            </a:r>
          </a:p>
          <a:p>
            <a:pPr marL="0" indent="0">
              <a:buNone/>
            </a:pPr>
            <a:r>
              <a:rPr lang="en-US" sz="2000" dirty="0"/>
              <a:t>8. Public Housing-only PHAs</a:t>
            </a:r>
          </a:p>
          <a:p>
            <a:pPr lvl="1"/>
            <a:r>
              <a:rPr lang="en-US" sz="2000" dirty="0"/>
              <a:t>If convert to PBV, must find a voucher administrator willing to administer the PBV contract (that voucher agency will earn new admin fees)</a:t>
            </a:r>
          </a:p>
          <a:p>
            <a:pPr lvl="1"/>
            <a:r>
              <a:rPr lang="en-US" sz="2000" dirty="0"/>
              <a:t>If convert to PBRA, will need to request Choice-Mobility exemption (or otherwise find a voucher agency willing to provide Choice-Mobility)</a:t>
            </a:r>
          </a:p>
          <a:p>
            <a:pPr marL="0" indent="0">
              <a:buNone/>
            </a:pPr>
            <a:r>
              <a:rPr lang="en-US" sz="1400"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p:txBody>
          <a:bodyPr/>
          <a:lstStyle/>
          <a:p>
            <a:pPr>
              <a:defRPr/>
            </a:pPr>
            <a:fld id="{A1681BDC-A901-454F-8DA3-16DF8E5B8938}" type="slidenum">
              <a:rPr lang="en-US" smtClean="0"/>
              <a:pPr>
                <a:defRPr/>
              </a:pPr>
              <a:t>25</a:t>
            </a:fld>
            <a:endParaRPr lang="en-US" dirty="0"/>
          </a:p>
        </p:txBody>
      </p:sp>
    </p:spTree>
    <p:extLst>
      <p:ext uri="{BB962C8B-B14F-4D97-AF65-F5344CB8AC3E}">
        <p14:creationId xmlns:p14="http://schemas.microsoft.com/office/powerpoint/2010/main" val="215594772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80727"/>
            <a:ext cx="8153400" cy="5512147"/>
          </a:xfrm>
        </p:spPr>
        <p:txBody>
          <a:bodyPr/>
          <a:lstStyle/>
          <a:p>
            <a:pPr marL="0" indent="0">
              <a:buNone/>
            </a:pPr>
            <a:r>
              <a:rPr lang="en-US" sz="1800" dirty="0"/>
              <a:t>9. Projecting Operating Costs</a:t>
            </a:r>
          </a:p>
          <a:p>
            <a:pPr lvl="1"/>
            <a:r>
              <a:rPr lang="en-US" sz="1800" dirty="0"/>
              <a:t>If estimating Operating Costs as a percentage of current Formula Expenses (say, 95%), keep in mind that “Formula Expenses”, as defined, within the Inventory Assessment Tool, exclude funding the PHA may receive under Stop-Loss (called “Transition Funding”)</a:t>
            </a:r>
          </a:p>
          <a:p>
            <a:pPr lvl="1"/>
            <a:r>
              <a:rPr lang="en-US" sz="1800" dirty="0"/>
              <a:t>If estimating Operating Costs based on historical project expenses, remember that HUD’s public housing financial reporting model (1) has a slightly different chart of accounts than FHA and (2) has a separate column for Operating Fund and one for Capital Fund. Generally, you will want to include only the Operating Fund column</a:t>
            </a:r>
          </a:p>
          <a:p>
            <a:pPr marL="0" indent="0">
              <a:buNone/>
            </a:pPr>
            <a:r>
              <a:rPr lang="en-US" sz="1800" dirty="0"/>
              <a:t> </a:t>
            </a:r>
          </a:p>
          <a:p>
            <a:pPr marL="0" indent="0">
              <a:buNone/>
            </a:pPr>
            <a:r>
              <a:rPr lang="en-US" sz="1800" dirty="0"/>
              <a:t>10. Resident Participation</a:t>
            </a:r>
          </a:p>
          <a:p>
            <a:pPr lvl="1"/>
            <a:r>
              <a:rPr lang="en-US" sz="1800" dirty="0"/>
              <a:t>Remember to include two meetings with residents of the project prior to submitting an application (a PHA can combine more than one project at each meeting, as long as residents are notified accordingly)</a:t>
            </a:r>
          </a:p>
          <a:p>
            <a:pPr lvl="1"/>
            <a:r>
              <a:rPr lang="en-US" sz="1800" dirty="0"/>
              <a:t>Remember to have one meeting with residents after RAD award (and prior to submission of Financing Plan)</a:t>
            </a:r>
          </a:p>
          <a:p>
            <a:pPr lvl="1"/>
            <a:r>
              <a:rPr lang="en-US" sz="1800" dirty="0"/>
              <a:t>The PHA will also be required to submit a Significant Amendment to its Annual Plan, which also has public notice requirements</a:t>
            </a:r>
          </a:p>
          <a:p>
            <a:endParaRPr lang="en-US" sz="1400" dirty="0"/>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p:txBody>
          <a:bodyPr/>
          <a:lstStyle/>
          <a:p>
            <a:pPr>
              <a:defRPr/>
            </a:pPr>
            <a:fld id="{A1681BDC-A901-454F-8DA3-16DF8E5B8938}" type="slidenum">
              <a:rPr lang="en-US" smtClean="0"/>
              <a:pPr>
                <a:defRPr/>
              </a:pPr>
              <a:t>26</a:t>
            </a:fld>
            <a:endParaRPr lang="en-US" dirty="0"/>
          </a:p>
        </p:txBody>
      </p:sp>
    </p:spTree>
    <p:extLst>
      <p:ext uri="{BB962C8B-B14F-4D97-AF65-F5344CB8AC3E}">
        <p14:creationId xmlns:p14="http://schemas.microsoft.com/office/powerpoint/2010/main" val="26059462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52736"/>
            <a:ext cx="8153400" cy="5400600"/>
          </a:xfrm>
        </p:spPr>
        <p:txBody>
          <a:bodyPr/>
          <a:lstStyle/>
          <a:p>
            <a:pPr marL="0" indent="0">
              <a:buNone/>
            </a:pPr>
            <a:r>
              <a:rPr lang="en-US" dirty="0"/>
              <a:t>11. Bonus – RAD Physical Condition Assessment (RPCA)</a:t>
            </a:r>
          </a:p>
          <a:p>
            <a:pPr lvl="1"/>
            <a:r>
              <a:rPr lang="en-US" dirty="0"/>
              <a:t>Required only after CHAP award</a:t>
            </a:r>
          </a:p>
          <a:p>
            <a:pPr lvl="1"/>
            <a:r>
              <a:rPr lang="en-US" dirty="0"/>
              <a:t>Exclusions for: new construction, for rehab that is “down to the stud”, and for projects recently built (based on HUD approval)</a:t>
            </a:r>
          </a:p>
          <a:p>
            <a:pPr lvl="1"/>
            <a:r>
              <a:rPr lang="en-US" dirty="0"/>
              <a:t>HUD shortly to form “user group”</a:t>
            </a:r>
          </a:p>
          <a:p>
            <a:pPr marL="0" indent="0">
              <a:buNone/>
            </a:pPr>
            <a:r>
              <a:rPr lang="en-US" dirty="0"/>
              <a:t> </a:t>
            </a:r>
          </a:p>
          <a:p>
            <a:pPr marL="0" indent="0">
              <a:buNone/>
            </a:pPr>
            <a:r>
              <a:rPr lang="en-US" dirty="0"/>
              <a:t>12. Bonus – Ownership Type</a:t>
            </a:r>
          </a:p>
          <a:p>
            <a:pPr lvl="1"/>
            <a:r>
              <a:rPr lang="en-US" dirty="0"/>
              <a:t>Ownership can include:</a:t>
            </a:r>
          </a:p>
          <a:p>
            <a:pPr lvl="2"/>
            <a:r>
              <a:rPr lang="en-US" sz="2400" dirty="0"/>
              <a:t>PHA, directly or through related non-profit</a:t>
            </a:r>
          </a:p>
          <a:p>
            <a:pPr lvl="2"/>
            <a:r>
              <a:rPr lang="en-US" sz="2400" dirty="0"/>
              <a:t>Any other public or non-profit owner</a:t>
            </a:r>
          </a:p>
          <a:p>
            <a:pPr lvl="2"/>
            <a:r>
              <a:rPr lang="en-US" sz="2400" dirty="0"/>
              <a:t>For-profit owner in the case of tax credits</a:t>
            </a:r>
          </a:p>
          <a:p>
            <a:pPr lvl="1"/>
            <a:r>
              <a:rPr lang="en-US" dirty="0"/>
              <a:t>No approval required of these alternate ownership arrangements (other than 2530/APPS process)</a:t>
            </a:r>
          </a:p>
          <a:p>
            <a:pPr marL="0" indent="0">
              <a:buNone/>
            </a:pPr>
            <a:r>
              <a:rPr lang="en-US" dirty="0"/>
              <a:t> </a:t>
            </a:r>
          </a:p>
          <a:p>
            <a:pPr marL="0" indent="0">
              <a:buNone/>
            </a:pPr>
            <a:r>
              <a:rPr lang="en-US" dirty="0"/>
              <a:t> </a:t>
            </a:r>
          </a:p>
          <a:p>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Ten things…</a:t>
            </a:r>
            <a:endParaRPr lang="en-US" dirty="0"/>
          </a:p>
        </p:txBody>
      </p:sp>
      <p:sp>
        <p:nvSpPr>
          <p:cNvPr id="5" name="Slide Number Placeholder 4"/>
          <p:cNvSpPr>
            <a:spLocks noGrp="1"/>
          </p:cNvSpPr>
          <p:nvPr>
            <p:ph type="sldNum" sz="quarter" idx="11"/>
          </p:nvPr>
        </p:nvSpPr>
        <p:spPr>
          <a:xfrm>
            <a:off x="6300192" y="6453336"/>
            <a:ext cx="2133600" cy="273844"/>
          </a:xfrm>
        </p:spPr>
        <p:txBody>
          <a:bodyPr/>
          <a:lstStyle/>
          <a:p>
            <a:pPr>
              <a:defRPr/>
            </a:pPr>
            <a:fld id="{A1681BDC-A901-454F-8DA3-16DF8E5B8938}" type="slidenum">
              <a:rPr lang="en-US" smtClean="0"/>
              <a:pPr>
                <a:defRPr/>
              </a:pPr>
              <a:t>27</a:t>
            </a:fld>
            <a:endParaRPr lang="en-US" dirty="0"/>
          </a:p>
        </p:txBody>
      </p:sp>
    </p:spTree>
    <p:extLst>
      <p:ext uri="{BB962C8B-B14F-4D97-AF65-F5344CB8AC3E}">
        <p14:creationId xmlns:p14="http://schemas.microsoft.com/office/powerpoint/2010/main" val="270407752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8077200" cy="540060"/>
          </a:xfrm>
        </p:spPr>
        <p:txBody>
          <a:bodyPr/>
          <a:lstStyle/>
          <a:p>
            <a:pPr lvl="0" algn="ctr" eaLnBrk="1" hangingPunct="1"/>
            <a:r>
              <a:rPr lang="en-US" sz="2000" cap="none" dirty="0">
                <a:solidFill>
                  <a:schemeClr val="tx1"/>
                </a:solidFill>
                <a:latin typeface="Arial" pitchFamily="34" charset="0"/>
                <a:ea typeface="Calibri" pitchFamily="34" charset="0"/>
                <a:cs typeface="Arial" pitchFamily="34" charset="0"/>
              </a:rPr>
              <a:t/>
            </a:r>
            <a:br>
              <a:rPr lang="en-US" sz="2000" cap="none" dirty="0">
                <a:solidFill>
                  <a:schemeClr val="tx1"/>
                </a:solidFill>
                <a:latin typeface="Arial" pitchFamily="34" charset="0"/>
                <a:ea typeface="Calibri" pitchFamily="34" charset="0"/>
                <a:cs typeface="Arial" pitchFamily="34" charset="0"/>
              </a:rPr>
            </a:br>
            <a:r>
              <a:rPr lang="en-US" sz="2000" cap="none" dirty="0">
                <a:solidFill>
                  <a:schemeClr val="tx1"/>
                </a:solidFill>
                <a:latin typeface="Arial" pitchFamily="34" charset="0"/>
                <a:ea typeface="Calibri" pitchFamily="34" charset="0"/>
                <a:cs typeface="Arial" pitchFamily="34" charset="0"/>
              </a:rPr>
              <a:t>Various Considerations in Choosing PBRA vs. PBV</a:t>
            </a:r>
            <a:r>
              <a:rPr lang="en-US" sz="4400" b="0" cap="none" dirty="0">
                <a:solidFill>
                  <a:schemeClr val="tx1"/>
                </a:solidFill>
                <a:latin typeface="Arial" pitchFamily="34" charset="0"/>
                <a:cs typeface="Arial" pitchFamily="34" charset="0"/>
              </a:rPr>
              <a:t/>
            </a:r>
            <a:br>
              <a:rPr lang="en-US" sz="4400" b="0" cap="none" dirty="0">
                <a:solidFill>
                  <a:schemeClr val="tx1"/>
                </a:solidFill>
                <a:latin typeface="Arial" pitchFamily="34" charset="0"/>
                <a:cs typeface="Arial" pitchFamily="34" charset="0"/>
              </a:rPr>
            </a:br>
            <a:endParaRPr lang="en-US" dirty="0"/>
          </a:p>
        </p:txBody>
      </p:sp>
      <p:sp>
        <p:nvSpPr>
          <p:cNvPr id="3" name="Slide Number Placeholder 2"/>
          <p:cNvSpPr>
            <a:spLocks noGrp="1"/>
          </p:cNvSpPr>
          <p:nvPr>
            <p:ph type="sldNum" sz="quarter" idx="12"/>
          </p:nvPr>
        </p:nvSpPr>
        <p:spPr/>
        <p:txBody>
          <a:bodyPr/>
          <a:lstStyle/>
          <a:p>
            <a:fld id="{16D4383E-641D-4D27-9F04-4E2318D3F7CE}" type="slidenum">
              <a:rPr lang="en-US" smtClean="0"/>
              <a:pPr/>
              <a:t>28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4839190"/>
              </p:ext>
            </p:extLst>
          </p:nvPr>
        </p:nvGraphicFramePr>
        <p:xfrm>
          <a:off x="1043608" y="1124744"/>
          <a:ext cx="7344816" cy="5284279"/>
        </p:xfrm>
        <a:graphic>
          <a:graphicData uri="http://schemas.openxmlformats.org/drawingml/2006/table">
            <a:tbl>
              <a:tblPr firstRow="1" firstCol="1" bandRow="1">
                <a:tableStyleId>{5C22544A-7EE6-4342-B048-85BDC9FD1C3A}</a:tableStyleId>
              </a:tblPr>
              <a:tblGrid>
                <a:gridCol w="2088232"/>
                <a:gridCol w="2520280"/>
                <a:gridCol w="2736304"/>
              </a:tblGrid>
              <a:tr h="166101">
                <a:tc>
                  <a:txBody>
                    <a:bodyPr/>
                    <a:lstStyle/>
                    <a:p>
                      <a:pPr marL="0" marR="0">
                        <a:lnSpc>
                          <a:spcPct val="115000"/>
                        </a:lnSpc>
                        <a:spcBef>
                          <a:spcPts val="0"/>
                        </a:spcBef>
                        <a:spcAft>
                          <a:spcPts val="0"/>
                        </a:spcAft>
                      </a:pPr>
                      <a:r>
                        <a:rPr lang="en-US" sz="1000" dirty="0">
                          <a:effectLst/>
                        </a:rPr>
                        <a:t>Item</a:t>
                      </a:r>
                      <a:endParaRPr lang="en-US" sz="1000" dirty="0">
                        <a:effectLst/>
                        <a:latin typeface="Calibri"/>
                        <a:ea typeface="Calibri"/>
                        <a:cs typeface="Times New Roman"/>
                      </a:endParaRPr>
                    </a:p>
                  </a:txBody>
                  <a:tcPr marL="54927" marR="54927" marT="0" marB="0"/>
                </a:tc>
                <a:tc>
                  <a:txBody>
                    <a:bodyPr/>
                    <a:lstStyle/>
                    <a:p>
                      <a:pPr marL="0" marR="0" algn="ctr">
                        <a:lnSpc>
                          <a:spcPct val="115000"/>
                        </a:lnSpc>
                        <a:spcBef>
                          <a:spcPts val="0"/>
                        </a:spcBef>
                        <a:spcAft>
                          <a:spcPts val="0"/>
                        </a:spcAft>
                      </a:pPr>
                      <a:r>
                        <a:rPr lang="en-US" sz="1000" dirty="0">
                          <a:effectLst/>
                        </a:rPr>
                        <a:t>PBRA</a:t>
                      </a:r>
                      <a:endParaRPr lang="en-US" sz="1000" dirty="0">
                        <a:effectLst/>
                        <a:latin typeface="Calibri"/>
                        <a:ea typeface="Calibri"/>
                        <a:cs typeface="Times New Roman"/>
                      </a:endParaRPr>
                    </a:p>
                  </a:txBody>
                  <a:tcPr marL="54927" marR="54927" marT="0" marB="0"/>
                </a:tc>
                <a:tc>
                  <a:txBody>
                    <a:bodyPr/>
                    <a:lstStyle/>
                    <a:p>
                      <a:pPr marL="0" marR="0" algn="ctr">
                        <a:lnSpc>
                          <a:spcPct val="115000"/>
                        </a:lnSpc>
                        <a:spcBef>
                          <a:spcPts val="0"/>
                        </a:spcBef>
                        <a:spcAft>
                          <a:spcPts val="0"/>
                        </a:spcAft>
                      </a:pPr>
                      <a:r>
                        <a:rPr lang="en-US" sz="1000" dirty="0">
                          <a:effectLst/>
                        </a:rPr>
                        <a:t>PBV</a:t>
                      </a:r>
                      <a:endParaRPr lang="en-US" sz="1000" dirty="0">
                        <a:effectLst/>
                        <a:latin typeface="Calibri"/>
                        <a:ea typeface="Calibri"/>
                        <a:cs typeface="Times New Roman"/>
                      </a:endParaRPr>
                    </a:p>
                  </a:txBody>
                  <a:tcPr marL="54927" marR="54927" marT="0" marB="0"/>
                </a:tc>
              </a:tr>
              <a:tr h="343307">
                <a:tc>
                  <a:txBody>
                    <a:bodyPr/>
                    <a:lstStyle/>
                    <a:p>
                      <a:pPr marL="0" marR="0" lvl="0" indent="0">
                        <a:lnSpc>
                          <a:spcPct val="115000"/>
                        </a:lnSpc>
                        <a:spcBef>
                          <a:spcPts val="0"/>
                        </a:spcBef>
                        <a:spcAft>
                          <a:spcPts val="0"/>
                        </a:spcAft>
                        <a:buFont typeface="+mj-lt"/>
                        <a:buNone/>
                      </a:pPr>
                      <a:r>
                        <a:rPr lang="en-US" sz="1000" dirty="0" smtClean="0">
                          <a:effectLst/>
                        </a:rPr>
                        <a:t>1.  Baseline </a:t>
                      </a:r>
                      <a:r>
                        <a:rPr lang="en-US" sz="1000" dirty="0">
                          <a:effectLst/>
                        </a:rPr>
                        <a:t>Funding Levels</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Based on 2012 levels, with Operating Fund </a:t>
                      </a:r>
                      <a:r>
                        <a:rPr lang="en-US" sz="1000" dirty="0" smtClean="0">
                          <a:effectLst/>
                        </a:rPr>
                        <a:t>Allocation</a:t>
                      </a:r>
                      <a:r>
                        <a:rPr lang="en-US" sz="1000" baseline="0" dirty="0" smtClean="0">
                          <a:effectLst/>
                        </a:rPr>
                        <a:t> Adjustment </a:t>
                      </a:r>
                      <a:r>
                        <a:rPr lang="en-US" sz="1000" dirty="0" smtClean="0">
                          <a:effectLst/>
                        </a:rPr>
                        <a:t>restored</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Same</a:t>
                      </a:r>
                      <a:endParaRPr lang="en-US" sz="1000" dirty="0">
                        <a:effectLst/>
                        <a:latin typeface="Calibri"/>
                        <a:ea typeface="Calibri"/>
                        <a:cs typeface="Times New Roman"/>
                      </a:endParaRPr>
                    </a:p>
                  </a:txBody>
                  <a:tcPr marL="54927" marR="54927" marT="0" marB="0"/>
                </a:tc>
              </a:tr>
              <a:tr h="520515">
                <a:tc>
                  <a:txBody>
                    <a:bodyPr/>
                    <a:lstStyle/>
                    <a:p>
                      <a:pPr marL="0" marR="0" lvl="0" indent="0">
                        <a:lnSpc>
                          <a:spcPct val="115000"/>
                        </a:lnSpc>
                        <a:spcBef>
                          <a:spcPts val="0"/>
                        </a:spcBef>
                        <a:spcAft>
                          <a:spcPts val="0"/>
                        </a:spcAft>
                        <a:buFont typeface="+mj-lt"/>
                        <a:buNone/>
                      </a:pPr>
                      <a:r>
                        <a:rPr lang="en-US" sz="1000" dirty="0" smtClean="0">
                          <a:effectLst/>
                        </a:rPr>
                        <a:t>2.  Initial </a:t>
                      </a:r>
                      <a:r>
                        <a:rPr lang="en-US" sz="1000" dirty="0">
                          <a:effectLst/>
                        </a:rPr>
                        <a:t>Contract Term</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20 years</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15 years (up to 20 at option of voucher agency); voucher agency may also automatically extend for another 15 years</a:t>
                      </a:r>
                      <a:endParaRPr lang="en-US" sz="1000" dirty="0">
                        <a:effectLst/>
                        <a:latin typeface="Calibri"/>
                        <a:ea typeface="Calibri"/>
                        <a:cs typeface="Times New Roman"/>
                      </a:endParaRPr>
                    </a:p>
                  </a:txBody>
                  <a:tcPr marL="54927" marR="54927" marT="0" marB="0"/>
                </a:tc>
              </a:tr>
              <a:tr h="372527">
                <a:tc>
                  <a:txBody>
                    <a:bodyPr/>
                    <a:lstStyle/>
                    <a:p>
                      <a:pPr marL="0" marR="0" lvl="0" indent="0">
                        <a:lnSpc>
                          <a:spcPct val="115000"/>
                        </a:lnSpc>
                        <a:spcBef>
                          <a:spcPts val="0"/>
                        </a:spcBef>
                        <a:spcAft>
                          <a:spcPts val="0"/>
                        </a:spcAft>
                        <a:buFont typeface="+mj-lt"/>
                        <a:buNone/>
                      </a:pPr>
                      <a:r>
                        <a:rPr lang="en-US" sz="1000" dirty="0" smtClean="0">
                          <a:effectLst/>
                        </a:rPr>
                        <a:t>3.  Contract </a:t>
                      </a:r>
                      <a:r>
                        <a:rPr lang="en-US" sz="1000" dirty="0">
                          <a:effectLst/>
                        </a:rPr>
                        <a:t>Renewals</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At end of contract term, Secretary must offer, and PHA must, accept renewal</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Same</a:t>
                      </a:r>
                      <a:endParaRPr lang="en-US" sz="1000" dirty="0">
                        <a:effectLst/>
                        <a:latin typeface="Calibri"/>
                        <a:ea typeface="Calibri"/>
                        <a:cs typeface="Times New Roman"/>
                      </a:endParaRPr>
                    </a:p>
                  </a:txBody>
                  <a:tcPr marL="54927" marR="54927" marT="0" marB="0"/>
                </a:tc>
              </a:tr>
              <a:tr h="697722">
                <a:tc>
                  <a:txBody>
                    <a:bodyPr/>
                    <a:lstStyle/>
                    <a:p>
                      <a:pPr marL="0" marR="0" lvl="0" indent="0">
                        <a:lnSpc>
                          <a:spcPct val="115000"/>
                        </a:lnSpc>
                        <a:spcBef>
                          <a:spcPts val="0"/>
                        </a:spcBef>
                        <a:spcAft>
                          <a:spcPts val="0"/>
                        </a:spcAft>
                        <a:buFont typeface="+mj-lt"/>
                        <a:buNone/>
                      </a:pPr>
                      <a:r>
                        <a:rPr lang="en-US" sz="1000" dirty="0" smtClean="0">
                          <a:effectLst/>
                        </a:rPr>
                        <a:t>4.  Rent </a:t>
                      </a:r>
                      <a:r>
                        <a:rPr lang="en-US" sz="1000" dirty="0">
                          <a:effectLst/>
                        </a:rPr>
                        <a:t>Caps</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Current funding cannot exceed 120% of the FMR, unless the current funding is less than market, in which case the current funding cannot exceed 150% of FMR. </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Current funding cannot exceed the lower of (1) reasonable rent or (2) 110% of FMR. </a:t>
                      </a:r>
                      <a:endParaRPr lang="en-US" sz="1000" dirty="0">
                        <a:effectLst/>
                        <a:latin typeface="Calibri"/>
                        <a:ea typeface="Calibri"/>
                        <a:cs typeface="Times New Roman"/>
                      </a:endParaRPr>
                    </a:p>
                  </a:txBody>
                  <a:tcPr marL="54927" marR="54927" marT="0" marB="0"/>
                </a:tc>
              </a:tr>
              <a:tr h="874929">
                <a:tc>
                  <a:txBody>
                    <a:bodyPr/>
                    <a:lstStyle/>
                    <a:p>
                      <a:pPr marL="0" marR="0" lvl="0" indent="0">
                        <a:lnSpc>
                          <a:spcPct val="115000"/>
                        </a:lnSpc>
                        <a:spcBef>
                          <a:spcPts val="0"/>
                        </a:spcBef>
                        <a:spcAft>
                          <a:spcPts val="0"/>
                        </a:spcAft>
                        <a:buFont typeface="+mj-lt"/>
                        <a:buNone/>
                      </a:pPr>
                      <a:r>
                        <a:rPr lang="en-US" sz="1000" dirty="0" smtClean="0">
                          <a:effectLst/>
                        </a:rPr>
                        <a:t>5.  Annual  </a:t>
                      </a:r>
                      <a:r>
                        <a:rPr lang="en-US" sz="1000" dirty="0">
                          <a:effectLst/>
                        </a:rPr>
                        <a:t>Inflation Adjustment</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Based on Operating Cost Adjustment Factor (OCAF), i.e., the method used to adjust rents for Multifamily projects renewed under the Multifamily Assisted Housing Reform and Affordability Act (MAHRAA).</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Same</a:t>
                      </a:r>
                      <a:endParaRPr lang="en-US" sz="1000" dirty="0">
                        <a:effectLst/>
                        <a:latin typeface="Calibri"/>
                        <a:ea typeface="Calibri"/>
                        <a:cs typeface="Times New Roman"/>
                      </a:endParaRPr>
                    </a:p>
                  </a:txBody>
                  <a:tcPr marL="54927" marR="54927" marT="0" marB="0"/>
                </a:tc>
              </a:tr>
              <a:tr h="874929">
                <a:tc>
                  <a:txBody>
                    <a:bodyPr/>
                    <a:lstStyle/>
                    <a:p>
                      <a:pPr marL="0" marR="0" lvl="0" indent="0">
                        <a:lnSpc>
                          <a:spcPct val="115000"/>
                        </a:lnSpc>
                        <a:spcBef>
                          <a:spcPts val="0"/>
                        </a:spcBef>
                        <a:spcAft>
                          <a:spcPts val="0"/>
                        </a:spcAft>
                        <a:buFont typeface="+mj-lt"/>
                        <a:buNone/>
                      </a:pPr>
                      <a:r>
                        <a:rPr lang="en-US" sz="1000" dirty="0" smtClean="0">
                          <a:effectLst/>
                        </a:rPr>
                        <a:t>6.  Choice </a:t>
                      </a:r>
                      <a:r>
                        <a:rPr lang="en-US" sz="1000" dirty="0">
                          <a:effectLst/>
                        </a:rPr>
                        <a:t>Mobility </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Resident may request next available voucher after two years; however, voucher agency may limit to not more than 15% of project in any year and not more than 33% of voucher turnover due to RAD. </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Resident may request next available voucher after one year, with no limitations. </a:t>
                      </a:r>
                      <a:endParaRPr lang="en-US" sz="1000" dirty="0">
                        <a:effectLst/>
                        <a:latin typeface="Calibri"/>
                        <a:ea typeface="Calibri"/>
                        <a:cs typeface="Times New Roman"/>
                      </a:endParaRPr>
                    </a:p>
                  </a:txBody>
                  <a:tcPr marL="54927" marR="54927" marT="0" marB="0"/>
                </a:tc>
              </a:tr>
              <a:tr h="1406552">
                <a:tc>
                  <a:txBody>
                    <a:bodyPr/>
                    <a:lstStyle/>
                    <a:p>
                      <a:pPr marL="0" marR="0" lvl="0" indent="0">
                        <a:lnSpc>
                          <a:spcPct val="115000"/>
                        </a:lnSpc>
                        <a:spcBef>
                          <a:spcPts val="0"/>
                        </a:spcBef>
                        <a:spcAft>
                          <a:spcPts val="0"/>
                        </a:spcAft>
                        <a:buFont typeface="+mj-lt"/>
                        <a:buNone/>
                      </a:pPr>
                      <a:r>
                        <a:rPr lang="en-US" sz="1000" dirty="0" smtClean="0">
                          <a:effectLst/>
                        </a:rPr>
                        <a:t>7.  Voucher </a:t>
                      </a:r>
                      <a:r>
                        <a:rPr lang="en-US" sz="1000" dirty="0">
                          <a:effectLst/>
                        </a:rPr>
                        <a:t>Admin Fee</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N/A</a:t>
                      </a:r>
                      <a:endParaRPr lang="en-US" sz="1000" dirty="0">
                        <a:effectLst/>
                        <a:latin typeface="Calibri"/>
                        <a:ea typeface="Calibri"/>
                        <a:cs typeface="Times New Roman"/>
                      </a:endParaRPr>
                    </a:p>
                  </a:txBody>
                  <a:tcPr marL="54927" marR="54927" marT="0" marB="0"/>
                </a:tc>
                <a:tc>
                  <a:txBody>
                    <a:bodyPr/>
                    <a:lstStyle/>
                    <a:p>
                      <a:pPr marL="0" marR="0">
                        <a:lnSpc>
                          <a:spcPct val="115000"/>
                        </a:lnSpc>
                        <a:spcBef>
                          <a:spcPts val="0"/>
                        </a:spcBef>
                        <a:spcAft>
                          <a:spcPts val="0"/>
                        </a:spcAft>
                      </a:pPr>
                      <a:r>
                        <a:rPr lang="en-US" sz="1000" dirty="0">
                          <a:effectLst/>
                        </a:rPr>
                        <a:t>PHA earns Section 8 voucher admin fee for all units converted to </a:t>
                      </a:r>
                      <a:r>
                        <a:rPr lang="en-US" sz="1000" dirty="0" smtClean="0">
                          <a:effectLst/>
                        </a:rPr>
                        <a:t>PBV. Note</a:t>
                      </a:r>
                      <a:r>
                        <a:rPr lang="en-US" sz="1000" dirty="0">
                          <a:effectLst/>
                        </a:rPr>
                        <a:t>: for agencies that do not administer a voucher program, and that convert to PBVs, the voucher agency will be responsible for administration of the waiting list, eligibility, reexaminations, leading to substantial deregulation for the converting agency.</a:t>
                      </a:r>
                      <a:endParaRPr lang="en-US" sz="1000" dirty="0">
                        <a:effectLst/>
                        <a:latin typeface="Calibri"/>
                        <a:ea typeface="Calibri"/>
                        <a:cs typeface="Times New Roman"/>
                      </a:endParaRPr>
                    </a:p>
                  </a:txBody>
                  <a:tcPr marL="54927" marR="54927" marT="0" marB="0"/>
                </a:tc>
              </a:tr>
            </a:tbl>
          </a:graphicData>
        </a:graphic>
      </p:graphicFrame>
    </p:spTree>
    <p:extLst>
      <p:ext uri="{BB962C8B-B14F-4D97-AF65-F5344CB8AC3E}">
        <p14:creationId xmlns:p14="http://schemas.microsoft.com/office/powerpoint/2010/main" val="1317607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8077200" cy="432048"/>
          </a:xfrm>
        </p:spPr>
        <p:txBody>
          <a:bodyPr/>
          <a:lstStyle/>
          <a:p>
            <a:pPr algn="ctr"/>
            <a:r>
              <a:rPr lang="en-US" sz="2000" cap="none" dirty="0">
                <a:solidFill>
                  <a:schemeClr val="tx1"/>
                </a:solidFill>
                <a:latin typeface="Arial" pitchFamily="34" charset="0"/>
                <a:ea typeface="Calibri" pitchFamily="34" charset="0"/>
                <a:cs typeface="Arial" pitchFamily="34" charset="0"/>
              </a:rPr>
              <a:t>Various Considerations in Choosing PBRA vs. PBV</a:t>
            </a:r>
            <a:endParaRPr lang="en-US" dirty="0"/>
          </a:p>
        </p:txBody>
      </p:sp>
      <p:sp>
        <p:nvSpPr>
          <p:cNvPr id="3" name="Slide Number Placeholder 2"/>
          <p:cNvSpPr>
            <a:spLocks noGrp="1"/>
          </p:cNvSpPr>
          <p:nvPr>
            <p:ph type="sldNum" sz="quarter" idx="12"/>
          </p:nvPr>
        </p:nvSpPr>
        <p:spPr/>
        <p:txBody>
          <a:bodyPr/>
          <a:lstStyle/>
          <a:p>
            <a:fld id="{16D4383E-641D-4D27-9F04-4E2318D3F7CE}" type="slidenum">
              <a:rPr lang="en-US" smtClean="0"/>
              <a:pPr/>
              <a:t>29</a:t>
            </a:fld>
            <a:endParaRPr lang="en-US" dirty="0"/>
          </a:p>
        </p:txBody>
      </p:sp>
      <p:graphicFrame>
        <p:nvGraphicFramePr>
          <p:cNvPr id="5" name="Table 4"/>
          <p:cNvGraphicFramePr>
            <a:graphicFrameLocks noGrp="1"/>
          </p:cNvGraphicFramePr>
          <p:nvPr>
            <p:extLst/>
          </p:nvPr>
        </p:nvGraphicFramePr>
        <p:xfrm>
          <a:off x="971601" y="1268730"/>
          <a:ext cx="7402779" cy="5249755"/>
        </p:xfrm>
        <a:graphic>
          <a:graphicData uri="http://schemas.openxmlformats.org/drawingml/2006/table">
            <a:tbl>
              <a:tblPr firstRow="1" firstCol="1" bandRow="1">
                <a:tableStyleId>{5C22544A-7EE6-4342-B048-85BDC9FD1C3A}</a:tableStyleId>
              </a:tblPr>
              <a:tblGrid>
                <a:gridCol w="2467593"/>
                <a:gridCol w="2467593"/>
                <a:gridCol w="2467593"/>
              </a:tblGrid>
              <a:tr h="379049">
                <a:tc>
                  <a:txBody>
                    <a:bodyPr/>
                    <a:lstStyle/>
                    <a:p>
                      <a:pPr marL="0" marR="0" lvl="0" indent="0">
                        <a:lnSpc>
                          <a:spcPct val="115000"/>
                        </a:lnSpc>
                        <a:spcBef>
                          <a:spcPts val="0"/>
                        </a:spcBef>
                        <a:spcAft>
                          <a:spcPts val="0"/>
                        </a:spcAft>
                        <a:buFont typeface="+mj-lt"/>
                        <a:buNone/>
                      </a:pPr>
                      <a:r>
                        <a:rPr lang="en-US" sz="1000" dirty="0" smtClean="0">
                          <a:effectLst/>
                        </a:rPr>
                        <a:t>8.</a:t>
                      </a:r>
                      <a:r>
                        <a:rPr lang="en-US" sz="1000" baseline="0" dirty="0" smtClean="0">
                          <a:effectLst/>
                        </a:rPr>
                        <a:t>  </a:t>
                      </a:r>
                      <a:r>
                        <a:rPr lang="en-US" sz="1000" dirty="0" smtClean="0">
                          <a:effectLst/>
                        </a:rPr>
                        <a:t>REAC/UPCS </a:t>
                      </a:r>
                      <a:r>
                        <a:rPr lang="en-US" sz="1000" dirty="0">
                          <a:effectLst/>
                        </a:rPr>
                        <a:t>Inspections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Yes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No (unless project receives FHA insurance)</a:t>
                      </a:r>
                      <a:endParaRPr lang="en-US" sz="1100" dirty="0">
                        <a:effectLst/>
                        <a:latin typeface="Calibri"/>
                        <a:ea typeface="Calibri"/>
                        <a:cs typeface="Times New Roman"/>
                      </a:endParaRPr>
                    </a:p>
                  </a:txBody>
                  <a:tcPr marL="68580" marR="68580" marT="0" marB="0"/>
                </a:tc>
              </a:tr>
              <a:tr h="379049">
                <a:tc>
                  <a:txBody>
                    <a:bodyPr/>
                    <a:lstStyle/>
                    <a:p>
                      <a:pPr marL="0" marR="0" lvl="0" indent="0">
                        <a:lnSpc>
                          <a:spcPct val="115000"/>
                        </a:lnSpc>
                        <a:spcBef>
                          <a:spcPts val="0"/>
                        </a:spcBef>
                        <a:spcAft>
                          <a:spcPts val="0"/>
                        </a:spcAft>
                        <a:buFont typeface="+mj-lt"/>
                        <a:buNone/>
                      </a:pPr>
                      <a:r>
                        <a:rPr lang="en-US" sz="1000" dirty="0" smtClean="0">
                          <a:effectLst/>
                        </a:rPr>
                        <a:t>9.  REAC/FASS-MF </a:t>
                      </a:r>
                      <a:r>
                        <a:rPr lang="en-US" sz="1000" dirty="0">
                          <a:effectLst/>
                        </a:rPr>
                        <a:t>Annual Financial Statements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Yes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No (unless project receives FHA insurance)</a:t>
                      </a:r>
                      <a:endParaRPr lang="en-US" sz="1100" dirty="0">
                        <a:effectLst/>
                        <a:latin typeface="Calibri"/>
                        <a:ea typeface="Calibri"/>
                        <a:cs typeface="Times New Roman"/>
                      </a:endParaRPr>
                    </a:p>
                  </a:txBody>
                  <a:tcPr marL="68580" marR="68580" marT="0" marB="0"/>
                </a:tc>
              </a:tr>
              <a:tr h="379049">
                <a:tc>
                  <a:txBody>
                    <a:bodyPr/>
                    <a:lstStyle/>
                    <a:p>
                      <a:pPr marL="0" marR="0" lvl="0" indent="0">
                        <a:lnSpc>
                          <a:spcPct val="115000"/>
                        </a:lnSpc>
                        <a:spcBef>
                          <a:spcPts val="0"/>
                        </a:spcBef>
                        <a:spcAft>
                          <a:spcPts val="0"/>
                        </a:spcAft>
                        <a:buFont typeface="+mj-lt"/>
                        <a:buNone/>
                      </a:pPr>
                      <a:r>
                        <a:rPr lang="en-US" sz="1000" dirty="0" smtClean="0">
                          <a:effectLst/>
                        </a:rPr>
                        <a:t>10.  Management </a:t>
                      </a:r>
                      <a:r>
                        <a:rPr lang="en-US" sz="1000" dirty="0">
                          <a:effectLst/>
                        </a:rPr>
                        <a:t>and Occupancy Reviews (MORs)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Yes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No (unless project receives FHA insurance)</a:t>
                      </a:r>
                      <a:endParaRPr lang="en-US" sz="1100" dirty="0">
                        <a:effectLst/>
                        <a:latin typeface="Calibri"/>
                        <a:ea typeface="Calibri"/>
                        <a:cs typeface="Times New Roman"/>
                      </a:endParaRPr>
                    </a:p>
                  </a:txBody>
                  <a:tcPr marL="68580" marR="68580" marT="0" marB="0"/>
                </a:tc>
              </a:tr>
              <a:tr h="183393">
                <a:tc>
                  <a:txBody>
                    <a:bodyPr/>
                    <a:lstStyle/>
                    <a:p>
                      <a:pPr marL="0" marR="0" lvl="0" indent="0">
                        <a:lnSpc>
                          <a:spcPct val="115000"/>
                        </a:lnSpc>
                        <a:spcBef>
                          <a:spcPts val="0"/>
                        </a:spcBef>
                        <a:spcAft>
                          <a:spcPts val="0"/>
                        </a:spcAft>
                        <a:buFont typeface="+mj-lt"/>
                        <a:buNone/>
                      </a:pPr>
                      <a:r>
                        <a:rPr lang="en-US" sz="1000" dirty="0" smtClean="0">
                          <a:effectLst/>
                        </a:rPr>
                        <a:t>11.  Cash </a:t>
                      </a:r>
                      <a:r>
                        <a:rPr lang="en-US" sz="1000" dirty="0">
                          <a:effectLst/>
                        </a:rPr>
                        <a:t>Flow</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Unrestricted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Same </a:t>
                      </a:r>
                      <a:endParaRPr lang="en-US" sz="1100" dirty="0">
                        <a:effectLst/>
                        <a:latin typeface="Calibri"/>
                        <a:ea typeface="Calibri"/>
                        <a:cs typeface="Times New Roman"/>
                      </a:endParaRPr>
                    </a:p>
                  </a:txBody>
                  <a:tcPr marL="68580" marR="68580" marT="0" marB="0"/>
                </a:tc>
              </a:tr>
              <a:tr h="1357329">
                <a:tc>
                  <a:txBody>
                    <a:bodyPr/>
                    <a:lstStyle/>
                    <a:p>
                      <a:pPr marL="0" marR="0" lvl="0" indent="0">
                        <a:lnSpc>
                          <a:spcPct val="115000"/>
                        </a:lnSpc>
                        <a:spcBef>
                          <a:spcPts val="0"/>
                        </a:spcBef>
                        <a:spcAft>
                          <a:spcPts val="0"/>
                        </a:spcAft>
                        <a:buFont typeface="+mj-lt"/>
                        <a:buNone/>
                      </a:pPr>
                      <a:r>
                        <a:rPr lang="en-US" sz="1000" dirty="0" smtClean="0">
                          <a:effectLst/>
                        </a:rPr>
                        <a:t>12.  Appropriations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Annual funding subject to appropriations; however, the Congress has never failed to renew a PBRA contract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Annual funding subject to appropriations. Because of the RAD Use Agreement, if Congress provides less than full funding for the Voucher program (i.e., proration), the PHA administering the voucher program may will likely need to absorb the cuts from its non-RAD voucher units. </a:t>
                      </a:r>
                      <a:endParaRPr lang="en-US" sz="1100" dirty="0">
                        <a:effectLst/>
                        <a:latin typeface="Calibri"/>
                        <a:ea typeface="Calibri"/>
                        <a:cs typeface="Times New Roman"/>
                      </a:endParaRPr>
                    </a:p>
                  </a:txBody>
                  <a:tcPr marL="68580" marR="68580" marT="0" marB="0"/>
                </a:tc>
              </a:tr>
              <a:tr h="966017">
                <a:tc>
                  <a:txBody>
                    <a:bodyPr/>
                    <a:lstStyle/>
                    <a:p>
                      <a:pPr marL="0" marR="0" lvl="0" indent="0">
                        <a:lnSpc>
                          <a:spcPct val="115000"/>
                        </a:lnSpc>
                        <a:spcBef>
                          <a:spcPts val="0"/>
                        </a:spcBef>
                        <a:spcAft>
                          <a:spcPts val="0"/>
                        </a:spcAft>
                        <a:buFont typeface="+mj-lt"/>
                        <a:buNone/>
                      </a:pPr>
                      <a:r>
                        <a:rPr lang="en-US" sz="1000" dirty="0" smtClean="0">
                          <a:effectLst/>
                        </a:rPr>
                        <a:t>13.  Rehab </a:t>
                      </a:r>
                      <a:r>
                        <a:rPr lang="en-US" sz="1000" dirty="0">
                          <a:effectLst/>
                        </a:rPr>
                        <a:t>Requirements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There is no required level of rehab under RAD (or requirement to leverage debt). The PHA must simply ensure that whatever needs are identified are addressed.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Same</a:t>
                      </a:r>
                      <a:endParaRPr lang="en-US" sz="1100" dirty="0">
                        <a:effectLst/>
                        <a:latin typeface="Calibri"/>
                        <a:ea typeface="Calibri"/>
                        <a:cs typeface="Times New Roman"/>
                      </a:endParaRPr>
                    </a:p>
                  </a:txBody>
                  <a:tcPr marL="68580" marR="68580" marT="0" marB="0"/>
                </a:tc>
              </a:tr>
              <a:tr h="379049">
                <a:tc>
                  <a:txBody>
                    <a:bodyPr/>
                    <a:lstStyle/>
                    <a:p>
                      <a:pPr marL="0" marR="0" lvl="0" indent="0">
                        <a:lnSpc>
                          <a:spcPct val="115000"/>
                        </a:lnSpc>
                        <a:spcBef>
                          <a:spcPts val="0"/>
                        </a:spcBef>
                        <a:spcAft>
                          <a:spcPts val="0"/>
                        </a:spcAft>
                        <a:buFont typeface="+mj-lt"/>
                        <a:buNone/>
                      </a:pPr>
                      <a:r>
                        <a:rPr lang="en-US" sz="1000" dirty="0" smtClean="0">
                          <a:effectLst/>
                        </a:rPr>
                        <a:t>14.  FHEO </a:t>
                      </a:r>
                      <a:r>
                        <a:rPr lang="en-US" sz="1000" dirty="0">
                          <a:effectLst/>
                        </a:rPr>
                        <a:t>Site/Neighborhood Standards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Standard FHEO requirements not waived under RAD.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Same</a:t>
                      </a:r>
                      <a:endParaRPr lang="en-US" sz="1100" dirty="0">
                        <a:effectLst/>
                        <a:latin typeface="Calibri"/>
                        <a:ea typeface="Calibri"/>
                        <a:cs typeface="Times New Roman"/>
                      </a:endParaRPr>
                    </a:p>
                  </a:txBody>
                  <a:tcPr marL="68580" marR="68580" marT="0" marB="0"/>
                </a:tc>
              </a:tr>
              <a:tr h="1161673">
                <a:tc>
                  <a:txBody>
                    <a:bodyPr/>
                    <a:lstStyle/>
                    <a:p>
                      <a:pPr marL="0" marR="0" lvl="0" indent="0">
                        <a:lnSpc>
                          <a:spcPct val="115000"/>
                        </a:lnSpc>
                        <a:spcBef>
                          <a:spcPts val="0"/>
                        </a:spcBef>
                        <a:spcAft>
                          <a:spcPts val="0"/>
                        </a:spcAft>
                        <a:buFont typeface="+mj-lt"/>
                        <a:buNone/>
                      </a:pPr>
                      <a:r>
                        <a:rPr lang="en-US" sz="1000" dirty="0" smtClean="0">
                          <a:effectLst/>
                        </a:rPr>
                        <a:t>15.  Income </a:t>
                      </a:r>
                      <a:r>
                        <a:rPr lang="en-US" sz="1000" dirty="0">
                          <a:effectLst/>
                        </a:rPr>
                        <a:t>Mixing</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N/A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u="sng" dirty="0">
                          <a:effectLst/>
                        </a:rPr>
                        <a:t>Under normal PBV rules, not more than 25% of units in a project can be assisted, unless the units are elderly or disable, scattered site, or receiving supportive services. RAD increased the threshold to 50%, with the same exceptions</a:t>
                      </a:r>
                      <a:r>
                        <a:rPr lang="en-US" sz="1000" u="sng" dirty="0" smtClean="0">
                          <a:effectLst/>
                        </a:rPr>
                        <a:t>. (see pages 30-41 PIH</a:t>
                      </a:r>
                      <a:r>
                        <a:rPr lang="en-US" sz="1000" u="sng" baseline="0" dirty="0" smtClean="0">
                          <a:effectLst/>
                        </a:rPr>
                        <a:t> 2013-32 –REV. 1)</a:t>
                      </a:r>
                      <a:endParaRPr lang="en-US" sz="1100" u="sng"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0228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162128"/>
          </a:xfrm>
        </p:spPr>
        <p:txBody>
          <a:bodyPr/>
          <a:lstStyle/>
          <a:p>
            <a:r>
              <a:rPr lang="en-US" sz="3200" b="0" dirty="0">
                <a:solidFill>
                  <a:schemeClr val="tx1"/>
                </a:solidFill>
                <a:cs typeface="+mn-cs"/>
              </a:rPr>
              <a:t>Be honest with </a:t>
            </a:r>
            <a:r>
              <a:rPr lang="en-US" sz="3200" b="0" dirty="0" smtClean="0">
                <a:solidFill>
                  <a:schemeClr val="tx1"/>
                </a:solidFill>
                <a:cs typeface="+mn-cs"/>
              </a:rPr>
              <a:t>yourself</a:t>
            </a:r>
            <a:endParaRPr lang="en-US" sz="3200" b="0" dirty="0">
              <a:solidFill>
                <a:schemeClr val="tx1"/>
              </a:solidFill>
              <a:cs typeface="+mn-cs"/>
            </a:endParaRPr>
          </a:p>
          <a:p>
            <a:endParaRPr lang="en-US" sz="3200" b="0" dirty="0">
              <a:solidFill>
                <a:schemeClr val="tx1"/>
              </a:solidFill>
              <a:cs typeface="+mn-cs"/>
            </a:endParaRPr>
          </a:p>
          <a:p>
            <a:r>
              <a:rPr lang="en-US" sz="3200" b="0" dirty="0">
                <a:solidFill>
                  <a:schemeClr val="tx1"/>
                </a:solidFill>
                <a:cs typeface="+mn-cs"/>
              </a:rPr>
              <a:t>Do your </a:t>
            </a:r>
            <a:r>
              <a:rPr lang="en-US" sz="3200" b="0" dirty="0" smtClean="0">
                <a:solidFill>
                  <a:schemeClr val="tx1"/>
                </a:solidFill>
                <a:cs typeface="+mn-cs"/>
              </a:rPr>
              <a:t>homework</a:t>
            </a:r>
            <a:endParaRPr lang="en-US" sz="3200" b="0" dirty="0">
              <a:solidFill>
                <a:schemeClr val="tx1"/>
              </a:solidFill>
              <a:cs typeface="+mn-cs"/>
            </a:endParaRPr>
          </a:p>
          <a:p>
            <a:endParaRPr lang="en-US" sz="3200" b="0" dirty="0">
              <a:solidFill>
                <a:schemeClr val="tx1"/>
              </a:solidFill>
              <a:cs typeface="+mn-cs"/>
            </a:endParaRPr>
          </a:p>
          <a:p>
            <a:r>
              <a:rPr lang="en-US" sz="3200" b="0" dirty="0">
                <a:solidFill>
                  <a:schemeClr val="tx1"/>
                </a:solidFill>
                <a:cs typeface="+mn-cs"/>
              </a:rPr>
              <a:t>Consider pooled procurements and </a:t>
            </a:r>
            <a:r>
              <a:rPr lang="en-US" sz="3200" b="0" dirty="0" smtClean="0">
                <a:solidFill>
                  <a:schemeClr val="tx1"/>
                </a:solidFill>
                <a:cs typeface="+mn-cs"/>
              </a:rPr>
              <a:t>transactions</a:t>
            </a:r>
            <a:endParaRPr lang="en-US" sz="3200" b="0" dirty="0">
              <a:solidFill>
                <a:schemeClr val="tx1"/>
              </a:solidFill>
              <a:cs typeface="+mn-cs"/>
            </a:endParaRPr>
          </a:p>
          <a:p>
            <a:endParaRPr lang="en-US" sz="3200" b="0" dirty="0">
              <a:solidFill>
                <a:schemeClr val="tx1"/>
              </a:solidFill>
              <a:cs typeface="+mn-cs"/>
            </a:endParaRPr>
          </a:p>
          <a:p>
            <a:r>
              <a:rPr lang="en-US" sz="3200" b="0" dirty="0">
                <a:solidFill>
                  <a:schemeClr val="tx1"/>
                </a:solidFill>
                <a:cs typeface="+mn-cs"/>
              </a:rPr>
              <a:t>Assemble the best possible </a:t>
            </a:r>
            <a:r>
              <a:rPr lang="en-US" sz="3200" b="0" dirty="0" smtClean="0">
                <a:solidFill>
                  <a:schemeClr val="tx1"/>
                </a:solidFill>
                <a:cs typeface="+mn-cs"/>
              </a:rPr>
              <a:t>team</a:t>
            </a:r>
            <a:endParaRPr lang="en-US" sz="3200" b="0" dirty="0">
              <a:solidFill>
                <a:schemeClr val="tx1"/>
              </a:solidFill>
              <a:cs typeface="+mn-cs"/>
            </a:endParaRPr>
          </a:p>
          <a:p>
            <a:endParaRPr lang="en-US" sz="3200" b="0" dirty="0">
              <a:solidFill>
                <a:schemeClr val="tx1"/>
              </a:solidFill>
              <a:cs typeface="+mn-cs"/>
            </a:endParaRPr>
          </a:p>
          <a:p>
            <a:r>
              <a:rPr lang="en-US" sz="3200" b="0" dirty="0">
                <a:solidFill>
                  <a:schemeClr val="tx1"/>
                </a:solidFill>
                <a:cs typeface="+mn-cs"/>
              </a:rPr>
              <a:t>Stay </a:t>
            </a:r>
            <a:r>
              <a:rPr lang="en-US" sz="3200" b="0" dirty="0" smtClean="0">
                <a:solidFill>
                  <a:schemeClr val="tx1"/>
                </a:solidFill>
                <a:cs typeface="+mn-cs"/>
              </a:rPr>
              <a:t>involved – follow the program</a:t>
            </a:r>
            <a:endParaRPr lang="en-US" sz="3200" b="0" dirty="0">
              <a:solidFill>
                <a:schemeClr val="tx1"/>
              </a:solidFill>
              <a:cs typeface="+mn-cs"/>
            </a:endParaRPr>
          </a:p>
          <a:p>
            <a:endParaRPr lang="en-US" sz="3200" dirty="0"/>
          </a:p>
          <a:p>
            <a:endParaRPr lang="en-US" sz="3200" dirty="0"/>
          </a:p>
        </p:txBody>
      </p:sp>
      <p:sp>
        <p:nvSpPr>
          <p:cNvPr id="3" name="Title 2"/>
          <p:cNvSpPr>
            <a:spLocks noGrp="1"/>
          </p:cNvSpPr>
          <p:nvPr>
            <p:ph type="title"/>
          </p:nvPr>
        </p:nvSpPr>
        <p:spPr/>
        <p:txBody>
          <a:bodyPr/>
          <a:lstStyle/>
          <a:p>
            <a:pPr algn="ctr"/>
            <a:r>
              <a:rPr lang="en-US" dirty="0" smtClean="0"/>
              <a:t>Is RAD for You?</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3</a:t>
            </a:fld>
            <a:endParaRPr lang="en-US" dirty="0"/>
          </a:p>
        </p:txBody>
      </p:sp>
    </p:spTree>
    <p:extLst>
      <p:ext uri="{BB962C8B-B14F-4D97-AF65-F5344CB8AC3E}">
        <p14:creationId xmlns:p14="http://schemas.microsoft.com/office/powerpoint/2010/main" val="260387783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cap="none" dirty="0" smtClean="0">
                <a:latin typeface="Cambria" charset="0"/>
              </a:rPr>
              <a:t>P</a:t>
            </a:r>
            <a:r>
              <a:rPr lang="en-US" sz="2600" cap="none" dirty="0" smtClean="0">
                <a:latin typeface="Cambria" charset="0"/>
              </a:rPr>
              <a:t>UBLIC </a:t>
            </a:r>
            <a:r>
              <a:rPr lang="en-US" sz="3000" cap="none" dirty="0" smtClean="0">
                <a:latin typeface="Cambria" charset="0"/>
              </a:rPr>
              <a:t>H</a:t>
            </a:r>
            <a:r>
              <a:rPr lang="en-US" sz="2600" cap="none" dirty="0" smtClean="0">
                <a:latin typeface="Cambria" charset="0"/>
              </a:rPr>
              <a:t>OUSING CONVERSIONS</a:t>
            </a:r>
            <a:br>
              <a:rPr lang="en-US" sz="2600" cap="none" dirty="0" smtClean="0">
                <a:latin typeface="Cambria" charset="0"/>
              </a:rPr>
            </a:br>
            <a:endParaRPr lang="en-US" sz="2600" dirty="0">
              <a:ea typeface="+mj-ea"/>
              <a:cs typeface="+mj-cs"/>
            </a:endParaRPr>
          </a:p>
        </p:txBody>
      </p:sp>
      <p:graphicFrame>
        <p:nvGraphicFramePr>
          <p:cNvPr id="16414" name="Group 30"/>
          <p:cNvGraphicFramePr>
            <a:graphicFrameLocks noGrp="1"/>
          </p:cNvGraphicFramePr>
          <p:nvPr>
            <p:extLst/>
          </p:nvPr>
        </p:nvGraphicFramePr>
        <p:xfrm>
          <a:off x="827584" y="692696"/>
          <a:ext cx="7704856" cy="5882640"/>
        </p:xfrm>
        <a:graphic>
          <a:graphicData uri="http://schemas.openxmlformats.org/drawingml/2006/table">
            <a:tbl>
              <a:tblPr/>
              <a:tblGrid>
                <a:gridCol w="7704856"/>
              </a:tblGrid>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Gill Sans MT" charset="0"/>
                          <a:ea typeface="ＭＳ Ｐゴシック" charset="-128"/>
                          <a:cs typeface="ＭＳ Ｐゴシック" charset="-128"/>
                        </a:rPr>
                        <a:t>Resident Provisions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indent="0" algn="l" defTabSz="914400" rtl="0" eaLnBrk="1" fontAlgn="base" latinLnBrk="0" hangingPunct="1">
                        <a:lnSpc>
                          <a:spcPct val="100000"/>
                        </a:lnSpc>
                        <a:spcBef>
                          <a:spcPct val="0"/>
                        </a:spcBef>
                        <a:spcAft>
                          <a:spcPts val="600"/>
                        </a:spcAft>
                        <a:buClrTx/>
                        <a:buSzPct val="85000"/>
                        <a:buFont typeface="Arial" pitchFamily="34" charset="0"/>
                        <a:buNone/>
                        <a:tabLst/>
                        <a:defRPr/>
                      </a:pPr>
                      <a:endParaRPr lang="en-US" sz="800" b="1" dirty="0" smtClean="0">
                        <a:solidFill>
                          <a:srgbClr val="21245A"/>
                        </a:solidFill>
                        <a:latin typeface="Calibri" pitchFamily="34" charset="0"/>
                      </a:endParaRPr>
                    </a:p>
                    <a:p>
                      <a:pPr marL="0" marR="0" indent="0" algn="l" defTabSz="914400" rtl="0" eaLnBrk="1" fontAlgn="base" latinLnBrk="0" hangingPunct="1">
                        <a:lnSpc>
                          <a:spcPct val="100000"/>
                        </a:lnSpc>
                        <a:spcBef>
                          <a:spcPct val="0"/>
                        </a:spcBef>
                        <a:spcAft>
                          <a:spcPts val="600"/>
                        </a:spcAft>
                        <a:buClrTx/>
                        <a:buSzPct val="85000"/>
                        <a:buFont typeface="Arial" pitchFamily="34" charset="0"/>
                        <a:buNone/>
                        <a:tabLst/>
                        <a:defRPr/>
                      </a:pPr>
                      <a:r>
                        <a:rPr lang="en-US" sz="2000" b="1" dirty="0" smtClean="0">
                          <a:solidFill>
                            <a:srgbClr val="21245A"/>
                          </a:solidFill>
                          <a:latin typeface="Calibri" pitchFamily="34" charset="0"/>
                        </a:rPr>
                        <a:t>No Re-Screening of Residents at Conversion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6075">
                <a:tc>
                  <a:txBody>
                    <a:bodyPr/>
                    <a:lstStyle/>
                    <a:p>
                      <a:pPr marL="173038" indent="-173038">
                        <a:spcAft>
                          <a:spcPts val="600"/>
                        </a:spcAft>
                        <a:buSzPct val="85000"/>
                      </a:pPr>
                      <a:r>
                        <a:rPr lang="en-US" sz="2000" b="1" dirty="0" smtClean="0">
                          <a:solidFill>
                            <a:srgbClr val="21245A"/>
                          </a:solidFill>
                          <a:latin typeface="Calibri" pitchFamily="34" charset="0"/>
                        </a:rPr>
                        <a:t>One-for-One Replacement</a:t>
                      </a:r>
                    </a:p>
                    <a:p>
                      <a:pPr marL="400050" indent="-342900">
                        <a:spcAft>
                          <a:spcPts val="1800"/>
                        </a:spcAft>
                        <a:buSzPct val="100000"/>
                        <a:buFont typeface="Arial" pitchFamily="34" charset="0"/>
                        <a:buChar char="•"/>
                      </a:pPr>
                      <a:r>
                        <a:rPr lang="en-US" sz="2000" dirty="0" smtClean="0">
                          <a:solidFill>
                            <a:schemeClr val="tx1"/>
                          </a:solidFill>
                          <a:latin typeface="Calibri" pitchFamily="34" charset="0"/>
                        </a:rPr>
                        <a:t>Must convert all or substantially all units in covered project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5710">
                <a:tc>
                  <a:txBody>
                    <a:bodyPr/>
                    <a:lstStyle/>
                    <a:p>
                      <a:pPr marL="173038" indent="-173038">
                        <a:spcAft>
                          <a:spcPts val="600"/>
                        </a:spcAft>
                        <a:buSzPct val="85000"/>
                      </a:pPr>
                      <a:r>
                        <a:rPr lang="en-US" sz="2000" b="1" dirty="0" smtClean="0">
                          <a:solidFill>
                            <a:srgbClr val="21245A"/>
                          </a:solidFill>
                          <a:latin typeface="Calibri" pitchFamily="34" charset="0"/>
                        </a:rPr>
                        <a:t>Family Self Sufficiency</a:t>
                      </a:r>
                    </a:p>
                    <a:p>
                      <a:pPr marL="400050" indent="-342900">
                        <a:spcAft>
                          <a:spcPts val="1800"/>
                        </a:spcAft>
                        <a:buSzPct val="100000"/>
                        <a:buFont typeface="Arial" pitchFamily="34" charset="0"/>
                        <a:buChar char="•"/>
                      </a:pPr>
                      <a:r>
                        <a:rPr lang="en-US" sz="2000" dirty="0" smtClean="0">
                          <a:solidFill>
                            <a:schemeClr val="tx1"/>
                          </a:solidFill>
                          <a:latin typeface="Calibri" pitchFamily="34" charset="0"/>
                        </a:rPr>
                        <a:t>Current FSS participants continue in program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6075">
                <a:tc>
                  <a:txBody>
                    <a:bodyPr/>
                    <a:lstStyle/>
                    <a:p>
                      <a:pPr marL="173038" indent="-173038">
                        <a:spcAft>
                          <a:spcPts val="600"/>
                        </a:spcAft>
                        <a:buSzPct val="85000"/>
                      </a:pPr>
                      <a:r>
                        <a:rPr lang="en-US" sz="2000" b="1" dirty="0" smtClean="0">
                          <a:solidFill>
                            <a:srgbClr val="21245A"/>
                          </a:solidFill>
                          <a:latin typeface="Calibri" pitchFamily="34" charset="0"/>
                        </a:rPr>
                        <a:t>Resident Participation &amp; Funding</a:t>
                      </a:r>
                    </a:p>
                    <a:p>
                      <a:pPr marL="400050" indent="-342900">
                        <a:spcAft>
                          <a:spcPts val="600"/>
                        </a:spcAft>
                        <a:buSzPct val="100000"/>
                        <a:buFont typeface="Arial" pitchFamily="34" charset="0"/>
                        <a:buChar char="•"/>
                      </a:pPr>
                      <a:r>
                        <a:rPr lang="en-US" sz="2000" dirty="0" smtClean="0">
                          <a:solidFill>
                            <a:schemeClr val="tx1"/>
                          </a:solidFill>
                          <a:latin typeface="Calibri" pitchFamily="34" charset="0"/>
                        </a:rPr>
                        <a:t>PHA must recognize legitimate tenant organizations</a:t>
                      </a:r>
                    </a:p>
                    <a:p>
                      <a:pPr marL="400050" indent="-342900">
                        <a:spcAft>
                          <a:spcPts val="1800"/>
                        </a:spcAft>
                        <a:buSzPct val="100000"/>
                        <a:buFont typeface="Arial" pitchFamily="34" charset="0"/>
                        <a:buChar char="•"/>
                      </a:pPr>
                      <a:r>
                        <a:rPr lang="en-US" sz="2000" dirty="0" smtClean="0">
                          <a:solidFill>
                            <a:schemeClr val="tx1"/>
                          </a:solidFill>
                          <a:latin typeface="Calibri" pitchFamily="34" charset="0"/>
                        </a:rPr>
                        <a:t>PHA must provide $25 per occupied unit annually for resident participation ($15 per occupied unit &gt; legitimate tenant organization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46075">
                <a:tc>
                  <a:txBody>
                    <a:bodyPr/>
                    <a:lstStyle/>
                    <a:p>
                      <a:pPr marL="173038" indent="-173038">
                        <a:spcAft>
                          <a:spcPts val="600"/>
                        </a:spcAft>
                        <a:buSzPct val="85000"/>
                      </a:pPr>
                      <a:r>
                        <a:rPr lang="en-US" sz="2000" b="1" dirty="0" smtClean="0">
                          <a:solidFill>
                            <a:srgbClr val="21245A"/>
                          </a:solidFill>
                          <a:latin typeface="Calibri" pitchFamily="34" charset="0"/>
                        </a:rPr>
                        <a:t>Resident Procedural Rights</a:t>
                      </a:r>
                    </a:p>
                    <a:p>
                      <a:pPr marL="400050" indent="-342900">
                        <a:spcAft>
                          <a:spcPts val="0"/>
                        </a:spcAft>
                        <a:buSzPct val="100000"/>
                        <a:buFont typeface="Arial" pitchFamily="34" charset="0"/>
                        <a:buChar char="•"/>
                      </a:pPr>
                      <a:r>
                        <a:rPr lang="en-US" sz="2000" dirty="0" smtClean="0">
                          <a:solidFill>
                            <a:schemeClr val="tx1"/>
                          </a:solidFill>
                          <a:latin typeface="Calibri" pitchFamily="34" charset="0"/>
                        </a:rPr>
                        <a:t>Consistent with Section 6 of the 1937 Housing 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4838">
                <a:tc>
                  <a:txBody>
                    <a:bodyPr/>
                    <a:lstStyle/>
                    <a:p>
                      <a:pPr marL="342900" indent="-342900">
                        <a:buFont typeface="Arial" pitchFamily="34" charset="0"/>
                        <a:buChar char="•"/>
                      </a:pPr>
                      <a:r>
                        <a:rPr lang="en-US" sz="2000" b="1" dirty="0" smtClean="0">
                          <a:solidFill>
                            <a:schemeClr val="tx2">
                              <a:lumMod val="75000"/>
                            </a:schemeClr>
                          </a:solidFill>
                        </a:rPr>
                        <a:t>Resident</a:t>
                      </a:r>
                      <a:r>
                        <a:rPr lang="en-US" sz="2000" b="1" baseline="0" dirty="0" smtClean="0">
                          <a:solidFill>
                            <a:schemeClr val="tx2">
                              <a:lumMod val="75000"/>
                            </a:schemeClr>
                          </a:solidFill>
                        </a:rPr>
                        <a:t> Relocation</a:t>
                      </a:r>
                    </a:p>
                    <a:p>
                      <a:pPr marL="342900" indent="-342900">
                        <a:buFont typeface="Arial" pitchFamily="34" charset="0"/>
                        <a:buChar char="•"/>
                      </a:pPr>
                      <a:r>
                        <a:rPr lang="en-US" sz="1600" b="1" dirty="0" smtClean="0"/>
                        <a:t>Consistent with Uniform</a:t>
                      </a:r>
                      <a:r>
                        <a:rPr lang="en-US" sz="1600" b="1" baseline="0" dirty="0" smtClean="0"/>
                        <a:t> Relocation Act</a:t>
                      </a:r>
                      <a:endParaRPr lang="en-US" sz="1600" b="1"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342900" indent="-342900">
                        <a:buFont typeface="Arial" pitchFamily="34" charset="0"/>
                        <a:buChar char="•"/>
                      </a:pPr>
                      <a:endParaRPr lang="en-US" sz="2000" b="1"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6" name="Slide Number Placeholder 15"/>
          <p:cNvSpPr>
            <a:spLocks noGrp="1"/>
          </p:cNvSpPr>
          <p:nvPr>
            <p:ph type="sldNum" sz="quarter" idx="11"/>
          </p:nvPr>
        </p:nvSpPr>
        <p:spPr/>
        <p:txBody>
          <a:bodyPr/>
          <a:lstStyle/>
          <a:p>
            <a:fld id="{013CD2CD-A2E9-4357-9628-94978E155FE3}" type="slidenum">
              <a:rPr lang="en-US" smtClean="0"/>
              <a:pPr/>
              <a:t>30</a:t>
            </a:fld>
            <a:endParaRPr lang="en-US" dirty="0"/>
          </a:p>
        </p:txBody>
      </p:sp>
    </p:spTree>
    <p:extLst>
      <p:ext uri="{BB962C8B-B14F-4D97-AF65-F5344CB8AC3E}">
        <p14:creationId xmlns:p14="http://schemas.microsoft.com/office/powerpoint/2010/main" val="412240129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Wisconsin PHAs</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31</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083613954"/>
              </p:ext>
            </p:extLst>
          </p:nvPr>
        </p:nvGraphicFramePr>
        <p:xfrm>
          <a:off x="3635896" y="1196752"/>
          <a:ext cx="2160240" cy="5112570"/>
        </p:xfrm>
        <a:graphic>
          <a:graphicData uri="http://schemas.openxmlformats.org/drawingml/2006/table">
            <a:tbl>
              <a:tblPr>
                <a:tableStyleId>{5C22544A-7EE6-4342-B048-85BDC9FD1C3A}</a:tableStyleId>
              </a:tblPr>
              <a:tblGrid>
                <a:gridCol w="210485"/>
                <a:gridCol w="1562020"/>
                <a:gridCol w="387735"/>
              </a:tblGrid>
              <a:tr h="170419">
                <a:tc>
                  <a:txBody>
                    <a:bodyPr/>
                    <a:lstStyle/>
                    <a:p>
                      <a:pPr algn="ctr" fontAlgn="ctr"/>
                      <a:r>
                        <a:rPr lang="en-US" sz="1000" u="none" strike="noStrike" dirty="0">
                          <a:effectLst/>
                        </a:rPr>
                        <a:t>31</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SAUK CITY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32</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LADYSMITH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33</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PESHTIGO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34</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SAUK COUNTY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35</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ASHLAND COUNTY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36</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FOND DU LAC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43</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37</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CHILTON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44</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38</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BRUCE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45</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39</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Boscobel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46</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SLINGER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49</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41</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STANLEY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42</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PLYMOUTH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43</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MAUSTON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44</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RHINELANDER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45</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BARABOO CDA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46</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AMERY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51</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47</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HUDSON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51</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48</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FREDERIC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53</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49</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HURLEY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54</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SPARTA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58</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51</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SOUTH MILWAUKEE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52</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RICHLAND CENTER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53</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THORP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54</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TREMPEALEAU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55</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CLINTONVILLE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61</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56</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JEFFERSON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62</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57</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LAKE MILLS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63</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58</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NEW LONDON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63</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59</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WAUSAUKEE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65</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60</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KAUKAUNA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71</a:t>
                      </a:r>
                      <a:endParaRPr lang="en-US" sz="1000" b="0" i="0" u="none" strike="noStrike" dirty="0">
                        <a:solidFill>
                          <a:srgbClr val="000000"/>
                        </a:solidFill>
                        <a:effectLst/>
                        <a:latin typeface="Calibri" panose="020F0502020204030204" pitchFamily="34" charset="0"/>
                      </a:endParaRPr>
                    </a:p>
                  </a:txBody>
                  <a:tcPr marL="8890" marR="8890" marT="8890" marB="0" anchor="ctr"/>
                </a:tc>
              </a:tr>
            </a:tbl>
          </a:graphicData>
        </a:graphic>
      </p:graphicFrame>
      <p:graphicFrame>
        <p:nvGraphicFramePr>
          <p:cNvPr id="10" name="Table 9"/>
          <p:cNvGraphicFramePr>
            <a:graphicFrameLocks noGrp="1"/>
          </p:cNvGraphicFramePr>
          <p:nvPr/>
        </p:nvGraphicFramePr>
        <p:xfrm>
          <a:off x="6300192" y="1196752"/>
          <a:ext cx="2160241" cy="5112570"/>
        </p:xfrm>
        <a:graphic>
          <a:graphicData uri="http://schemas.openxmlformats.org/drawingml/2006/table">
            <a:tbl>
              <a:tblPr>
                <a:tableStyleId>{5C22544A-7EE6-4342-B048-85BDC9FD1C3A}</a:tableStyleId>
              </a:tblPr>
              <a:tblGrid>
                <a:gridCol w="210485"/>
                <a:gridCol w="1562020"/>
                <a:gridCol w="387736"/>
              </a:tblGrid>
              <a:tr h="170419">
                <a:tc>
                  <a:txBody>
                    <a:bodyPr/>
                    <a:lstStyle/>
                    <a:p>
                      <a:pPr algn="ctr" fontAlgn="ctr"/>
                      <a:r>
                        <a:rPr lang="en-US" sz="1000" u="none" strike="noStrike" dirty="0">
                          <a:effectLst/>
                        </a:rPr>
                        <a:t>61</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RIVER FALLS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71</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62</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WEST BEND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73</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63</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OCONTO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75</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64</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MARINETTE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76</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65</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WATERTOWN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80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66</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ANTIGO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85</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67</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MONROE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86</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68</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Winnebago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86</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69</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DANE COUNTY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86</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70</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DEPERE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100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71</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MERRILL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102</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72</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MANITOWOC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102</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73</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EDGERTON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105</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74</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EAU CLAIR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111</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75</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MENOMONIE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123</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76</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LACROSSE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128</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77</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RICE LAKE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129</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78</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VIROQUA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130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79</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BELOIT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131</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80</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SHAWANO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146</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81</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ASHLAND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169</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82</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WISCONSIN RAPIDS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195</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83</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SHAWANO COUNTY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202</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84</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GREEN BAY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204</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85</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MARSHFIELD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209</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86</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Appleton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210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87</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SHEBOYGAN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240</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88</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FOND DU LAC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249</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89</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STEVENS POINT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253</a:t>
                      </a:r>
                      <a:endParaRPr lang="en-US" sz="1000" b="0" i="0" u="none" strike="noStrike" dirty="0">
                        <a:solidFill>
                          <a:srgbClr val="000000"/>
                        </a:solidFill>
                        <a:effectLst/>
                        <a:latin typeface="Calibri" panose="020F0502020204030204" pitchFamily="34" charset="0"/>
                      </a:endParaRPr>
                    </a:p>
                  </a:txBody>
                  <a:tcPr marL="8890" marR="8890" marT="8890" marB="0" anchor="ctr"/>
                </a:tc>
              </a:tr>
              <a:tr h="170419">
                <a:tc>
                  <a:txBody>
                    <a:bodyPr/>
                    <a:lstStyle/>
                    <a:p>
                      <a:pPr algn="ctr" fontAlgn="ctr"/>
                      <a:r>
                        <a:rPr lang="en-US" sz="1000" u="none" strike="noStrike" dirty="0">
                          <a:effectLst/>
                        </a:rPr>
                        <a:t>90</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l" fontAlgn="ctr"/>
                      <a:r>
                        <a:rPr lang="en-US" sz="1000" u="none" strike="noStrike" dirty="0">
                          <a:effectLst/>
                        </a:rPr>
                        <a:t>WAUKESHA HA</a:t>
                      </a:r>
                      <a:endParaRPr lang="en-US" sz="1000" b="0" i="0" u="none" strike="noStrike" dirty="0">
                        <a:solidFill>
                          <a:srgbClr val="000000"/>
                        </a:solidFill>
                        <a:effectLst/>
                        <a:latin typeface="Calibri" panose="020F0502020204030204" pitchFamily="34" charset="0"/>
                      </a:endParaRPr>
                    </a:p>
                  </a:txBody>
                  <a:tcPr marL="8890" marR="8890" marT="8890" marB="0" anchor="ctr"/>
                </a:tc>
                <a:tc>
                  <a:txBody>
                    <a:bodyPr/>
                    <a:lstStyle/>
                    <a:p>
                      <a:pPr algn="ctr" fontAlgn="ctr"/>
                      <a:r>
                        <a:rPr lang="en-US" sz="1000" u="none" strike="noStrike" dirty="0">
                          <a:effectLst/>
                        </a:rPr>
                        <a:t>264</a:t>
                      </a:r>
                      <a:endParaRPr lang="en-US" sz="1000" b="0" i="0" u="none" strike="noStrike" dirty="0">
                        <a:solidFill>
                          <a:srgbClr val="000000"/>
                        </a:solidFill>
                        <a:effectLst/>
                        <a:latin typeface="Calibri" panose="020F0502020204030204" pitchFamily="34" charset="0"/>
                      </a:endParaRPr>
                    </a:p>
                  </a:txBody>
                  <a:tcPr marL="8890" marR="8890" marT="8890" marB="0" anchor="ctr"/>
                </a:tc>
              </a:tr>
            </a:tbl>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1264313265"/>
              </p:ext>
            </p:extLst>
          </p:nvPr>
        </p:nvGraphicFramePr>
        <p:xfrm>
          <a:off x="851321" y="1219205"/>
          <a:ext cx="2280519" cy="5090130"/>
        </p:xfrm>
        <a:graphic>
          <a:graphicData uri="http://schemas.openxmlformats.org/drawingml/2006/table">
            <a:tbl>
              <a:tblPr>
                <a:tableStyleId>{5C22544A-7EE6-4342-B048-85BDC9FD1C3A}</a:tableStyleId>
              </a:tblPr>
              <a:tblGrid>
                <a:gridCol w="222204"/>
                <a:gridCol w="1648991"/>
                <a:gridCol w="409324"/>
              </a:tblGrid>
              <a:tr h="169671">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RACINE COUNTY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LUCK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EAU CLAIRE COUNTY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GREENWOOD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PULASKI CDA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Lincoln County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Brillion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WOODVILLE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26</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MONDOVI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26</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REEDSVILLE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27</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CUMBERLAND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27</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TOMAH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LAFAYETTE COUNTY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GRANTSBURG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29</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Barron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Abbotsford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Chetek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SHELL LAKE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OSCEOLA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ALBANY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32</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Burnett County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32</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PARK FALLS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35</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23</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WESTBY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35</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ALTOONA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36</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WASHBURN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36</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26</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DEFOREST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36</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27</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ALGOMA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39</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SPOONER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29</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NEW RICHMOND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789" marR="8789" marT="8789" marB="0" anchor="ctr"/>
                </a:tc>
              </a:tr>
              <a:tr h="169671">
                <a:tc>
                  <a:txBody>
                    <a:bodyPr/>
                    <a:lstStyle/>
                    <a:p>
                      <a:pPr algn="ctr" fontAlgn="ctr"/>
                      <a:r>
                        <a:rPr lang="en-US" sz="1000" u="none" strike="noStrike" dirty="0">
                          <a:effectLst/>
                        </a:rPr>
                        <a:t>30</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l" fontAlgn="ctr"/>
                      <a:r>
                        <a:rPr lang="en-US" sz="1000" u="none" strike="noStrike" dirty="0">
                          <a:effectLst/>
                        </a:rPr>
                        <a:t>PRAIRIE DU CHIEN HA</a:t>
                      </a:r>
                      <a:endParaRPr lang="en-US" sz="10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000" u="none" strike="noStrike" dirty="0">
                          <a:effectLst/>
                        </a:rPr>
                        <a:t>40</a:t>
                      </a:r>
                      <a:endParaRPr lang="en-US" sz="1000" b="0" i="0" u="none" strike="noStrike" dirty="0">
                        <a:solidFill>
                          <a:srgbClr val="000000"/>
                        </a:solidFill>
                        <a:effectLst/>
                        <a:latin typeface="Calibri" panose="020F0502020204030204" pitchFamily="34" charset="0"/>
                      </a:endParaRPr>
                    </a:p>
                  </a:txBody>
                  <a:tcPr marL="8789" marR="8789" marT="8789" marB="0" anchor="ctr"/>
                </a:tc>
              </a:tr>
            </a:tbl>
          </a:graphicData>
        </a:graphic>
      </p:graphicFrame>
    </p:spTree>
    <p:extLst>
      <p:ext uri="{BB962C8B-B14F-4D97-AF65-F5344CB8AC3E}">
        <p14:creationId xmlns:p14="http://schemas.microsoft.com/office/powerpoint/2010/main" val="383480846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547663" y="1124742"/>
          <a:ext cx="6192689" cy="2808312"/>
        </p:xfrm>
        <a:graphic>
          <a:graphicData uri="http://schemas.openxmlformats.org/drawingml/2006/table">
            <a:tbl>
              <a:tblPr>
                <a:tableStyleId>{5C22544A-7EE6-4342-B048-85BDC9FD1C3A}</a:tableStyleId>
              </a:tblPr>
              <a:tblGrid>
                <a:gridCol w="603391"/>
                <a:gridCol w="4477790"/>
                <a:gridCol w="1111508"/>
              </a:tblGrid>
              <a:tr h="468052">
                <a:tc>
                  <a:txBody>
                    <a:bodyPr/>
                    <a:lstStyle/>
                    <a:p>
                      <a:pPr algn="ctr" fontAlgn="ctr"/>
                      <a:r>
                        <a:rPr lang="en-US" sz="2800" u="none" strike="noStrike" dirty="0">
                          <a:effectLst/>
                        </a:rPr>
                        <a:t>91</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800" u="none" strike="noStrike" dirty="0">
                          <a:effectLst/>
                        </a:rPr>
                        <a:t>WAUSAU HA</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u="none" strike="noStrike" dirty="0">
                          <a:effectLst/>
                        </a:rPr>
                        <a:t>344</a:t>
                      </a:r>
                      <a:endParaRPr lang="en-US" sz="2800" b="0" i="0" u="none" strike="noStrike" dirty="0">
                        <a:solidFill>
                          <a:srgbClr val="000000"/>
                        </a:solidFill>
                        <a:effectLst/>
                        <a:latin typeface="Calibri" panose="020F0502020204030204" pitchFamily="34" charset="0"/>
                      </a:endParaRPr>
                    </a:p>
                  </a:txBody>
                  <a:tcPr marL="9525" marR="9525" marT="9525" marB="0" anchor="ctr"/>
                </a:tc>
              </a:tr>
              <a:tr h="468052">
                <a:tc>
                  <a:txBody>
                    <a:bodyPr/>
                    <a:lstStyle/>
                    <a:p>
                      <a:pPr algn="ctr" fontAlgn="ctr"/>
                      <a:r>
                        <a:rPr lang="en-US" sz="2800" u="none" strike="noStrike" dirty="0">
                          <a:effectLst/>
                        </a:rPr>
                        <a:t>92</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800" u="none" strike="noStrike" dirty="0">
                          <a:effectLst/>
                        </a:rPr>
                        <a:t>Oshkosh HA</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u="none" strike="noStrike" dirty="0">
                          <a:effectLst/>
                        </a:rPr>
                        <a:t>410</a:t>
                      </a:r>
                      <a:endParaRPr lang="en-US" sz="2800" b="0" i="0" u="none" strike="noStrike" dirty="0">
                        <a:solidFill>
                          <a:srgbClr val="000000"/>
                        </a:solidFill>
                        <a:effectLst/>
                        <a:latin typeface="Calibri" panose="020F0502020204030204" pitchFamily="34" charset="0"/>
                      </a:endParaRPr>
                    </a:p>
                  </a:txBody>
                  <a:tcPr marL="9525" marR="9525" marT="9525" marB="0" anchor="ctr"/>
                </a:tc>
              </a:tr>
              <a:tr h="468052">
                <a:tc>
                  <a:txBody>
                    <a:bodyPr/>
                    <a:lstStyle/>
                    <a:p>
                      <a:pPr algn="ctr" fontAlgn="ctr"/>
                      <a:r>
                        <a:rPr lang="en-US" sz="2800" u="none" strike="noStrike" dirty="0">
                          <a:effectLst/>
                        </a:rPr>
                        <a:t>93</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800" u="none" strike="noStrike" dirty="0">
                          <a:effectLst/>
                        </a:rPr>
                        <a:t>Superior HA</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u="none" strike="noStrike" dirty="0">
                          <a:effectLst/>
                        </a:rPr>
                        <a:t>465</a:t>
                      </a:r>
                      <a:endParaRPr lang="en-US" sz="2800" b="0" i="0" u="none" strike="noStrike" dirty="0">
                        <a:solidFill>
                          <a:srgbClr val="000000"/>
                        </a:solidFill>
                        <a:effectLst/>
                        <a:latin typeface="Calibri" panose="020F0502020204030204" pitchFamily="34" charset="0"/>
                      </a:endParaRPr>
                    </a:p>
                  </a:txBody>
                  <a:tcPr marL="9525" marR="9525" marT="9525" marB="0" anchor="ctr"/>
                </a:tc>
              </a:tr>
              <a:tr h="468052">
                <a:tc>
                  <a:txBody>
                    <a:bodyPr/>
                    <a:lstStyle/>
                    <a:p>
                      <a:pPr algn="ctr" fontAlgn="ctr"/>
                      <a:r>
                        <a:rPr lang="en-US" sz="2800" u="none" strike="noStrike" dirty="0">
                          <a:effectLst/>
                        </a:rPr>
                        <a:t>94</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800" u="none" strike="noStrike" dirty="0">
                          <a:effectLst/>
                        </a:rPr>
                        <a:t>LA CROSSE HA</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u="none" strike="noStrike" dirty="0">
                          <a:effectLst/>
                        </a:rPr>
                        <a:t>593 </a:t>
                      </a:r>
                      <a:endParaRPr lang="en-US" sz="2800" b="0" i="0" u="none" strike="noStrike" dirty="0">
                        <a:solidFill>
                          <a:srgbClr val="000000"/>
                        </a:solidFill>
                        <a:effectLst/>
                        <a:latin typeface="Calibri" panose="020F0502020204030204" pitchFamily="34" charset="0"/>
                      </a:endParaRPr>
                    </a:p>
                  </a:txBody>
                  <a:tcPr marL="9525" marR="9525" marT="9525" marB="0" anchor="ctr"/>
                </a:tc>
              </a:tr>
              <a:tr h="468052">
                <a:tc>
                  <a:txBody>
                    <a:bodyPr/>
                    <a:lstStyle/>
                    <a:p>
                      <a:pPr algn="ctr" fontAlgn="ctr"/>
                      <a:r>
                        <a:rPr lang="en-US" sz="2800" u="none" strike="noStrike" dirty="0">
                          <a:effectLst/>
                        </a:rPr>
                        <a:t>95</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800" u="none" strike="noStrike" dirty="0">
                          <a:effectLst/>
                        </a:rPr>
                        <a:t>MADISON HA</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u="none" strike="noStrike" dirty="0">
                          <a:effectLst/>
                        </a:rPr>
                        <a:t>743</a:t>
                      </a:r>
                      <a:endParaRPr lang="en-US" sz="2800" b="0" i="0" u="none" strike="noStrike" dirty="0">
                        <a:solidFill>
                          <a:srgbClr val="000000"/>
                        </a:solidFill>
                        <a:effectLst/>
                        <a:latin typeface="Calibri" panose="020F0502020204030204" pitchFamily="34" charset="0"/>
                      </a:endParaRPr>
                    </a:p>
                  </a:txBody>
                  <a:tcPr marL="9525" marR="9525" marT="9525" marB="0" anchor="ctr"/>
                </a:tc>
              </a:tr>
              <a:tr h="468052">
                <a:tc>
                  <a:txBody>
                    <a:bodyPr/>
                    <a:lstStyle/>
                    <a:p>
                      <a:pPr algn="ctr" fontAlgn="ctr"/>
                      <a:r>
                        <a:rPr lang="en-US" sz="2800" u="none" strike="noStrike" dirty="0">
                          <a:effectLst/>
                        </a:rPr>
                        <a:t>96</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800" u="none" strike="noStrike" dirty="0">
                          <a:effectLst/>
                        </a:rPr>
                        <a:t>MILWAUKEE HA</a:t>
                      </a:r>
                      <a:endParaRPr lang="en-US"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u="none" strike="noStrike" dirty="0">
                          <a:effectLst/>
                        </a:rPr>
                        <a:t>3874 </a:t>
                      </a:r>
                      <a:endParaRPr lang="en-US" sz="2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3" name="Title 2"/>
          <p:cNvSpPr>
            <a:spLocks noGrp="1"/>
          </p:cNvSpPr>
          <p:nvPr>
            <p:ph type="title"/>
          </p:nvPr>
        </p:nvSpPr>
        <p:spPr/>
        <p:txBody>
          <a:bodyPr/>
          <a:lstStyle/>
          <a:p>
            <a:pPr algn="ctr"/>
            <a:r>
              <a:rPr lang="en-US" dirty="0"/>
              <a:t>Wisconsin PHAs</a:t>
            </a:r>
          </a:p>
        </p:txBody>
      </p:sp>
      <p:sp>
        <p:nvSpPr>
          <p:cNvPr id="5" name="Slide Number Placeholder 4"/>
          <p:cNvSpPr>
            <a:spLocks noGrp="1"/>
          </p:cNvSpPr>
          <p:nvPr>
            <p:ph type="sldNum" sz="quarter" idx="11"/>
          </p:nvPr>
        </p:nvSpPr>
        <p:spPr/>
        <p:txBody>
          <a:bodyPr/>
          <a:lstStyle/>
          <a:p>
            <a:fld id="{013CD2CD-A2E9-4357-9628-94978E155FE3}" type="slidenum">
              <a:rPr lang="en-US" smtClean="0"/>
              <a:pPr/>
              <a:t>32</a:t>
            </a:fld>
            <a:endParaRPr lang="en-US" dirty="0"/>
          </a:p>
        </p:txBody>
      </p:sp>
    </p:spTree>
    <p:extLst>
      <p:ext uri="{BB962C8B-B14F-4D97-AF65-F5344CB8AC3E}">
        <p14:creationId xmlns:p14="http://schemas.microsoft.com/office/powerpoint/2010/main" val="34036537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33</a:t>
            </a:fld>
            <a:endParaRPr lang="en-US" dirty="0"/>
          </a:p>
        </p:txBody>
      </p:sp>
      <p:sp>
        <p:nvSpPr>
          <p:cNvPr id="3" name="Title 2"/>
          <p:cNvSpPr>
            <a:spLocks noGrp="1"/>
          </p:cNvSpPr>
          <p:nvPr>
            <p:ph type="title" idx="4294967295"/>
          </p:nvPr>
        </p:nvSpPr>
        <p:spPr>
          <a:xfrm>
            <a:off x="1066800" y="152400"/>
            <a:ext cx="8077200" cy="533400"/>
          </a:xfrm>
        </p:spPr>
        <p:txBody>
          <a:bodyPr/>
          <a:lstStyle/>
          <a:p>
            <a:r>
              <a:rPr lang="en-US" dirty="0" smtClean="0"/>
              <a:t>Your Authority</a:t>
            </a:r>
            <a:endParaRPr lang="en-US" dirty="0"/>
          </a:p>
        </p:txBody>
      </p:sp>
      <p:sp>
        <p:nvSpPr>
          <p:cNvPr id="2" name="Content Placeholder 1"/>
          <p:cNvSpPr>
            <a:spLocks noGrp="1"/>
          </p:cNvSpPr>
          <p:nvPr>
            <p:ph idx="1"/>
          </p:nvPr>
        </p:nvSpPr>
        <p:spPr/>
        <p:txBody>
          <a:bodyPr/>
          <a:lstStyle/>
          <a:p>
            <a:r>
              <a:rPr lang="en-US" dirty="0" smtClean="0"/>
              <a:t> </a:t>
            </a:r>
            <a:endParaRPr lang="en-US" dirty="0"/>
          </a:p>
        </p:txBody>
      </p:sp>
      <p:pic>
        <p:nvPicPr>
          <p:cNvPr id="6" name="Picture 5"/>
          <p:cNvPicPr>
            <a:picLocks noChangeAspect="1"/>
          </p:cNvPicPr>
          <p:nvPr/>
        </p:nvPicPr>
        <p:blipFill>
          <a:blip r:embed="rId2"/>
          <a:stretch>
            <a:fillRect/>
          </a:stretch>
        </p:blipFill>
        <p:spPr>
          <a:xfrm>
            <a:off x="1619673" y="1253324"/>
            <a:ext cx="5472608" cy="5237809"/>
          </a:xfrm>
          <a:prstGeom prst="rect">
            <a:avLst/>
          </a:prstGeom>
        </p:spPr>
      </p:pic>
    </p:spTree>
    <p:extLst>
      <p:ext uri="{BB962C8B-B14F-4D97-AF65-F5344CB8AC3E}">
        <p14:creationId xmlns:p14="http://schemas.microsoft.com/office/powerpoint/2010/main" val="290222929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34</a:t>
            </a:fld>
            <a:endParaRPr lang="en-US" dirty="0"/>
          </a:p>
        </p:txBody>
      </p:sp>
      <p:sp>
        <p:nvSpPr>
          <p:cNvPr id="3" name="Title 2"/>
          <p:cNvSpPr>
            <a:spLocks noGrp="1"/>
          </p:cNvSpPr>
          <p:nvPr>
            <p:ph type="title" idx="4294967295"/>
          </p:nvPr>
        </p:nvSpPr>
        <p:spPr>
          <a:xfrm>
            <a:off x="1066800" y="152400"/>
            <a:ext cx="8077200" cy="533400"/>
          </a:xfrm>
        </p:spPr>
        <p:txBody>
          <a:bodyPr/>
          <a:lstStyle/>
          <a:p>
            <a:r>
              <a:rPr lang="en-US" dirty="0"/>
              <a:t>Your Authority</a:t>
            </a:r>
          </a:p>
        </p:txBody>
      </p:sp>
      <p:sp>
        <p:nvSpPr>
          <p:cNvPr id="7" name="TextBox 6"/>
          <p:cNvSpPr txBox="1"/>
          <p:nvPr/>
        </p:nvSpPr>
        <p:spPr>
          <a:xfrm>
            <a:off x="856003" y="3253237"/>
            <a:ext cx="4536504" cy="544495"/>
          </a:xfrm>
          <a:prstGeom prst="rect">
            <a:avLst/>
          </a:prstGeom>
        </p:spPr>
        <p:txBody>
          <a:bodyPr vert="horz" wrap="square" rtlCol="0" anchor="ctr">
            <a:noAutofit/>
          </a:bodyPr>
          <a:lstStyle/>
          <a:p>
            <a:r>
              <a:rPr lang="en-US" sz="1100" dirty="0"/>
              <a:t>WI085000002 </a:t>
            </a:r>
            <a:r>
              <a:rPr lang="en-US" sz="1100" dirty="0" smtClean="0"/>
              <a:t> </a:t>
            </a:r>
            <a:r>
              <a:rPr lang="en-US" sz="1100" dirty="0" smtClean="0"/>
              <a:t>OPFund</a:t>
            </a:r>
            <a:r>
              <a:rPr lang="en-US" sz="1100" dirty="0" smtClean="0"/>
              <a:t>  Antigo </a:t>
            </a:r>
            <a:r>
              <a:rPr lang="en-US" sz="1100" dirty="0"/>
              <a:t>Housing Authority </a:t>
            </a:r>
            <a:r>
              <a:rPr lang="en-US" sz="1100" dirty="0" smtClean="0"/>
              <a:t>  </a:t>
            </a:r>
            <a:r>
              <a:rPr lang="en-US" sz="1100" b="1" dirty="0" smtClean="0"/>
              <a:t>$</a:t>
            </a:r>
            <a:r>
              <a:rPr lang="en-US" sz="1100" b="1" dirty="0"/>
              <a:t>105,681</a:t>
            </a:r>
            <a:r>
              <a:rPr lang="en-US" sz="1100" b="1" dirty="0" smtClean="0">
                <a:solidFill>
                  <a:srgbClr val="8E736A">
                    <a:lumMod val="75000"/>
                  </a:srgbClr>
                </a:solidFill>
                <a:latin typeface="Franklin Gothic Medium"/>
              </a:rPr>
              <a:t>		</a:t>
            </a:r>
            <a:r>
              <a:rPr lang="en-US" sz="1100" b="1" dirty="0"/>
              <a:t>	</a:t>
            </a:r>
          </a:p>
        </p:txBody>
      </p:sp>
      <p:sp>
        <p:nvSpPr>
          <p:cNvPr id="8" name="TextBox 7"/>
          <p:cNvSpPr txBox="1"/>
          <p:nvPr/>
        </p:nvSpPr>
        <p:spPr>
          <a:xfrm>
            <a:off x="6156176" y="3300394"/>
            <a:ext cx="2448272" cy="648072"/>
          </a:xfrm>
          <a:prstGeom prst="rect">
            <a:avLst/>
          </a:prstGeom>
        </p:spPr>
        <p:txBody>
          <a:bodyPr vert="horz" wrap="square" rtlCol="0" anchor="ctr">
            <a:noAutofit/>
          </a:bodyPr>
          <a:lstStyle/>
          <a:p>
            <a:pPr>
              <a:spcBef>
                <a:spcPct val="0"/>
              </a:spcBef>
            </a:pPr>
            <a:r>
              <a:rPr lang="en-US" sz="1200" dirty="0" smtClean="0">
                <a:solidFill>
                  <a:srgbClr val="8E736A">
                    <a:lumMod val="75000"/>
                  </a:srgbClr>
                </a:solidFill>
                <a:latin typeface="Franklin Gothic Medium"/>
              </a:rPr>
              <a:t>2002 CF  $106 266</a:t>
            </a:r>
          </a:p>
          <a:p>
            <a:pPr>
              <a:spcBef>
                <a:spcPct val="0"/>
              </a:spcBef>
            </a:pPr>
            <a:r>
              <a:rPr lang="en-US" sz="1200" dirty="0" smtClean="0">
                <a:solidFill>
                  <a:srgbClr val="8E736A">
                    <a:lumMod val="75000"/>
                  </a:srgbClr>
                </a:solidFill>
                <a:latin typeface="Franklin Gothic Medium"/>
              </a:rPr>
              <a:t>2012 CF  $  </a:t>
            </a:r>
            <a:r>
              <a:rPr lang="en-US" sz="1200" b="1" u="sng" dirty="0" smtClean="0">
                <a:solidFill>
                  <a:srgbClr val="8E736A">
                    <a:lumMod val="75000"/>
                  </a:srgbClr>
                </a:solidFill>
                <a:latin typeface="Franklin Gothic Medium"/>
              </a:rPr>
              <a:t>74,993</a:t>
            </a:r>
          </a:p>
          <a:p>
            <a:pPr>
              <a:spcBef>
                <a:spcPct val="0"/>
              </a:spcBef>
            </a:pPr>
            <a:r>
              <a:rPr lang="en-US" sz="1200" dirty="0" smtClean="0">
                <a:solidFill>
                  <a:srgbClr val="8E736A">
                    <a:lumMod val="75000"/>
                  </a:srgbClr>
                </a:solidFill>
                <a:latin typeface="Franklin Gothic Medium"/>
              </a:rPr>
              <a:t>Decrease $  31,273    29.4%</a:t>
            </a:r>
          </a:p>
        </p:txBody>
      </p:sp>
      <p:pic>
        <p:nvPicPr>
          <p:cNvPr id="4" name="Content Placeholder 3"/>
          <p:cNvPicPr>
            <a:picLocks noGrp="1" noChangeAspect="1"/>
          </p:cNvPicPr>
          <p:nvPr>
            <p:ph idx="1"/>
          </p:nvPr>
        </p:nvPicPr>
        <p:blipFill>
          <a:blip r:embed="rId2"/>
          <a:stretch>
            <a:fillRect/>
          </a:stretch>
        </p:blipFill>
        <p:spPr>
          <a:xfrm>
            <a:off x="827584" y="1052736"/>
            <a:ext cx="7894240" cy="1880722"/>
          </a:xfrm>
          <a:prstGeom prst="rect">
            <a:avLst/>
          </a:prstGeom>
        </p:spPr>
      </p:pic>
      <p:pic>
        <p:nvPicPr>
          <p:cNvPr id="9" name="Picture 8"/>
          <p:cNvPicPr>
            <a:picLocks noChangeAspect="1"/>
          </p:cNvPicPr>
          <p:nvPr/>
        </p:nvPicPr>
        <p:blipFill>
          <a:blip r:embed="rId3"/>
          <a:stretch>
            <a:fillRect/>
          </a:stretch>
        </p:blipFill>
        <p:spPr>
          <a:xfrm>
            <a:off x="1059723" y="4162857"/>
            <a:ext cx="7180490" cy="2330018"/>
          </a:xfrm>
          <a:prstGeom prst="rect">
            <a:avLst/>
          </a:prstGeom>
        </p:spPr>
      </p:pic>
    </p:spTree>
    <p:extLst>
      <p:ext uri="{BB962C8B-B14F-4D97-AF65-F5344CB8AC3E}">
        <p14:creationId xmlns:p14="http://schemas.microsoft.com/office/powerpoint/2010/main" val="267840774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35</a:t>
            </a:fld>
            <a:endParaRPr lang="en-US" dirty="0"/>
          </a:p>
        </p:txBody>
      </p:sp>
      <p:sp>
        <p:nvSpPr>
          <p:cNvPr id="3" name="Title 2"/>
          <p:cNvSpPr>
            <a:spLocks noGrp="1"/>
          </p:cNvSpPr>
          <p:nvPr>
            <p:ph type="title" idx="4294967295"/>
          </p:nvPr>
        </p:nvSpPr>
        <p:spPr>
          <a:xfrm>
            <a:off x="1066800" y="152400"/>
            <a:ext cx="8077200" cy="533400"/>
          </a:xfrm>
        </p:spPr>
        <p:txBody>
          <a:bodyPr/>
          <a:lstStyle/>
          <a:p>
            <a:r>
              <a:rPr lang="en-US" dirty="0"/>
              <a:t>Your Authority</a:t>
            </a:r>
          </a:p>
        </p:txBody>
      </p:sp>
      <p:sp>
        <p:nvSpPr>
          <p:cNvPr id="7" name="Content Placeholder 6"/>
          <p:cNvSpPr>
            <a:spLocks noGrp="1"/>
          </p:cNvSpPr>
          <p:nvPr>
            <p:ph idx="1"/>
          </p:nvPr>
        </p:nvSpPr>
        <p:spPr/>
        <p:txBody>
          <a:bodyPr/>
          <a:lstStyle/>
          <a:p>
            <a:r>
              <a:rPr lang="en-US" dirty="0" smtClean="0"/>
              <a:t>Langlade County FMR</a:t>
            </a:r>
          </a:p>
          <a:p>
            <a:endParaRPr lang="en-US" dirty="0"/>
          </a:p>
          <a:p>
            <a:endParaRPr lang="en-US" dirty="0" smtClean="0"/>
          </a:p>
          <a:p>
            <a:endParaRPr lang="en-US" dirty="0"/>
          </a:p>
        </p:txBody>
      </p:sp>
      <p:pic>
        <p:nvPicPr>
          <p:cNvPr id="8" name="Content Placeholder 3"/>
          <p:cNvPicPr>
            <a:picLocks noChangeAspect="1"/>
          </p:cNvPicPr>
          <p:nvPr/>
        </p:nvPicPr>
        <p:blipFill>
          <a:blip r:embed="rId2"/>
          <a:stretch>
            <a:fillRect/>
          </a:stretch>
        </p:blipFill>
        <p:spPr bwMode="auto">
          <a:xfrm>
            <a:off x="838200" y="2094477"/>
            <a:ext cx="7542857" cy="1704762"/>
          </a:xfrm>
          <a:prstGeom prst="rect">
            <a:avLst/>
          </a:prstGeom>
          <a:noFill/>
          <a:ln w="9525">
            <a:noFill/>
            <a:miter lim="800000"/>
            <a:headEnd/>
            <a:tailEnd/>
          </a:ln>
        </p:spPr>
      </p:pic>
    </p:spTree>
    <p:extLst>
      <p:ext uri="{BB962C8B-B14F-4D97-AF65-F5344CB8AC3E}">
        <p14:creationId xmlns:p14="http://schemas.microsoft.com/office/powerpoint/2010/main" val="350968586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36</a:t>
            </a:fld>
            <a:endParaRPr lang="en-US" dirty="0"/>
          </a:p>
        </p:txBody>
      </p:sp>
      <p:sp>
        <p:nvSpPr>
          <p:cNvPr id="3" name="Title 2"/>
          <p:cNvSpPr>
            <a:spLocks noGrp="1"/>
          </p:cNvSpPr>
          <p:nvPr>
            <p:ph type="title" idx="4294967295"/>
          </p:nvPr>
        </p:nvSpPr>
        <p:spPr>
          <a:xfrm>
            <a:off x="1066800" y="152400"/>
            <a:ext cx="8077200" cy="533400"/>
          </a:xfrm>
        </p:spPr>
        <p:txBody>
          <a:bodyPr/>
          <a:lstStyle/>
          <a:p>
            <a:pPr algn="ctr"/>
            <a:r>
              <a:rPr lang="en-US" dirty="0" smtClean="0"/>
              <a:t>Is Your Site In A QCT?</a:t>
            </a:r>
            <a:endParaRPr lang="en-US" dirty="0"/>
          </a:p>
        </p:txBody>
      </p:sp>
      <p:sp>
        <p:nvSpPr>
          <p:cNvPr id="7" name="TextBox 6"/>
          <p:cNvSpPr txBox="1"/>
          <p:nvPr/>
        </p:nvSpPr>
        <p:spPr>
          <a:xfrm>
            <a:off x="2267744" y="6237312"/>
            <a:ext cx="5387280" cy="255563"/>
          </a:xfrm>
          <a:prstGeom prst="rect">
            <a:avLst/>
          </a:prstGeom>
        </p:spPr>
        <p:txBody>
          <a:bodyPr vert="horz" wrap="square" rtlCol="0" anchor="ctr">
            <a:noAutofit/>
          </a:bodyPr>
          <a:lstStyle/>
          <a:p>
            <a:pPr algn="ctr"/>
            <a:r>
              <a:rPr lang="en-US" b="1" dirty="0">
                <a:solidFill>
                  <a:srgbClr val="8E736A">
                    <a:lumMod val="75000"/>
                  </a:srgbClr>
                </a:solidFill>
                <a:latin typeface="Franklin Gothic Medium"/>
              </a:rPr>
              <a:t>http://209.48.228.153/qctmap.html</a:t>
            </a:r>
            <a:endParaRPr lang="en-US" sz="2400" b="1" dirty="0" smtClean="0">
              <a:solidFill>
                <a:srgbClr val="8E736A">
                  <a:lumMod val="75000"/>
                </a:srgbClr>
              </a:solidFill>
              <a:latin typeface="Franklin Gothic Medium"/>
            </a:endParaRPr>
          </a:p>
        </p:txBody>
      </p:sp>
      <p:pic>
        <p:nvPicPr>
          <p:cNvPr id="6" name="Content Placeholder 5"/>
          <p:cNvPicPr>
            <a:picLocks noGrp="1" noChangeAspect="1"/>
          </p:cNvPicPr>
          <p:nvPr>
            <p:ph idx="1"/>
          </p:nvPr>
        </p:nvPicPr>
        <p:blipFill>
          <a:blip r:embed="rId2"/>
          <a:stretch>
            <a:fillRect/>
          </a:stretch>
        </p:blipFill>
        <p:spPr>
          <a:xfrm>
            <a:off x="1835696" y="1023817"/>
            <a:ext cx="5971429" cy="5085714"/>
          </a:xfrm>
          <a:prstGeom prst="rect">
            <a:avLst/>
          </a:prstGeom>
        </p:spPr>
      </p:pic>
    </p:spTree>
    <p:extLst>
      <p:ext uri="{BB962C8B-B14F-4D97-AF65-F5344CB8AC3E}">
        <p14:creationId xmlns:p14="http://schemas.microsoft.com/office/powerpoint/2010/main" val="248735592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52736"/>
            <a:ext cx="8153400" cy="5544616"/>
          </a:xfrm>
        </p:spPr>
        <p:txBody>
          <a:bodyPr/>
          <a:lstStyle/>
          <a:p>
            <a:pPr marL="0" indent="0">
              <a:buNone/>
            </a:pPr>
            <a:r>
              <a:rPr lang="en-US" sz="3200" dirty="0"/>
              <a:t>Determining  a PHA’s RAD </a:t>
            </a:r>
            <a:r>
              <a:rPr lang="en-US" sz="3200" dirty="0" smtClean="0"/>
              <a:t>Rent</a:t>
            </a:r>
            <a:endParaRPr lang="en-US" sz="3200" dirty="0"/>
          </a:p>
          <a:p>
            <a:endParaRPr lang="en-US" sz="1200" dirty="0" smtClean="0">
              <a:hlinkClick r:id="rId2"/>
            </a:endParaRPr>
          </a:p>
          <a:p>
            <a:pPr lvl="1">
              <a:buClrTx/>
              <a:buSzPct val="100000"/>
            </a:pPr>
            <a:r>
              <a:rPr lang="en-US" sz="3000" dirty="0" smtClean="0">
                <a:hlinkClick r:id="rId2"/>
              </a:rPr>
              <a:t>www.hud.gov/rad</a:t>
            </a:r>
            <a:endParaRPr lang="en-US" sz="3000" dirty="0"/>
          </a:p>
          <a:p>
            <a:pPr lvl="1">
              <a:buClrTx/>
              <a:buSzPct val="100000"/>
            </a:pPr>
            <a:endParaRPr lang="en-US" sz="1200" dirty="0" smtClean="0"/>
          </a:p>
          <a:p>
            <a:pPr lvl="1">
              <a:buClrTx/>
              <a:buSzPct val="100000"/>
            </a:pPr>
            <a:r>
              <a:rPr lang="en-US" sz="3000" dirty="0" smtClean="0"/>
              <a:t>“Resources”</a:t>
            </a:r>
          </a:p>
          <a:p>
            <a:pPr lvl="2">
              <a:buClrTx/>
              <a:buSzPct val="100000"/>
              <a:buFont typeface="Calibri" pitchFamily="34" charset="0"/>
              <a:buChar char="–"/>
            </a:pPr>
            <a:r>
              <a:rPr lang="en-US" sz="2400" dirty="0" smtClean="0"/>
              <a:t>PHA </a:t>
            </a:r>
            <a:r>
              <a:rPr lang="en-US" sz="2400" dirty="0"/>
              <a:t>Conversion </a:t>
            </a:r>
            <a:r>
              <a:rPr lang="en-US" sz="2400" dirty="0" smtClean="0"/>
              <a:t>Guide</a:t>
            </a:r>
          </a:p>
          <a:p>
            <a:pPr lvl="2">
              <a:buClrTx/>
              <a:buSzPct val="100000"/>
              <a:buFont typeface="Calibri" pitchFamily="34" charset="0"/>
              <a:buChar char="–"/>
            </a:pPr>
            <a:r>
              <a:rPr lang="en-US" sz="2400" dirty="0" smtClean="0"/>
              <a:t>RAD </a:t>
            </a:r>
            <a:r>
              <a:rPr lang="en-US" sz="2400" dirty="0"/>
              <a:t>Inventory Assessment </a:t>
            </a:r>
            <a:r>
              <a:rPr lang="en-US" sz="2400" dirty="0" smtClean="0"/>
              <a:t>Tool</a:t>
            </a:r>
          </a:p>
          <a:p>
            <a:pPr lvl="3">
              <a:buClrTx/>
              <a:buSzPct val="75000"/>
              <a:buFont typeface="Wingdings" pitchFamily="2" charset="2"/>
              <a:buChar char="§"/>
            </a:pPr>
            <a:r>
              <a:rPr lang="en-US" sz="2200" dirty="0" smtClean="0"/>
              <a:t>Fill </a:t>
            </a:r>
            <a:r>
              <a:rPr lang="en-US" sz="2200" dirty="0"/>
              <a:t>in PHA </a:t>
            </a:r>
            <a:r>
              <a:rPr lang="en-US" sz="2200" dirty="0" smtClean="0"/>
              <a:t>#</a:t>
            </a:r>
          </a:p>
          <a:p>
            <a:pPr lvl="3">
              <a:buClrTx/>
              <a:buSzPct val="75000"/>
              <a:buFont typeface="Wingdings" pitchFamily="2" charset="2"/>
              <a:buChar char="§"/>
            </a:pPr>
            <a:r>
              <a:rPr lang="en-US" sz="2200" dirty="0" smtClean="0"/>
              <a:t>Populate</a:t>
            </a:r>
          </a:p>
          <a:p>
            <a:pPr lvl="3">
              <a:buClrTx/>
              <a:buSzPct val="75000"/>
              <a:buFont typeface="Wingdings" pitchFamily="2" charset="2"/>
              <a:buChar char="§"/>
            </a:pPr>
            <a:r>
              <a:rPr lang="en-US" sz="2200" dirty="0" smtClean="0"/>
              <a:t>Fill </a:t>
            </a:r>
            <a:r>
              <a:rPr lang="en-US" sz="2200" dirty="0"/>
              <a:t>in basic financing </a:t>
            </a:r>
            <a:r>
              <a:rPr lang="en-US" sz="2200" dirty="0" smtClean="0"/>
              <a:t>assumptions</a:t>
            </a:r>
          </a:p>
          <a:p>
            <a:pPr lvl="3">
              <a:buClrTx/>
              <a:buSzPct val="75000"/>
              <a:buFont typeface="Wingdings" pitchFamily="2" charset="2"/>
              <a:buChar char="§"/>
            </a:pPr>
            <a:r>
              <a:rPr lang="en-US" sz="2200" dirty="0" smtClean="0"/>
              <a:t>Top </a:t>
            </a:r>
            <a:r>
              <a:rPr lang="en-US" sz="2200" dirty="0"/>
              <a:t>rent in </a:t>
            </a:r>
            <a:r>
              <a:rPr lang="en-US" sz="2200" b="1" dirty="0" smtClean="0"/>
              <a:t>BOLD</a:t>
            </a:r>
            <a:r>
              <a:rPr lang="en-US" sz="2200" dirty="0" smtClean="0"/>
              <a:t> </a:t>
            </a:r>
            <a:r>
              <a:rPr lang="en-US" sz="2200" dirty="0"/>
              <a:t>is RAD </a:t>
            </a:r>
            <a:r>
              <a:rPr lang="en-US" sz="2200" dirty="0" smtClean="0"/>
              <a:t>rent</a:t>
            </a:r>
          </a:p>
          <a:p>
            <a:pPr lvl="2"/>
            <a:endParaRPr lang="en-US" sz="1200" dirty="0" smtClean="0"/>
          </a:p>
          <a:p>
            <a:pPr lvl="1">
              <a:buClrTx/>
              <a:buSzPct val="100000"/>
            </a:pPr>
            <a:r>
              <a:rPr lang="en-US" sz="3000" dirty="0" smtClean="0"/>
              <a:t>Feasibility </a:t>
            </a:r>
            <a:r>
              <a:rPr lang="en-US" sz="3000" dirty="0"/>
              <a:t>with debt </a:t>
            </a:r>
            <a:r>
              <a:rPr lang="en-US" sz="3000" dirty="0" smtClean="0"/>
              <a:t>only</a:t>
            </a:r>
          </a:p>
          <a:p>
            <a:pPr lvl="1">
              <a:buClrTx/>
              <a:buSzPct val="100000"/>
            </a:pPr>
            <a:endParaRPr lang="en-US" sz="1400" dirty="0" smtClean="0"/>
          </a:p>
          <a:p>
            <a:pPr lvl="1">
              <a:buClrTx/>
              <a:buSzPct val="100000"/>
            </a:pPr>
            <a:r>
              <a:rPr lang="en-US" sz="3000" dirty="0" smtClean="0"/>
              <a:t>Feasibility </a:t>
            </a:r>
            <a:r>
              <a:rPr lang="en-US" sz="3000" dirty="0"/>
              <a:t>with 4% LIHTC </a:t>
            </a:r>
            <a:r>
              <a:rPr lang="en-US" sz="3000" dirty="0" smtClean="0"/>
              <a:t>&amp; </a:t>
            </a:r>
            <a:r>
              <a:rPr lang="en-US" sz="3000" dirty="0"/>
              <a:t>9% LIHTC</a:t>
            </a:r>
          </a:p>
          <a:p>
            <a:pPr lvl="1">
              <a:spcAft>
                <a:spcPts val="400"/>
              </a:spcAft>
              <a:buClrTx/>
              <a:buSzPct val="90000"/>
            </a:pPr>
            <a:endParaRPr lang="en-US" dirty="0" smtClean="0">
              <a:cs typeface="ＭＳ Ｐゴシック" charset="-128"/>
            </a:endParaRPr>
          </a:p>
          <a:p>
            <a:pPr lvl="1">
              <a:spcAft>
                <a:spcPts val="400"/>
              </a:spcAft>
              <a:buClrTx/>
              <a:buSzPct val="90000"/>
            </a:pPr>
            <a:endParaRPr lang="en-US" dirty="0" smtClean="0">
              <a:cs typeface="ＭＳ Ｐゴシック" charset="-128"/>
            </a:endParaRPr>
          </a:p>
          <a:p>
            <a:pPr lvl="0"/>
            <a:endParaRPr lang="en-US" sz="1200" dirty="0" smtClean="0"/>
          </a:p>
        </p:txBody>
      </p:sp>
      <p:sp>
        <p:nvSpPr>
          <p:cNvPr id="3" name="Title 2"/>
          <p:cNvSpPr>
            <a:spLocks noGrp="1"/>
          </p:cNvSpPr>
          <p:nvPr>
            <p:ph type="title"/>
          </p:nvPr>
        </p:nvSpPr>
        <p:spPr/>
        <p:txBody>
          <a:bodyPr/>
          <a:lstStyle/>
          <a:p>
            <a:r>
              <a:rPr lang="en-US" sz="3600" dirty="0" smtClean="0"/>
              <a:t>Public Housing Resources &amp; Tools</a:t>
            </a:r>
            <a:endParaRPr lang="en-US" sz="3600"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37</a:t>
            </a:fld>
            <a:endParaRPr lang="en-US" dirty="0"/>
          </a:p>
        </p:txBody>
      </p:sp>
    </p:spTree>
    <p:extLst>
      <p:ext uri="{BB962C8B-B14F-4D97-AF65-F5344CB8AC3E}">
        <p14:creationId xmlns:p14="http://schemas.microsoft.com/office/powerpoint/2010/main" val="354647802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38</a:t>
            </a:fld>
            <a:endParaRPr lang="en-US" dirty="0"/>
          </a:p>
        </p:txBody>
      </p:sp>
      <p:sp>
        <p:nvSpPr>
          <p:cNvPr id="3" name="Title 2"/>
          <p:cNvSpPr>
            <a:spLocks noGrp="1"/>
          </p:cNvSpPr>
          <p:nvPr>
            <p:ph type="title" idx="4294967295"/>
          </p:nvPr>
        </p:nvSpPr>
        <p:spPr>
          <a:xfrm>
            <a:off x="1066800" y="152400"/>
            <a:ext cx="8077200" cy="533400"/>
          </a:xfrm>
        </p:spPr>
        <p:txBody>
          <a:bodyPr/>
          <a:lstStyle/>
          <a:p>
            <a:r>
              <a:rPr lang="en-US" dirty="0" smtClean="0"/>
              <a:t>The RAD Inventory Assessment Tool</a:t>
            </a:r>
            <a:endParaRPr lang="en-US" dirty="0"/>
          </a:p>
        </p:txBody>
      </p:sp>
      <p:pic>
        <p:nvPicPr>
          <p:cNvPr id="2" name="Content Placeholder 1"/>
          <p:cNvPicPr>
            <a:picLocks noGrp="1" noChangeAspect="1"/>
          </p:cNvPicPr>
          <p:nvPr>
            <p:ph idx="1"/>
          </p:nvPr>
        </p:nvPicPr>
        <p:blipFill>
          <a:blip r:embed="rId2"/>
          <a:stretch>
            <a:fillRect/>
          </a:stretch>
        </p:blipFill>
        <p:spPr>
          <a:xfrm>
            <a:off x="1619672" y="988383"/>
            <a:ext cx="6336704" cy="5489423"/>
          </a:xfrm>
          <a:prstGeom prst="rect">
            <a:avLst/>
          </a:prstGeom>
        </p:spPr>
      </p:pic>
    </p:spTree>
    <p:extLst>
      <p:ext uri="{BB962C8B-B14F-4D97-AF65-F5344CB8AC3E}">
        <p14:creationId xmlns:p14="http://schemas.microsoft.com/office/powerpoint/2010/main" val="420409976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39</a:t>
            </a:fld>
            <a:endParaRPr lang="en-US" dirty="0"/>
          </a:p>
        </p:txBody>
      </p:sp>
      <p:sp>
        <p:nvSpPr>
          <p:cNvPr id="3" name="Title 2"/>
          <p:cNvSpPr>
            <a:spLocks noGrp="1"/>
          </p:cNvSpPr>
          <p:nvPr>
            <p:ph type="title" idx="4294967295"/>
          </p:nvPr>
        </p:nvSpPr>
        <p:spPr>
          <a:xfrm>
            <a:off x="1066800" y="152400"/>
            <a:ext cx="8077200" cy="533400"/>
          </a:xfrm>
        </p:spPr>
        <p:txBody>
          <a:bodyPr/>
          <a:lstStyle/>
          <a:p>
            <a:r>
              <a:rPr lang="en-US" dirty="0" smtClean="0"/>
              <a:t>The RAD Inventory Assessment Tool</a:t>
            </a:r>
            <a:endParaRPr lang="en-US" dirty="0"/>
          </a:p>
        </p:txBody>
      </p:sp>
      <p:pic>
        <p:nvPicPr>
          <p:cNvPr id="2" name="Content Placeholder 1"/>
          <p:cNvPicPr>
            <a:picLocks noGrp="1" noChangeAspect="1"/>
          </p:cNvPicPr>
          <p:nvPr>
            <p:ph idx="1"/>
          </p:nvPr>
        </p:nvPicPr>
        <p:blipFill>
          <a:blip r:embed="rId2"/>
          <a:stretch>
            <a:fillRect/>
          </a:stretch>
        </p:blipFill>
        <p:spPr>
          <a:xfrm>
            <a:off x="1763687" y="1037899"/>
            <a:ext cx="6126023" cy="5454975"/>
          </a:xfrm>
          <a:prstGeom prst="rect">
            <a:avLst/>
          </a:prstGeom>
        </p:spPr>
      </p:pic>
    </p:spTree>
    <p:extLst>
      <p:ext uri="{BB962C8B-B14F-4D97-AF65-F5344CB8AC3E}">
        <p14:creationId xmlns:p14="http://schemas.microsoft.com/office/powerpoint/2010/main" val="38025917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4946104"/>
          </a:xfrm>
        </p:spPr>
        <p:txBody>
          <a:bodyPr/>
          <a:lstStyle/>
          <a:p>
            <a:r>
              <a:rPr lang="en-US" sz="2800" dirty="0" smtClean="0"/>
              <a:t>In nine months there are more Public Housing Authorities and Public Housing Units committed to RAD than there were in the first two years of the HOPE VI program.</a:t>
            </a:r>
          </a:p>
          <a:p>
            <a:endParaRPr lang="en-US" sz="2800" dirty="0" smtClean="0"/>
          </a:p>
          <a:p>
            <a:r>
              <a:rPr lang="en-US" sz="2800" dirty="0" smtClean="0"/>
              <a:t>The RAD program has not required any additional funding from Congress.</a:t>
            </a:r>
          </a:p>
          <a:p>
            <a:endParaRPr lang="en-US" sz="2800" dirty="0"/>
          </a:p>
          <a:p>
            <a:r>
              <a:rPr lang="en-US" sz="2800" dirty="0" smtClean="0"/>
              <a:t>Over 20 years Congress has spent $5.6 Billion on HOPE VI.</a:t>
            </a:r>
            <a:endParaRPr lang="en-US" sz="2800" dirty="0"/>
          </a:p>
        </p:txBody>
      </p:sp>
      <p:sp>
        <p:nvSpPr>
          <p:cNvPr id="3" name="Title 2"/>
          <p:cNvSpPr>
            <a:spLocks noGrp="1"/>
          </p:cNvSpPr>
          <p:nvPr>
            <p:ph type="title"/>
          </p:nvPr>
        </p:nvSpPr>
        <p:spPr/>
        <p:txBody>
          <a:bodyPr/>
          <a:lstStyle/>
          <a:p>
            <a:pPr algn="ctr"/>
            <a:r>
              <a:rPr lang="en-US" dirty="0" smtClean="0"/>
              <a:t>RAD vs. HOPE VI</a:t>
            </a:r>
            <a:endParaRPr lang="en-US" dirty="0"/>
          </a:p>
        </p:txBody>
      </p:sp>
      <p:sp>
        <p:nvSpPr>
          <p:cNvPr id="4" name="Date Placeholder 3"/>
          <p:cNvSpPr>
            <a:spLocks noGrp="1"/>
          </p:cNvSpPr>
          <p:nvPr>
            <p:ph type="dt" sz="half" idx="10"/>
          </p:nvPr>
        </p:nvSpPr>
        <p:spPr/>
        <p:txBody>
          <a:bodyPr/>
          <a:lstStyle/>
          <a:p>
            <a:r>
              <a:rPr lang="en-US" dirty="0" smtClean="0"/>
              <a:t>2/2/2012</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4</a:t>
            </a:fld>
            <a:endParaRPr lang="en-US" dirty="0"/>
          </a:p>
        </p:txBody>
      </p:sp>
    </p:spTree>
    <p:extLst>
      <p:ext uri="{BB962C8B-B14F-4D97-AF65-F5344CB8AC3E}">
        <p14:creationId xmlns:p14="http://schemas.microsoft.com/office/powerpoint/2010/main" val="354910159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3CD2CD-A2E9-4357-9628-94978E155FE3}" type="slidenum">
              <a:rPr lang="en-US" smtClean="0"/>
              <a:pPr/>
              <a:t>40</a:t>
            </a:fld>
            <a:endParaRPr lang="en-US" dirty="0"/>
          </a:p>
        </p:txBody>
      </p:sp>
      <p:sp>
        <p:nvSpPr>
          <p:cNvPr id="3" name="Title 2"/>
          <p:cNvSpPr>
            <a:spLocks noGrp="1"/>
          </p:cNvSpPr>
          <p:nvPr>
            <p:ph type="title" idx="4294967295"/>
          </p:nvPr>
        </p:nvSpPr>
        <p:spPr>
          <a:xfrm>
            <a:off x="1066800" y="152400"/>
            <a:ext cx="8077200" cy="533400"/>
          </a:xfrm>
        </p:spPr>
        <p:txBody>
          <a:bodyPr/>
          <a:lstStyle/>
          <a:p>
            <a:r>
              <a:rPr lang="en-US" dirty="0" smtClean="0"/>
              <a:t>The RAD Inventory Assessment Tool</a:t>
            </a:r>
            <a:endParaRPr lang="en-US" dirty="0"/>
          </a:p>
        </p:txBody>
      </p:sp>
      <p:pic>
        <p:nvPicPr>
          <p:cNvPr id="4" name="Content Placeholder 3"/>
          <p:cNvPicPr>
            <a:picLocks noGrp="1" noChangeAspect="1"/>
          </p:cNvPicPr>
          <p:nvPr>
            <p:ph idx="1"/>
          </p:nvPr>
        </p:nvPicPr>
        <p:blipFill>
          <a:blip r:embed="rId2"/>
          <a:stretch>
            <a:fillRect/>
          </a:stretch>
        </p:blipFill>
        <p:spPr>
          <a:xfrm>
            <a:off x="827583" y="1052736"/>
            <a:ext cx="3580445" cy="5440139"/>
          </a:xfrm>
          <a:prstGeom prst="rect">
            <a:avLst/>
          </a:prstGeom>
        </p:spPr>
      </p:pic>
      <p:pic>
        <p:nvPicPr>
          <p:cNvPr id="6" name="Picture 5"/>
          <p:cNvPicPr>
            <a:picLocks noChangeAspect="1"/>
          </p:cNvPicPr>
          <p:nvPr/>
        </p:nvPicPr>
        <p:blipFill>
          <a:blip r:embed="rId3"/>
          <a:stretch>
            <a:fillRect/>
          </a:stretch>
        </p:blipFill>
        <p:spPr>
          <a:xfrm>
            <a:off x="4644008" y="1052736"/>
            <a:ext cx="4003537" cy="4680520"/>
          </a:xfrm>
          <a:prstGeom prst="rect">
            <a:avLst/>
          </a:prstGeom>
        </p:spPr>
      </p:pic>
    </p:spTree>
    <p:extLst>
      <p:ext uri="{BB962C8B-B14F-4D97-AF65-F5344CB8AC3E}">
        <p14:creationId xmlns:p14="http://schemas.microsoft.com/office/powerpoint/2010/main" val="37522395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80728"/>
            <a:ext cx="8153400" cy="5544616"/>
          </a:xfrm>
        </p:spPr>
        <p:txBody>
          <a:bodyPr/>
          <a:lstStyle/>
          <a:p>
            <a:pPr>
              <a:spcAft>
                <a:spcPts val="200"/>
              </a:spcAft>
              <a:buNone/>
            </a:pPr>
            <a:r>
              <a:rPr lang="en-US" sz="2800" dirty="0" smtClean="0"/>
              <a:t>Section 223(f) </a:t>
            </a:r>
          </a:p>
          <a:p>
            <a:pPr lvl="1">
              <a:spcAft>
                <a:spcPts val="400"/>
              </a:spcAft>
              <a:buClrTx/>
              <a:buSzPct val="90000"/>
            </a:pPr>
            <a:r>
              <a:rPr lang="en-US" dirty="0" smtClean="0">
                <a:cs typeface="ＭＳ Ｐゴシック" charset="-128"/>
              </a:rPr>
              <a:t>Refinance or acquisition</a:t>
            </a:r>
          </a:p>
          <a:p>
            <a:pPr lvl="1">
              <a:spcAft>
                <a:spcPts val="400"/>
              </a:spcAft>
              <a:buClrTx/>
              <a:buSzPct val="90000"/>
            </a:pPr>
            <a:r>
              <a:rPr lang="en-US" dirty="0" smtClean="0">
                <a:cs typeface="ＭＳ Ｐゴシック" charset="-128"/>
              </a:rPr>
              <a:t>Minor/moderate repairs ($6,500/unit*high cost factor)</a:t>
            </a:r>
          </a:p>
          <a:p>
            <a:pPr lvl="1">
              <a:spcAft>
                <a:spcPts val="400"/>
              </a:spcAft>
              <a:buClrTx/>
              <a:buSzPct val="90000"/>
            </a:pPr>
            <a:r>
              <a:rPr lang="en-US" dirty="0" smtClean="0">
                <a:cs typeface="ＭＳ Ｐゴシック" charset="-128"/>
              </a:rPr>
              <a:t>Permanent debt with repair escrow - up to 35 years</a:t>
            </a:r>
          </a:p>
          <a:p>
            <a:pPr>
              <a:spcAft>
                <a:spcPts val="200"/>
              </a:spcAft>
              <a:buNone/>
            </a:pPr>
            <a:endParaRPr lang="en-US" sz="2000" dirty="0" smtClean="0"/>
          </a:p>
          <a:p>
            <a:pPr>
              <a:spcAft>
                <a:spcPts val="200"/>
              </a:spcAft>
              <a:buNone/>
            </a:pPr>
            <a:r>
              <a:rPr lang="en-US" sz="2800" dirty="0" smtClean="0"/>
              <a:t>Section 221(d)(4)</a:t>
            </a:r>
          </a:p>
          <a:p>
            <a:pPr lvl="1">
              <a:spcAft>
                <a:spcPts val="400"/>
              </a:spcAft>
              <a:buClrTx/>
              <a:buSzPct val="90000"/>
            </a:pPr>
            <a:r>
              <a:rPr lang="en-US" dirty="0" smtClean="0">
                <a:cs typeface="ＭＳ Ｐゴシック" charset="-128"/>
              </a:rPr>
              <a:t>Substantial rehab: 2 major building systems</a:t>
            </a:r>
          </a:p>
          <a:p>
            <a:pPr lvl="1">
              <a:spcAft>
                <a:spcPts val="400"/>
              </a:spcAft>
              <a:buClrTx/>
              <a:buSzPct val="90000"/>
            </a:pPr>
            <a:r>
              <a:rPr lang="en-US" dirty="0" smtClean="0">
                <a:cs typeface="ＭＳ Ｐゴシック" charset="-128"/>
              </a:rPr>
              <a:t>Construction/permanent debt all in one - initial/final closing</a:t>
            </a:r>
          </a:p>
          <a:p>
            <a:pPr lvl="1">
              <a:spcAft>
                <a:spcPts val="400"/>
              </a:spcAft>
              <a:buClrTx/>
              <a:buSzPct val="90000"/>
            </a:pPr>
            <a:r>
              <a:rPr lang="en-US" dirty="0" smtClean="0">
                <a:cs typeface="ＭＳ Ｐゴシック" charset="-128"/>
              </a:rPr>
              <a:t>40-year financing</a:t>
            </a:r>
          </a:p>
          <a:p>
            <a:pPr lvl="1">
              <a:spcAft>
                <a:spcPts val="400"/>
              </a:spcAft>
              <a:buClrTx/>
              <a:buSzPct val="90000"/>
            </a:pPr>
            <a:endParaRPr lang="en-US" sz="2000" dirty="0" smtClean="0">
              <a:cs typeface="ＭＳ Ｐゴシック" charset="-128"/>
            </a:endParaRPr>
          </a:p>
          <a:p>
            <a:pPr>
              <a:spcAft>
                <a:spcPts val="200"/>
              </a:spcAft>
              <a:buNone/>
            </a:pPr>
            <a:r>
              <a:rPr lang="en-US" sz="2800" dirty="0" smtClean="0"/>
              <a:t>Mortgagee Letter for RAD Transactions issued 10/12</a:t>
            </a:r>
          </a:p>
          <a:p>
            <a:pPr lvl="1">
              <a:spcAft>
                <a:spcPts val="200"/>
              </a:spcAft>
              <a:buClrTx/>
              <a:buSzPct val="100000"/>
            </a:pPr>
            <a:r>
              <a:rPr lang="en-US" dirty="0" smtClean="0"/>
              <a:t>Eligibility, underwriting criteria, processing &amp; materials</a:t>
            </a:r>
          </a:p>
          <a:p>
            <a:pPr lvl="1">
              <a:spcAft>
                <a:spcPts val="400"/>
              </a:spcAft>
              <a:buClrTx/>
              <a:buSzPct val="90000"/>
            </a:pPr>
            <a:endParaRPr lang="en-US" dirty="0" smtClean="0">
              <a:cs typeface="ＭＳ Ｐゴシック" charset="-128"/>
            </a:endParaRPr>
          </a:p>
          <a:p>
            <a:pPr lvl="1">
              <a:spcAft>
                <a:spcPts val="400"/>
              </a:spcAft>
              <a:buClrTx/>
              <a:buSzPct val="90000"/>
              <a:buNone/>
            </a:pPr>
            <a:endParaRPr lang="en-US" dirty="0" smtClean="0">
              <a:cs typeface="ＭＳ Ｐゴシック" charset="-128"/>
            </a:endParaRPr>
          </a:p>
        </p:txBody>
      </p:sp>
      <p:sp>
        <p:nvSpPr>
          <p:cNvPr id="3" name="Title 2"/>
          <p:cNvSpPr>
            <a:spLocks noGrp="1"/>
          </p:cNvSpPr>
          <p:nvPr>
            <p:ph type="title"/>
          </p:nvPr>
        </p:nvSpPr>
        <p:spPr/>
        <p:txBody>
          <a:bodyPr/>
          <a:lstStyle/>
          <a:p>
            <a:r>
              <a:rPr lang="en-US" dirty="0" smtClean="0"/>
              <a:t>FHA Multifamily Mortgage Insurance</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41</a:t>
            </a:fld>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196752"/>
            <a:ext cx="8054280" cy="4953000"/>
          </a:xfrm>
        </p:spPr>
        <p:txBody>
          <a:bodyPr/>
          <a:lstStyle/>
          <a:p>
            <a:pPr marL="228600" lvl="1" indent="0">
              <a:spcAft>
                <a:spcPts val="400"/>
              </a:spcAft>
              <a:buClrTx/>
              <a:buSzPct val="90000"/>
              <a:buNone/>
            </a:pPr>
            <a:endParaRPr lang="en-US" dirty="0">
              <a:solidFill>
                <a:prstClr val="black"/>
              </a:solidFill>
              <a:cs typeface="ＭＳ Ｐゴシック" charset="-128"/>
            </a:endParaRPr>
          </a:p>
          <a:p>
            <a:pPr>
              <a:spcAft>
                <a:spcPts val="1800"/>
              </a:spcAft>
              <a:buNone/>
            </a:pPr>
            <a:r>
              <a:rPr lang="en-US" sz="3000" dirty="0" smtClean="0"/>
              <a:t>Streamlined-Enhanced FHA 223(f) &amp; LIHTCs</a:t>
            </a:r>
          </a:p>
          <a:p>
            <a:pPr lvl="1">
              <a:spcAft>
                <a:spcPts val="1200"/>
              </a:spcAft>
              <a:buClrTx/>
              <a:buSzPct val="90000"/>
            </a:pPr>
            <a:r>
              <a:rPr lang="en-US" dirty="0" smtClean="0">
                <a:cs typeface="ＭＳ Ｐゴシック" charset="-128"/>
              </a:rPr>
              <a:t>Rehab expenditures of up to $40,000/unit</a:t>
            </a:r>
          </a:p>
          <a:p>
            <a:pPr lvl="1">
              <a:spcAft>
                <a:spcPts val="1200"/>
              </a:spcAft>
              <a:buClrTx/>
              <a:buSzPct val="90000"/>
            </a:pPr>
            <a:r>
              <a:rPr lang="en-US" dirty="0" smtClean="0">
                <a:cs typeface="ＭＳ Ｐゴシック" charset="-128"/>
              </a:rPr>
              <a:t>Tax credit or Bond Cap allocation in hand</a:t>
            </a:r>
          </a:p>
          <a:p>
            <a:pPr lvl="1">
              <a:spcAft>
                <a:spcPts val="1200"/>
              </a:spcAft>
              <a:buClrTx/>
              <a:buSzPct val="90000"/>
            </a:pPr>
            <a:r>
              <a:rPr lang="en-US" dirty="0" smtClean="0">
                <a:cs typeface="ＭＳ Ｐゴシック" charset="-128"/>
              </a:rPr>
              <a:t>Processed in Multifamily Hubs</a:t>
            </a:r>
          </a:p>
          <a:p>
            <a:pPr lvl="1">
              <a:spcAft>
                <a:spcPts val="1200"/>
              </a:spcAft>
              <a:buClrTx/>
              <a:buSzPct val="90000"/>
            </a:pPr>
            <a:r>
              <a:rPr lang="en-US" dirty="0" smtClean="0">
                <a:cs typeface="ＭＳ Ｐゴシック" charset="-128"/>
              </a:rPr>
              <a:t>Using MAP lenders approved for the Pilot</a:t>
            </a:r>
          </a:p>
          <a:p>
            <a:pPr lvl="1">
              <a:spcAft>
                <a:spcPts val="1200"/>
              </a:spcAft>
              <a:buClrTx/>
              <a:buSzPct val="90000"/>
            </a:pPr>
            <a:r>
              <a:rPr lang="en-US" dirty="0" smtClean="0">
                <a:cs typeface="ＭＳ Ｐゴシック" charset="-128"/>
              </a:rPr>
              <a:t>Goal of 3-4 month turnaround on applications</a:t>
            </a:r>
          </a:p>
          <a:p>
            <a:pPr>
              <a:buNone/>
            </a:pPr>
            <a:endParaRPr lang="en-US" dirty="0" smtClean="0">
              <a:solidFill>
                <a:schemeClr val="tx2"/>
              </a:solidFill>
            </a:endParaRPr>
          </a:p>
          <a:p>
            <a:endParaRPr lang="en-US" dirty="0"/>
          </a:p>
        </p:txBody>
      </p:sp>
      <p:sp>
        <p:nvSpPr>
          <p:cNvPr id="5" name="Slide Number Placeholder 4"/>
          <p:cNvSpPr>
            <a:spLocks noGrp="1"/>
          </p:cNvSpPr>
          <p:nvPr>
            <p:ph type="sldNum" sz="quarter" idx="11"/>
          </p:nvPr>
        </p:nvSpPr>
        <p:spPr>
          <a:xfrm>
            <a:off x="6588224" y="6492876"/>
            <a:ext cx="2133600" cy="365125"/>
          </a:xfrm>
        </p:spPr>
        <p:txBody>
          <a:bodyPr/>
          <a:lstStyle/>
          <a:p>
            <a:fld id="{013CD2CD-A2E9-4357-9628-94978E155FE3}" type="slidenum">
              <a:rPr lang="en-US" smtClean="0"/>
              <a:pPr/>
              <a:t>42</a:t>
            </a:fld>
            <a:endParaRPr lang="en-US" dirty="0"/>
          </a:p>
        </p:txBody>
      </p:sp>
      <p:sp>
        <p:nvSpPr>
          <p:cNvPr id="7" name="Title 2"/>
          <p:cNvSpPr txBox="1">
            <a:spLocks/>
          </p:cNvSpPr>
          <p:nvPr/>
        </p:nvSpPr>
        <p:spPr>
          <a:xfrm>
            <a:off x="838200" y="152400"/>
            <a:ext cx="8305800" cy="540296"/>
          </a:xfrm>
          <a:prstGeom prst="rect">
            <a:avLst/>
          </a:prstGeom>
        </p:spPr>
        <p:txBody>
          <a:bodyPr vert="horz" lIns="91431" tIns="45715" rIns="91431" bIns="45715"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small" spc="0" normalizeH="0" baseline="0" noProof="0" dirty="0" smtClean="0">
                <a:ln>
                  <a:noFill/>
                </a:ln>
                <a:solidFill>
                  <a:srgbClr val="21245A"/>
                </a:solidFill>
                <a:effectLst/>
                <a:uLnTx/>
                <a:uFillTx/>
                <a:latin typeface="Cambria" pitchFamily="18" charset="0"/>
                <a:ea typeface="ＭＳ Ｐゴシック" charset="-128"/>
                <a:cs typeface="ＭＳ Ｐゴシック" charset="-128"/>
              </a:rPr>
              <a:t>FHA LIHTC Pilot Program</a:t>
            </a:r>
            <a:endParaRPr kumimoji="0" lang="en-US" sz="3200" b="1" i="0" u="none" strike="noStrike" kern="1200" cap="small" spc="0" normalizeH="0" baseline="0" noProof="0" dirty="0">
              <a:ln>
                <a:noFill/>
              </a:ln>
              <a:solidFill>
                <a:srgbClr val="21245A"/>
              </a:solidFill>
              <a:effectLst/>
              <a:uLnTx/>
              <a:uFillTx/>
              <a:latin typeface="Cambria" pitchFamily="18" charset="0"/>
              <a:ea typeface="ＭＳ Ｐゴシック" charset="-128"/>
              <a:cs typeface="ＭＳ Ｐゴシック" charset="-128"/>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018112"/>
          </a:xfrm>
        </p:spPr>
        <p:txBody>
          <a:bodyPr/>
          <a:lstStyle/>
          <a:p>
            <a:pPr marL="0" indent="0">
              <a:buNone/>
            </a:pPr>
            <a:r>
              <a:rPr lang="en-US" sz="3200" dirty="0" smtClean="0"/>
              <a:t>Affordable Housing Program (AHP)</a:t>
            </a:r>
          </a:p>
          <a:p>
            <a:endParaRPr lang="en-US" sz="1000" dirty="0" smtClean="0"/>
          </a:p>
          <a:p>
            <a:r>
              <a:rPr lang="en-US" b="0" dirty="0">
                <a:solidFill>
                  <a:schemeClr val="tx1"/>
                </a:solidFill>
              </a:rPr>
              <a:t>This program is funded with 10% of the Federal Home Loan Banks' net income each year</a:t>
            </a:r>
            <a:r>
              <a:rPr lang="en-US" b="0" dirty="0" smtClean="0">
                <a:solidFill>
                  <a:schemeClr val="tx1"/>
                </a:solidFill>
              </a:rPr>
              <a:t>.</a:t>
            </a:r>
          </a:p>
          <a:p>
            <a:endParaRPr lang="en-US" sz="1000" b="0" dirty="0">
              <a:solidFill>
                <a:schemeClr val="tx1"/>
              </a:solidFill>
            </a:endParaRPr>
          </a:p>
          <a:p>
            <a:r>
              <a:rPr lang="en-US" b="0" dirty="0" smtClean="0">
                <a:solidFill>
                  <a:schemeClr val="tx1"/>
                </a:solidFill>
              </a:rPr>
              <a:t>Most </a:t>
            </a:r>
            <a:r>
              <a:rPr lang="en-US" b="0" dirty="0">
                <a:solidFill>
                  <a:schemeClr val="tx1"/>
                </a:solidFill>
              </a:rPr>
              <a:t>effective when paired with other programs and funding sources, like Low-Income Housing Tax Credits.</a:t>
            </a:r>
          </a:p>
          <a:p>
            <a:endParaRPr lang="en-US" sz="1000" b="0" dirty="0" smtClean="0">
              <a:solidFill>
                <a:schemeClr val="tx1"/>
              </a:solidFill>
            </a:endParaRPr>
          </a:p>
          <a:p>
            <a:r>
              <a:rPr lang="en-US" b="0" dirty="0" smtClean="0">
                <a:solidFill>
                  <a:schemeClr val="tx1"/>
                </a:solidFill>
              </a:rPr>
              <a:t>More </a:t>
            </a:r>
            <a:r>
              <a:rPr lang="en-US" b="0" dirty="0">
                <a:solidFill>
                  <a:schemeClr val="tx1"/>
                </a:solidFill>
              </a:rPr>
              <a:t>than 776,000 housing units have been built using AHP funds, including 475,000 units for very low-income residents.</a:t>
            </a:r>
          </a:p>
          <a:p>
            <a:endParaRPr lang="en-US" sz="1000" b="0" dirty="0" smtClean="0">
              <a:solidFill>
                <a:schemeClr val="tx1"/>
              </a:solidFill>
            </a:endParaRPr>
          </a:p>
          <a:p>
            <a:r>
              <a:rPr lang="en-US" b="0" dirty="0" smtClean="0">
                <a:solidFill>
                  <a:schemeClr val="tx1"/>
                </a:solidFill>
              </a:rPr>
              <a:t>$</a:t>
            </a:r>
            <a:r>
              <a:rPr lang="en-US" b="0" dirty="0">
                <a:solidFill>
                  <a:schemeClr val="tx1"/>
                </a:solidFill>
              </a:rPr>
              <a:t>4.6 billion in total AHP dollars since 1990. </a:t>
            </a:r>
            <a:r>
              <a:rPr lang="en-US" b="0" dirty="0" smtClean="0">
                <a:solidFill>
                  <a:schemeClr val="tx1"/>
                </a:solidFill>
              </a:rPr>
              <a:t>That’s 200 million per year.</a:t>
            </a:r>
            <a:endParaRPr lang="en-US" b="0" dirty="0">
              <a:solidFill>
                <a:schemeClr val="tx1"/>
              </a:solidFill>
            </a:endParaRPr>
          </a:p>
          <a:p>
            <a:endParaRPr lang="en-US" sz="1000" b="0" dirty="0" smtClean="0">
              <a:solidFill>
                <a:schemeClr val="tx1"/>
              </a:solidFill>
            </a:endParaRPr>
          </a:p>
          <a:p>
            <a:r>
              <a:rPr lang="en-US" b="0" dirty="0" smtClean="0">
                <a:solidFill>
                  <a:schemeClr val="tx1"/>
                </a:solidFill>
              </a:rPr>
              <a:t>AHP </a:t>
            </a:r>
            <a:r>
              <a:rPr lang="en-US" b="0" dirty="0">
                <a:solidFill>
                  <a:schemeClr val="tx1"/>
                </a:solidFill>
              </a:rPr>
              <a:t>loan funding often comes with an equal amount of grant funding. </a:t>
            </a:r>
          </a:p>
        </p:txBody>
      </p:sp>
      <p:sp>
        <p:nvSpPr>
          <p:cNvPr id="3" name="Title 2"/>
          <p:cNvSpPr>
            <a:spLocks noGrp="1"/>
          </p:cNvSpPr>
          <p:nvPr>
            <p:ph type="title"/>
          </p:nvPr>
        </p:nvSpPr>
        <p:spPr/>
        <p:txBody>
          <a:bodyPr/>
          <a:lstStyle/>
          <a:p>
            <a:r>
              <a:rPr lang="en-US" dirty="0" smtClean="0"/>
              <a:t>Federal Home Loan Bank AHP </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43</a:t>
            </a:fld>
            <a:endParaRPr lang="en-US" dirty="0"/>
          </a:p>
        </p:txBody>
      </p:sp>
    </p:spTree>
    <p:extLst>
      <p:ext uri="{BB962C8B-B14F-4D97-AF65-F5344CB8AC3E}">
        <p14:creationId xmlns:p14="http://schemas.microsoft.com/office/powerpoint/2010/main" val="205866231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162128"/>
          </a:xfrm>
        </p:spPr>
        <p:txBody>
          <a:bodyPr/>
          <a:lstStyle/>
          <a:p>
            <a:pPr marL="0" indent="0">
              <a:buNone/>
            </a:pPr>
            <a:endParaRPr lang="en-US" sz="2000" dirty="0" smtClean="0"/>
          </a:p>
          <a:p>
            <a:pPr marL="0" indent="0">
              <a:buNone/>
            </a:pPr>
            <a:r>
              <a:rPr lang="en-US" sz="3200" dirty="0" smtClean="0"/>
              <a:t>RAD Sweet Spot—Debt Only</a:t>
            </a:r>
            <a:endParaRPr lang="en-US" sz="3200" dirty="0"/>
          </a:p>
          <a:p>
            <a:pPr lvl="1">
              <a:buClrTx/>
              <a:buSzPct val="100000"/>
            </a:pPr>
            <a:endParaRPr lang="en-US" sz="2000" b="0" dirty="0" smtClean="0">
              <a:solidFill>
                <a:schemeClr val="tx1"/>
              </a:solidFill>
            </a:endParaRPr>
          </a:p>
          <a:p>
            <a:pPr lvl="1">
              <a:buClrTx/>
              <a:buSzPct val="100000"/>
            </a:pPr>
            <a:r>
              <a:rPr lang="en-US" sz="2800" b="0" dirty="0" smtClean="0">
                <a:solidFill>
                  <a:schemeClr val="tx1"/>
                </a:solidFill>
              </a:rPr>
              <a:t>Abt study—$24k/unit average capital need</a:t>
            </a:r>
          </a:p>
          <a:p>
            <a:pPr lvl="1">
              <a:buClrTx/>
              <a:buSzPct val="100000"/>
            </a:pPr>
            <a:endParaRPr lang="en-US" sz="2000" b="0" dirty="0" smtClean="0">
              <a:solidFill>
                <a:schemeClr val="tx1"/>
              </a:solidFill>
            </a:endParaRPr>
          </a:p>
          <a:p>
            <a:pPr lvl="1">
              <a:buClrTx/>
              <a:buSzPct val="100000"/>
            </a:pPr>
            <a:r>
              <a:rPr lang="en-US" sz="2600" b="0" dirty="0" smtClean="0">
                <a:solidFill>
                  <a:schemeClr val="tx1"/>
                </a:solidFill>
              </a:rPr>
              <a:t>Opex at $4,500 pupy + $300 replacement reserves</a:t>
            </a:r>
          </a:p>
          <a:p>
            <a:pPr lvl="1">
              <a:buClrTx/>
              <a:buSzPct val="100000"/>
            </a:pPr>
            <a:endParaRPr lang="en-US" sz="2000" b="0" dirty="0" smtClean="0">
              <a:solidFill>
                <a:schemeClr val="tx1"/>
              </a:solidFill>
            </a:endParaRPr>
          </a:p>
          <a:p>
            <a:pPr lvl="1">
              <a:buClrTx/>
              <a:buSzPct val="100000"/>
            </a:pPr>
            <a:r>
              <a:rPr lang="en-US" sz="2600" b="0" dirty="0" smtClean="0">
                <a:solidFill>
                  <a:schemeClr val="tx1"/>
                </a:solidFill>
              </a:rPr>
              <a:t>FHA debt at 3.45%; 1.2 DCR</a:t>
            </a:r>
          </a:p>
          <a:p>
            <a:pPr lvl="1">
              <a:buClrTx/>
              <a:buSzPct val="100000"/>
            </a:pPr>
            <a:endParaRPr lang="en-US" sz="2000" b="0" dirty="0" smtClean="0">
              <a:solidFill>
                <a:schemeClr val="tx1"/>
              </a:solidFill>
            </a:endParaRPr>
          </a:p>
          <a:p>
            <a:pPr lvl="1">
              <a:buClrTx/>
              <a:buSzPct val="100000"/>
            </a:pPr>
            <a:r>
              <a:rPr lang="en-US" sz="2600" b="0" dirty="0" smtClean="0">
                <a:solidFill>
                  <a:schemeClr val="tx1"/>
                </a:solidFill>
              </a:rPr>
              <a:t>Feasible with RAD rents above ~$610/month</a:t>
            </a:r>
          </a:p>
        </p:txBody>
      </p:sp>
      <p:sp>
        <p:nvSpPr>
          <p:cNvPr id="3" name="Title 2"/>
          <p:cNvSpPr>
            <a:spLocks noGrp="1"/>
          </p:cNvSpPr>
          <p:nvPr>
            <p:ph type="title"/>
          </p:nvPr>
        </p:nvSpPr>
        <p:spPr/>
        <p:txBody>
          <a:bodyPr/>
          <a:lstStyle/>
          <a:p>
            <a:r>
              <a:rPr lang="en-US" dirty="0" smtClean="0"/>
              <a:t>RAD &amp; LIHTCs</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44</a:t>
            </a:fld>
            <a:endParaRPr lang="en-US" dirty="0"/>
          </a:p>
        </p:txBody>
      </p:sp>
    </p:spTree>
    <p:extLst>
      <p:ext uri="{BB962C8B-B14F-4D97-AF65-F5344CB8AC3E}">
        <p14:creationId xmlns:p14="http://schemas.microsoft.com/office/powerpoint/2010/main" val="299485368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162128"/>
          </a:xfrm>
        </p:spPr>
        <p:txBody>
          <a:bodyPr/>
          <a:lstStyle/>
          <a:p>
            <a:pPr marL="0" indent="0">
              <a:buNone/>
            </a:pPr>
            <a:r>
              <a:rPr lang="en-US" sz="3200" dirty="0" smtClean="0"/>
              <a:t>RAD Sweet Spot—4% LIHTCs</a:t>
            </a:r>
          </a:p>
          <a:p>
            <a:pPr lvl="1">
              <a:buClrTx/>
              <a:buSzPct val="100000"/>
            </a:pPr>
            <a:endParaRPr lang="en-US" sz="1200" b="0" dirty="0" smtClean="0"/>
          </a:p>
          <a:p>
            <a:pPr lvl="1">
              <a:buClrTx/>
              <a:buSzPct val="100000"/>
            </a:pPr>
            <a:r>
              <a:rPr lang="en-US" sz="2800" b="0" dirty="0" smtClean="0"/>
              <a:t>Rehab needs above $24k/unit to ~$40k/unit</a:t>
            </a:r>
          </a:p>
          <a:p>
            <a:pPr lvl="1">
              <a:buClrTx/>
              <a:buSzPct val="100000"/>
            </a:pPr>
            <a:endParaRPr lang="en-US" sz="1200" dirty="0" smtClean="0"/>
          </a:p>
          <a:p>
            <a:pPr lvl="1">
              <a:buClrTx/>
              <a:buSzPct val="100000"/>
            </a:pPr>
            <a:r>
              <a:rPr lang="en-US" sz="2800" dirty="0" smtClean="0"/>
              <a:t>Ease of meeting 50% test with RAD rents</a:t>
            </a:r>
          </a:p>
          <a:p>
            <a:pPr lvl="1">
              <a:buClrTx/>
              <a:buSzPct val="100000"/>
            </a:pPr>
            <a:endParaRPr lang="en-US" sz="1200" b="0" dirty="0" smtClean="0"/>
          </a:p>
          <a:p>
            <a:pPr lvl="1">
              <a:buClrTx/>
              <a:buSzPct val="100000"/>
            </a:pPr>
            <a:r>
              <a:rPr lang="en-US" sz="2800" b="0" dirty="0" smtClean="0"/>
              <a:t>Available P-A Volume Cap</a:t>
            </a:r>
          </a:p>
          <a:p>
            <a:pPr lvl="1">
              <a:buClrTx/>
              <a:buSzPct val="100000"/>
            </a:pPr>
            <a:endParaRPr lang="en-US" sz="1200" dirty="0" smtClean="0"/>
          </a:p>
          <a:p>
            <a:pPr lvl="1">
              <a:buClrTx/>
              <a:buSzPct val="100000"/>
            </a:pPr>
            <a:r>
              <a:rPr lang="en-US" sz="2800" dirty="0" smtClean="0"/>
              <a:t>Non-competitive</a:t>
            </a:r>
            <a:endParaRPr lang="en-US" sz="2800" b="0" dirty="0" smtClean="0"/>
          </a:p>
          <a:p>
            <a:pPr lvl="1">
              <a:buClrTx/>
              <a:buSzPct val="100000"/>
            </a:pPr>
            <a:endParaRPr lang="en-US" sz="1200" b="0" dirty="0" smtClean="0"/>
          </a:p>
          <a:p>
            <a:pPr lvl="1">
              <a:buClrTx/>
              <a:buSzPct val="100000"/>
            </a:pPr>
            <a:r>
              <a:rPr lang="en-US" sz="2800" b="0" dirty="0" smtClean="0"/>
              <a:t>QAPs favoring preservation, green</a:t>
            </a:r>
          </a:p>
          <a:p>
            <a:pPr lvl="1">
              <a:buClrTx/>
              <a:buSzPct val="100000"/>
            </a:pPr>
            <a:endParaRPr lang="en-US" sz="1200" b="0" dirty="0" smtClean="0"/>
          </a:p>
          <a:p>
            <a:pPr lvl="1">
              <a:buClrTx/>
              <a:buSzPct val="100000"/>
            </a:pPr>
            <a:r>
              <a:rPr lang="en-US" sz="2800" b="0" dirty="0" smtClean="0"/>
              <a:t>Evolving, accessible short-bond structure</a:t>
            </a:r>
          </a:p>
          <a:p>
            <a:pPr lvl="1">
              <a:buClrTx/>
              <a:buSzPct val="100000"/>
            </a:pPr>
            <a:endParaRPr lang="en-US" sz="1200" dirty="0" smtClean="0"/>
          </a:p>
          <a:p>
            <a:pPr lvl="1">
              <a:buClrTx/>
              <a:buSzPct val="100000"/>
            </a:pPr>
            <a:r>
              <a:rPr lang="en-US" sz="2800" dirty="0" smtClean="0"/>
              <a:t>Historically low borrowing rates</a:t>
            </a:r>
            <a:endParaRPr lang="en-US" sz="2800" b="0" dirty="0" smtClean="0"/>
          </a:p>
        </p:txBody>
      </p:sp>
      <p:sp>
        <p:nvSpPr>
          <p:cNvPr id="3" name="Title 2"/>
          <p:cNvSpPr>
            <a:spLocks noGrp="1"/>
          </p:cNvSpPr>
          <p:nvPr>
            <p:ph type="title"/>
          </p:nvPr>
        </p:nvSpPr>
        <p:spPr/>
        <p:txBody>
          <a:bodyPr/>
          <a:lstStyle/>
          <a:p>
            <a:r>
              <a:rPr lang="en-US" dirty="0" smtClean="0"/>
              <a:t>RAD &amp; LIHTCs</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45</a:t>
            </a:fld>
            <a:endParaRPr lang="en-US" dirty="0"/>
          </a:p>
        </p:txBody>
      </p:sp>
    </p:spTree>
    <p:extLst>
      <p:ext uri="{BB962C8B-B14F-4D97-AF65-F5344CB8AC3E}">
        <p14:creationId xmlns:p14="http://schemas.microsoft.com/office/powerpoint/2010/main" val="280058789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306144"/>
          </a:xfrm>
        </p:spPr>
        <p:txBody>
          <a:bodyPr/>
          <a:lstStyle/>
          <a:p>
            <a:pPr marL="0" indent="0">
              <a:buNone/>
            </a:pPr>
            <a:r>
              <a:rPr lang="en-US" sz="3200" dirty="0" smtClean="0"/>
              <a:t>RAD Sweet Spot—9% LIHTCs</a:t>
            </a:r>
          </a:p>
          <a:p>
            <a:pPr lvl="1">
              <a:buClrTx/>
              <a:buSzPct val="100000"/>
            </a:pPr>
            <a:r>
              <a:rPr lang="en-US" sz="2800" b="0" dirty="0" smtClean="0"/>
              <a:t>Targeted prospects for substantial rehab &amp; replacement housing</a:t>
            </a:r>
          </a:p>
          <a:p>
            <a:pPr lvl="1">
              <a:buClrTx/>
              <a:buSzPct val="100000"/>
            </a:pPr>
            <a:endParaRPr lang="en-US" sz="800" b="0" dirty="0" smtClean="0"/>
          </a:p>
          <a:p>
            <a:pPr lvl="1">
              <a:buClrTx/>
              <a:buSzPct val="100000"/>
            </a:pPr>
            <a:r>
              <a:rPr lang="en-US" sz="2800" b="0" dirty="0" smtClean="0"/>
              <a:t>No Section 18 review</a:t>
            </a:r>
          </a:p>
          <a:p>
            <a:pPr lvl="1">
              <a:buClrTx/>
              <a:buSzPct val="100000"/>
            </a:pPr>
            <a:endParaRPr lang="en-US" sz="800" b="0" dirty="0" smtClean="0"/>
          </a:p>
          <a:p>
            <a:pPr lvl="1">
              <a:buClrTx/>
              <a:buSzPct val="100000"/>
            </a:pPr>
            <a:r>
              <a:rPr lang="en-US" sz="2800" b="0" dirty="0" smtClean="0"/>
              <a:t>Income mixing</a:t>
            </a:r>
          </a:p>
          <a:p>
            <a:pPr lvl="1">
              <a:buClrTx/>
              <a:buSzPct val="100000"/>
            </a:pPr>
            <a:endParaRPr lang="en-US" sz="800" b="0" dirty="0" smtClean="0"/>
          </a:p>
          <a:p>
            <a:pPr lvl="1">
              <a:buClrTx/>
              <a:buSzPct val="100000"/>
            </a:pPr>
            <a:r>
              <a:rPr lang="en-US" sz="2800" b="0" dirty="0" smtClean="0"/>
              <a:t>Split project (AMP) </a:t>
            </a:r>
          </a:p>
          <a:p>
            <a:pPr lvl="2">
              <a:buClrTx/>
              <a:buSzPct val="100000"/>
              <a:buFont typeface="Calibri" pitchFamily="34" charset="0"/>
              <a:buChar char="–"/>
            </a:pPr>
            <a:r>
              <a:rPr lang="en-US" dirty="0" smtClean="0"/>
              <a:t>9% LIHTC used to help cover relo/demo/first phase</a:t>
            </a:r>
          </a:p>
          <a:p>
            <a:pPr lvl="2">
              <a:buClrTx/>
              <a:buSzPct val="100000"/>
              <a:buFont typeface="Calibri" pitchFamily="34" charset="0"/>
              <a:buChar char="–"/>
            </a:pPr>
            <a:r>
              <a:rPr lang="en-US" dirty="0" smtClean="0"/>
              <a:t>4%  LIHTC for balance of site</a:t>
            </a:r>
          </a:p>
          <a:p>
            <a:pPr lvl="1">
              <a:buClrTx/>
              <a:buSzPct val="100000"/>
            </a:pPr>
            <a:endParaRPr lang="en-US" sz="800" b="0" dirty="0" smtClean="0">
              <a:solidFill>
                <a:schemeClr val="tx1"/>
              </a:solidFill>
            </a:endParaRPr>
          </a:p>
          <a:p>
            <a:pPr lvl="1">
              <a:buClrTx/>
              <a:buSzPct val="100000"/>
            </a:pPr>
            <a:r>
              <a:rPr lang="en-US" sz="3000" b="0" dirty="0" smtClean="0">
                <a:solidFill>
                  <a:schemeClr val="tx1"/>
                </a:solidFill>
              </a:rPr>
              <a:t>RAD HAP contract(s) for off-site replacement </a:t>
            </a:r>
          </a:p>
          <a:p>
            <a:pPr lvl="2">
              <a:buClrTx/>
              <a:buSzPct val="100000"/>
              <a:buFont typeface="Calibri" pitchFamily="34" charset="0"/>
              <a:buChar char="–"/>
            </a:pPr>
            <a:r>
              <a:rPr lang="en-US" dirty="0" smtClean="0"/>
              <a:t>Acquisition/rehab</a:t>
            </a:r>
          </a:p>
          <a:p>
            <a:pPr lvl="2">
              <a:buClrTx/>
              <a:buSzPct val="100000"/>
              <a:buFont typeface="Calibri" pitchFamily="34" charset="0"/>
              <a:buChar char="–"/>
            </a:pPr>
            <a:r>
              <a:rPr lang="en-US" dirty="0" smtClean="0"/>
              <a:t>New construction</a:t>
            </a:r>
            <a:endParaRPr lang="en-US" dirty="0"/>
          </a:p>
        </p:txBody>
      </p:sp>
      <p:sp>
        <p:nvSpPr>
          <p:cNvPr id="3" name="Title 2"/>
          <p:cNvSpPr>
            <a:spLocks noGrp="1"/>
          </p:cNvSpPr>
          <p:nvPr>
            <p:ph type="title"/>
          </p:nvPr>
        </p:nvSpPr>
        <p:spPr/>
        <p:txBody>
          <a:bodyPr/>
          <a:lstStyle/>
          <a:p>
            <a:r>
              <a:rPr lang="en-US" dirty="0" smtClean="0"/>
              <a:t>RAD &amp; LIHTCs</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46</a:t>
            </a:fld>
            <a:endParaRPr lang="en-US" dirty="0"/>
          </a:p>
        </p:txBody>
      </p:sp>
    </p:spTree>
    <p:extLst>
      <p:ext uri="{BB962C8B-B14F-4D97-AF65-F5344CB8AC3E}">
        <p14:creationId xmlns:p14="http://schemas.microsoft.com/office/powerpoint/2010/main" val="65613904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Initial Public Housing Awards</a:t>
            </a:r>
            <a:br>
              <a:rPr lang="en-US" dirty="0" smtClean="0"/>
            </a:br>
            <a:endParaRPr lang="en-US" dirty="0" smtClean="0"/>
          </a:p>
          <a:p>
            <a:pPr lvl="1"/>
            <a:r>
              <a:rPr lang="en-US" dirty="0" smtClean="0"/>
              <a:t>Total applications:  113</a:t>
            </a:r>
          </a:p>
          <a:p>
            <a:pPr lvl="1"/>
            <a:r>
              <a:rPr lang="en-US" dirty="0" smtClean="0"/>
              <a:t>Total awarded public housing projects:  110</a:t>
            </a:r>
          </a:p>
          <a:p>
            <a:pPr lvl="1"/>
            <a:r>
              <a:rPr lang="en-US" dirty="0" smtClean="0"/>
              <a:t>Total awarded PHAs:  68</a:t>
            </a:r>
          </a:p>
          <a:p>
            <a:pPr lvl="1"/>
            <a:r>
              <a:rPr lang="en-US" dirty="0" smtClean="0"/>
              <a:t>Total awarded Public Housing Units:  11,910</a:t>
            </a:r>
          </a:p>
          <a:p>
            <a:pPr lvl="1"/>
            <a:endParaRPr lang="en-US" dirty="0"/>
          </a:p>
          <a:p>
            <a:r>
              <a:rPr lang="en-US" dirty="0" smtClean="0"/>
              <a:t>PHA Size*</a:t>
            </a:r>
          </a:p>
          <a:p>
            <a:endParaRPr lang="en-US" dirty="0"/>
          </a:p>
          <a:p>
            <a:pPr lvl="1"/>
            <a:r>
              <a:rPr lang="en-US" dirty="0" smtClean="0"/>
              <a:t>32% Small (&lt;250 Units in Inventory)</a:t>
            </a:r>
          </a:p>
          <a:p>
            <a:pPr lvl="1"/>
            <a:r>
              <a:rPr lang="en-US" dirty="0" smtClean="0"/>
              <a:t>52% Medium (251-1,249 Units in Inventory)</a:t>
            </a:r>
          </a:p>
          <a:p>
            <a:pPr lvl="1"/>
            <a:r>
              <a:rPr lang="en-US" dirty="0" smtClean="0"/>
              <a:t>16% Large (1,250+ Units in Inventory)</a:t>
            </a:r>
          </a:p>
          <a:p>
            <a:pPr lvl="1"/>
            <a:endParaRPr lang="en-US" dirty="0"/>
          </a:p>
          <a:p>
            <a:pPr lvl="1"/>
            <a:r>
              <a:rPr lang="en-US" sz="2000" dirty="0" smtClean="0"/>
              <a:t>*Based on 68 awarded PHAs</a:t>
            </a:r>
            <a:endParaRPr lang="en-US" sz="2000" dirty="0"/>
          </a:p>
        </p:txBody>
      </p:sp>
      <p:sp>
        <p:nvSpPr>
          <p:cNvPr id="3" name="Title 2"/>
          <p:cNvSpPr>
            <a:spLocks noGrp="1"/>
          </p:cNvSpPr>
          <p:nvPr>
            <p:ph type="title"/>
          </p:nvPr>
        </p:nvSpPr>
        <p:spPr>
          <a:xfrm>
            <a:off x="827584" y="188640"/>
            <a:ext cx="8077200" cy="533400"/>
          </a:xfrm>
        </p:spPr>
        <p:txBody>
          <a:bodyPr/>
          <a:lstStyle/>
          <a:p>
            <a:r>
              <a:rPr lang="en-US" dirty="0" smtClean="0"/>
              <a:t>results of the competitive round</a:t>
            </a:r>
            <a:br>
              <a:rPr lang="en-US" dirty="0" smtClean="0"/>
            </a:b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47</a:t>
            </a:fld>
            <a:endParaRPr lang="en-US" dirty="0"/>
          </a:p>
        </p:txBody>
      </p:sp>
    </p:spTree>
    <p:extLst>
      <p:ext uri="{BB962C8B-B14F-4D97-AF65-F5344CB8AC3E}">
        <p14:creationId xmlns:p14="http://schemas.microsoft.com/office/powerpoint/2010/main" val="293926712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 Across the Country – 1</a:t>
            </a:r>
            <a:r>
              <a:rPr lang="en-US" baseline="30000" dirty="0" smtClean="0"/>
              <a:t>st</a:t>
            </a:r>
            <a:r>
              <a:rPr lang="en-US" dirty="0" smtClean="0"/>
              <a:t> Component</a:t>
            </a:r>
            <a:endParaRPr lang="en-US" dirty="0"/>
          </a:p>
        </p:txBody>
      </p:sp>
      <p:grpSp>
        <p:nvGrpSpPr>
          <p:cNvPr id="21" name="Group 20"/>
          <p:cNvGrpSpPr/>
          <p:nvPr/>
        </p:nvGrpSpPr>
        <p:grpSpPr>
          <a:xfrm>
            <a:off x="971600" y="2204864"/>
            <a:ext cx="7488832" cy="4392488"/>
            <a:chOff x="1267177" y="2286000"/>
            <a:chExt cx="6581423" cy="4171951"/>
          </a:xfrm>
        </p:grpSpPr>
        <p:pic>
          <p:nvPicPr>
            <p:cNvPr id="2052" name="Picture 4" descr="http://thingiverse-production.s3.amazonaws.com/assets/40/2c/54/91/84/map_of_u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7177" y="2286000"/>
              <a:ext cx="6533797" cy="41719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5029200" y="4724400"/>
              <a:ext cx="990600" cy="838200"/>
              <a:chOff x="5029200" y="4724400"/>
              <a:chExt cx="990600" cy="838200"/>
            </a:xfrm>
          </p:grpSpPr>
          <p:sp>
            <p:nvSpPr>
              <p:cNvPr id="14" name="Oval 13"/>
              <p:cNvSpPr/>
              <p:nvPr/>
            </p:nvSpPr>
            <p:spPr>
              <a:xfrm>
                <a:off x="5029200" y="4724400"/>
                <a:ext cx="990600" cy="838200"/>
              </a:xfrm>
              <a:prstGeom prst="ellipse">
                <a:avLst/>
              </a:prstGeom>
              <a:pattFill prst="pct50">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Rectangle 1"/>
              <p:cNvSpPr>
                <a:spLocks noChangeArrowheads="1"/>
              </p:cNvSpPr>
              <p:nvPr/>
            </p:nvSpPr>
            <p:spPr bwMode="auto">
              <a:xfrm>
                <a:off x="5217950" y="4865792"/>
                <a:ext cx="613097" cy="55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pitchFamily="34" charset="0"/>
                    <a:cs typeface="Arial" pitchFamily="34" charset="0"/>
                  </a:rPr>
                  <a:t>9,997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Units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9" name="Oval 18"/>
            <p:cNvSpPr/>
            <p:nvPr/>
          </p:nvSpPr>
          <p:spPr>
            <a:xfrm>
              <a:off x="6858000" y="2971800"/>
              <a:ext cx="990600" cy="838200"/>
            </a:xfrm>
            <a:prstGeom prst="ellipse">
              <a:avLst/>
            </a:prstGeom>
            <a:pattFill prst="pct50">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Rectangle 1"/>
            <p:cNvSpPr>
              <a:spLocks noChangeArrowheads="1"/>
            </p:cNvSpPr>
            <p:nvPr/>
          </p:nvSpPr>
          <p:spPr bwMode="auto">
            <a:xfrm>
              <a:off x="7046751" y="3113193"/>
              <a:ext cx="613097" cy="55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pitchFamily="34" charset="0"/>
                  <a:cs typeface="Arial" pitchFamily="34" charset="0"/>
                </a:rPr>
                <a:t>949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Units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Oval 21"/>
            <p:cNvSpPr/>
            <p:nvPr/>
          </p:nvSpPr>
          <p:spPr>
            <a:xfrm>
              <a:off x="1828800" y="3810000"/>
              <a:ext cx="990600" cy="838200"/>
            </a:xfrm>
            <a:prstGeom prst="ellipse">
              <a:avLst/>
            </a:prstGeom>
            <a:pattFill prst="pct50">
              <a:fgClr>
                <a:schemeClr val="accent3">
                  <a:lumMod val="50000"/>
                </a:schemeClr>
              </a:fgClr>
              <a:bgClr>
                <a:schemeClr val="bg1"/>
              </a:bgClr>
            </a:patt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Rectangle 1"/>
            <p:cNvSpPr>
              <a:spLocks noChangeArrowheads="1"/>
            </p:cNvSpPr>
            <p:nvPr/>
          </p:nvSpPr>
          <p:spPr bwMode="auto">
            <a:xfrm>
              <a:off x="2017551" y="3951391"/>
              <a:ext cx="613097" cy="55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pitchFamily="34" charset="0"/>
                  <a:cs typeface="Arial" pitchFamily="34" charset="0"/>
                </a:rPr>
                <a:t>2,556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Units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Oval 23"/>
            <p:cNvSpPr/>
            <p:nvPr/>
          </p:nvSpPr>
          <p:spPr>
            <a:xfrm>
              <a:off x="4572000" y="3200400"/>
              <a:ext cx="990600" cy="838200"/>
            </a:xfrm>
            <a:prstGeom prst="ellipse">
              <a:avLst/>
            </a:prstGeom>
            <a:pattFill prst="pct50">
              <a:fgClr>
                <a:schemeClr val="accent4">
                  <a:lumMod val="60000"/>
                  <a:lumOff val="40000"/>
                </a:schemeClr>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Rectangle 1"/>
            <p:cNvSpPr>
              <a:spLocks noChangeArrowheads="1"/>
            </p:cNvSpPr>
            <p:nvPr/>
          </p:nvSpPr>
          <p:spPr bwMode="auto">
            <a:xfrm>
              <a:off x="4760752" y="3341791"/>
              <a:ext cx="613097" cy="55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pitchFamily="34" charset="0"/>
                  <a:cs typeface="Arial" pitchFamily="34" charset="0"/>
                </a:rPr>
                <a:t>1,279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Units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33727125"/>
              </p:ext>
            </p:extLst>
          </p:nvPr>
        </p:nvGraphicFramePr>
        <p:xfrm>
          <a:off x="988640" y="1316765"/>
          <a:ext cx="7543800" cy="672074"/>
        </p:xfrm>
        <a:graphic>
          <a:graphicData uri="http://schemas.openxmlformats.org/drawingml/2006/table">
            <a:tbl>
              <a:tblPr/>
              <a:tblGrid>
                <a:gridCol w="3868484"/>
                <a:gridCol w="910526"/>
                <a:gridCol w="800989"/>
                <a:gridCol w="668401"/>
                <a:gridCol w="609600"/>
                <a:gridCol w="685800"/>
              </a:tblGrid>
              <a:tr h="336037">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Northeast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Midwest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South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37">
                <a:tc>
                  <a:txBody>
                    <a:bodyPr/>
                    <a:lstStyle/>
                    <a:p>
                      <a:pPr algn="l" fontAlgn="b"/>
                      <a:r>
                        <a:rPr lang="en-US" sz="1600" b="1" i="0" u="none" strike="noStrike" dirty="0" smtClean="0">
                          <a:solidFill>
                            <a:srgbClr val="000000"/>
                          </a:solidFill>
                          <a:effectLst/>
                          <a:latin typeface="Calibri"/>
                        </a:rPr>
                        <a:t>PHAs </a:t>
                      </a:r>
                      <a:r>
                        <a:rPr lang="en-US" sz="1600" b="1" i="0" u="none" strike="noStrike" dirty="0">
                          <a:solidFill>
                            <a:srgbClr val="000000"/>
                          </a:solidFill>
                          <a:effectLst/>
                          <a:latin typeface="Calibri"/>
                        </a:rPr>
                        <a:t>and Mod Rehab </a:t>
                      </a:r>
                      <a:r>
                        <a:rPr lang="en-US" sz="1600" b="1" i="0" u="none" strike="noStrike" dirty="0" smtClean="0">
                          <a:solidFill>
                            <a:srgbClr val="000000"/>
                          </a:solidFill>
                          <a:effectLst/>
                          <a:latin typeface="Calibri"/>
                        </a:rPr>
                        <a:t>Units Awarded</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a:rPr>
                        <a:t>1,279</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a:rPr>
                        <a:t>9,997</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a:rPr>
                        <a:t>2,556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a:rPr>
                        <a:t>14,781</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Slide Number Placeholder 4"/>
          <p:cNvSpPr>
            <a:spLocks noGrp="1"/>
          </p:cNvSpPr>
          <p:nvPr>
            <p:ph type="sldNum" sz="quarter" idx="11"/>
          </p:nvPr>
        </p:nvSpPr>
        <p:spPr>
          <a:xfrm>
            <a:off x="6588125" y="6492876"/>
            <a:ext cx="2133600" cy="365125"/>
          </a:xfrm>
        </p:spPr>
        <p:txBody>
          <a:bodyPr/>
          <a:lstStyle/>
          <a:p>
            <a:pPr>
              <a:defRPr/>
            </a:pPr>
            <a:fld id="{A1681BDC-A901-454F-8DA3-16DF8E5B8938}" type="slidenum">
              <a:rPr lang="en-US" sz="1000" smtClean="0">
                <a:latin typeface="Calibri" pitchFamily="34" charset="0"/>
                <a:cs typeface="Calibri" pitchFamily="34" charset="0"/>
              </a:rPr>
              <a:pPr>
                <a:defRPr/>
              </a:pPr>
              <a:t>48</a:t>
            </a:fld>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70779953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2433824"/>
              </p:ext>
            </p:extLst>
          </p:nvPr>
        </p:nvGraphicFramePr>
        <p:xfrm>
          <a:off x="755576" y="836712"/>
          <a:ext cx="8271510" cy="58319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2"/>
          <p:cNvSpPr txBox="1">
            <a:spLocks/>
          </p:cNvSpPr>
          <p:nvPr/>
        </p:nvSpPr>
        <p:spPr>
          <a:xfrm>
            <a:off x="838200" y="152400"/>
            <a:ext cx="8126288" cy="533400"/>
          </a:xfrm>
          <a:prstGeom prst="rect">
            <a:avLst/>
          </a:prstGeom>
        </p:spPr>
        <p:txBody>
          <a:bodyPr vert="horz" lIns="91431" tIns="45715" rIns="91431" bIns="45715" anchor="ctr">
            <a:noAutofit/>
          </a:bodyPr>
          <a:lstStyle>
            <a:lvl1pPr algn="l" rtl="0" eaLnBrk="0" fontAlgn="base" hangingPunct="0">
              <a:spcBef>
                <a:spcPct val="0"/>
              </a:spcBef>
              <a:spcAft>
                <a:spcPct val="0"/>
              </a:spcAft>
              <a:defRPr sz="3200" b="1" kern="1200" cap="small">
                <a:solidFill>
                  <a:srgbClr val="21245A"/>
                </a:solidFill>
                <a:latin typeface="Cambria" pitchFamily="18" charset="0"/>
                <a:ea typeface="ＭＳ Ｐゴシック" charset="-128"/>
                <a:cs typeface="ＭＳ Ｐゴシック" charset="-128"/>
              </a:defRPr>
            </a:lvl1pPr>
            <a:lvl2pPr algn="l" rtl="0" eaLnBrk="0" fontAlgn="base" hangingPunct="0">
              <a:spcBef>
                <a:spcPct val="0"/>
              </a:spcBef>
              <a:spcAft>
                <a:spcPct val="0"/>
              </a:spcAft>
              <a:defRPr sz="3200" b="1">
                <a:solidFill>
                  <a:srgbClr val="21245A"/>
                </a:solidFill>
                <a:latin typeface="Cambria" charset="0"/>
                <a:ea typeface="ＭＳ Ｐゴシック" charset="-128"/>
                <a:cs typeface="ＭＳ Ｐゴシック" charset="-128"/>
              </a:defRPr>
            </a:lvl2pPr>
            <a:lvl3pPr algn="l" rtl="0" eaLnBrk="0" fontAlgn="base" hangingPunct="0">
              <a:spcBef>
                <a:spcPct val="0"/>
              </a:spcBef>
              <a:spcAft>
                <a:spcPct val="0"/>
              </a:spcAft>
              <a:defRPr sz="3200" b="1">
                <a:solidFill>
                  <a:srgbClr val="21245A"/>
                </a:solidFill>
                <a:latin typeface="Cambria" charset="0"/>
                <a:ea typeface="ＭＳ Ｐゴシック" charset="-128"/>
                <a:cs typeface="ＭＳ Ｐゴシック" charset="-128"/>
              </a:defRPr>
            </a:lvl3pPr>
            <a:lvl4pPr algn="l" rtl="0" eaLnBrk="0" fontAlgn="base" hangingPunct="0">
              <a:spcBef>
                <a:spcPct val="0"/>
              </a:spcBef>
              <a:spcAft>
                <a:spcPct val="0"/>
              </a:spcAft>
              <a:defRPr sz="3200" b="1">
                <a:solidFill>
                  <a:srgbClr val="21245A"/>
                </a:solidFill>
                <a:latin typeface="Cambria" charset="0"/>
                <a:ea typeface="ＭＳ Ｐゴシック" charset="-128"/>
                <a:cs typeface="ＭＳ Ｐゴシック" charset="-128"/>
              </a:defRPr>
            </a:lvl4pPr>
            <a:lvl5pPr algn="l" rtl="0" eaLnBrk="0" fontAlgn="base" hangingPunct="0">
              <a:spcBef>
                <a:spcPct val="0"/>
              </a:spcBef>
              <a:spcAft>
                <a:spcPct val="0"/>
              </a:spcAft>
              <a:defRPr sz="3200" b="1">
                <a:solidFill>
                  <a:srgbClr val="21245A"/>
                </a:solidFill>
                <a:latin typeface="Cambria"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a:lstStyle>
          <a:p>
            <a:r>
              <a:rPr lang="en-US" dirty="0" smtClean="0"/>
              <a:t>RAD Awards Trend Chart</a:t>
            </a:r>
            <a:endParaRPr lang="en-US" dirty="0"/>
          </a:p>
        </p:txBody>
      </p:sp>
    </p:spTree>
    <p:extLst>
      <p:ext uri="{BB962C8B-B14F-4D97-AF65-F5344CB8AC3E}">
        <p14:creationId xmlns:p14="http://schemas.microsoft.com/office/powerpoint/2010/main" val="158182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018112"/>
          </a:xfrm>
        </p:spPr>
        <p:txBody>
          <a:bodyPr/>
          <a:lstStyle/>
          <a:p>
            <a:r>
              <a:rPr lang="en-US" sz="1800" dirty="0" smtClean="0"/>
              <a:t>What is RAD?  </a:t>
            </a:r>
            <a:r>
              <a:rPr lang="en-US" sz="1800" b="0" dirty="0" smtClean="0"/>
              <a:t>HUD demonstration program that combines public housing operating and capital subsidy into payments under a Section 8 HAP contract</a:t>
            </a:r>
          </a:p>
          <a:p>
            <a:endParaRPr lang="en-US" sz="1800" dirty="0" smtClean="0"/>
          </a:p>
          <a:p>
            <a:r>
              <a:rPr lang="en-US" sz="1800" dirty="0" smtClean="0"/>
              <a:t>What kinds of developments are being done with RAD?  </a:t>
            </a:r>
            <a:r>
              <a:rPr lang="en-US" sz="1800" b="0" dirty="0" smtClean="0"/>
              <a:t>Minor rehab; major rehab; new construction; mixed income; off-site replacement housing</a:t>
            </a:r>
          </a:p>
          <a:p>
            <a:endParaRPr lang="en-US" sz="1800" dirty="0"/>
          </a:p>
          <a:p>
            <a:r>
              <a:rPr lang="en-US" sz="1800" dirty="0" smtClean="0"/>
              <a:t>How do I determine if I have a project/portfolio that would be a good candidate for RAD conversion?  </a:t>
            </a:r>
            <a:r>
              <a:rPr lang="en-US" sz="1800" b="0" dirty="0" smtClean="0"/>
              <a:t>Use the RAD Inventory Assessment Tool in the Resources section of www.hud.gov/rad</a:t>
            </a:r>
          </a:p>
          <a:p>
            <a:endParaRPr lang="en-US" sz="1800" dirty="0" smtClean="0"/>
          </a:p>
          <a:p>
            <a:r>
              <a:rPr lang="en-US" sz="1800" dirty="0" smtClean="0"/>
              <a:t>How would RAD affect:</a:t>
            </a:r>
          </a:p>
          <a:p>
            <a:pPr lvl="1"/>
            <a:r>
              <a:rPr lang="en-US" sz="1800" dirty="0" smtClean="0"/>
              <a:t>Residents:  No change; 30% of income for rent</a:t>
            </a:r>
          </a:p>
          <a:p>
            <a:pPr lvl="1"/>
            <a:r>
              <a:rPr lang="en-US" sz="1800" dirty="0" smtClean="0"/>
              <a:t>PHA Functions:  Dependent on cash flow, fees, strong management; puts them on the more secure Section 8 funding platform;  Gives them the affordable housing tools of other nonprofit developers</a:t>
            </a:r>
          </a:p>
          <a:p>
            <a:pPr lvl="1"/>
            <a:endParaRPr lang="en-US" sz="1800" dirty="0" smtClean="0"/>
          </a:p>
          <a:p>
            <a:r>
              <a:rPr lang="en-US" sz="1800" dirty="0" smtClean="0"/>
              <a:t>Resources:  </a:t>
            </a:r>
            <a:r>
              <a:rPr lang="en-US" sz="1800" dirty="0" smtClean="0">
                <a:hlinkClick r:id="rId2"/>
              </a:rPr>
              <a:t>www.hud.gov/rad</a:t>
            </a:r>
            <a:r>
              <a:rPr lang="en-US" sz="1800" dirty="0" smtClean="0"/>
              <a:t>;  </a:t>
            </a:r>
            <a:r>
              <a:rPr lang="en-US" sz="1800" dirty="0" smtClean="0">
                <a:hlinkClick r:id="rId3"/>
              </a:rPr>
              <a:t>www.radcapitalmarketplace.com</a:t>
            </a:r>
            <a:r>
              <a:rPr lang="en-US" sz="1800" dirty="0" smtClean="0"/>
              <a:t>; </a:t>
            </a:r>
            <a:r>
              <a:rPr lang="en-US" sz="1800" dirty="0" smtClean="0">
                <a:hlinkClick r:id="rId4"/>
              </a:rPr>
              <a:t>www.radresource.net</a:t>
            </a:r>
            <a:endParaRPr lang="en-US" sz="1800" dirty="0" smtClean="0"/>
          </a:p>
          <a:p>
            <a:endParaRPr lang="en-US" sz="1800" dirty="0"/>
          </a:p>
        </p:txBody>
      </p:sp>
      <p:sp>
        <p:nvSpPr>
          <p:cNvPr id="3" name="Title 2"/>
          <p:cNvSpPr>
            <a:spLocks noGrp="1"/>
          </p:cNvSpPr>
          <p:nvPr>
            <p:ph type="title"/>
          </p:nvPr>
        </p:nvSpPr>
        <p:spPr/>
        <p:txBody>
          <a:bodyPr/>
          <a:lstStyle/>
          <a:p>
            <a:pPr algn="ctr"/>
            <a:r>
              <a:rPr lang="en-US" dirty="0" smtClean="0"/>
              <a:t>RAD Basics</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5</a:t>
            </a:fld>
            <a:endParaRPr lang="en-US" dirty="0"/>
          </a:p>
        </p:txBody>
      </p:sp>
    </p:spTree>
    <p:extLst>
      <p:ext uri="{BB962C8B-B14F-4D97-AF65-F5344CB8AC3E}">
        <p14:creationId xmlns:p14="http://schemas.microsoft.com/office/powerpoint/2010/main" val="326909863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RAD Capital Marketplace</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50</a:t>
            </a:fld>
            <a:endParaRPr lang="en-US" dirty="0"/>
          </a:p>
        </p:txBody>
      </p:sp>
      <p:pic>
        <p:nvPicPr>
          <p:cNvPr id="2050" name="Picture 2"/>
          <p:cNvPicPr>
            <a:picLocks noChangeAspect="1" noChangeArrowheads="1"/>
          </p:cNvPicPr>
          <p:nvPr/>
        </p:nvPicPr>
        <p:blipFill>
          <a:blip r:embed="rId2" cstate="print"/>
          <a:srcRect t="11917" b="3209"/>
          <a:stretch>
            <a:fillRect/>
          </a:stretch>
        </p:blipFill>
        <p:spPr bwMode="auto">
          <a:xfrm>
            <a:off x="920267" y="1484784"/>
            <a:ext cx="7918515" cy="5040560"/>
          </a:xfrm>
          <a:prstGeom prst="rect">
            <a:avLst/>
          </a:prstGeom>
          <a:noFill/>
          <a:ln w="9525">
            <a:noFill/>
            <a:miter lim="800000"/>
            <a:headEnd/>
            <a:tailEnd/>
          </a:ln>
        </p:spPr>
      </p:pic>
      <p:sp>
        <p:nvSpPr>
          <p:cNvPr id="7" name="Content Placeholder 6"/>
          <p:cNvSpPr>
            <a:spLocks noGrp="1"/>
          </p:cNvSpPr>
          <p:nvPr>
            <p:ph idx="1"/>
          </p:nvPr>
        </p:nvSpPr>
        <p:spPr>
          <a:xfrm>
            <a:off x="683568" y="980728"/>
            <a:ext cx="8460432" cy="553616"/>
          </a:xfrm>
        </p:spPr>
        <p:txBody>
          <a:bodyPr/>
          <a:lstStyle/>
          <a:p>
            <a:pPr algn="ctr">
              <a:buNone/>
            </a:pPr>
            <a:r>
              <a:rPr lang="en-US" dirty="0" smtClean="0">
                <a:hlinkClick r:id="rId3"/>
              </a:rPr>
              <a:t>www.radcapitalmarketplace.com</a:t>
            </a:r>
            <a:r>
              <a:rPr lang="en-US" dirty="0" smtClean="0"/>
              <a:t> </a:t>
            </a:r>
            <a:endParaRPr lang="en-US" dirty="0"/>
          </a:p>
        </p:txBody>
      </p:sp>
    </p:spTree>
    <p:extLst>
      <p:ext uri="{BB962C8B-B14F-4D97-AF65-F5344CB8AC3E}">
        <p14:creationId xmlns:p14="http://schemas.microsoft.com/office/powerpoint/2010/main" val="408824825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1219200"/>
            <a:ext cx="7632848" cy="5162128"/>
          </a:xfrm>
        </p:spPr>
        <p:txBody>
          <a:bodyPr/>
          <a:lstStyle/>
          <a:p>
            <a:pPr algn="ctr">
              <a:buNone/>
            </a:pPr>
            <a:endParaRPr lang="en-US" sz="4400" dirty="0" smtClean="0"/>
          </a:p>
          <a:p>
            <a:pPr algn="ctr">
              <a:buNone/>
            </a:pPr>
            <a:r>
              <a:rPr lang="en-US" sz="3200" b="0" dirty="0" smtClean="0">
                <a:solidFill>
                  <a:schemeClr val="tx1"/>
                </a:solidFill>
              </a:rPr>
              <a:t>RAD Notice, application materials, and additional resources can be found at</a:t>
            </a:r>
          </a:p>
          <a:p>
            <a:pPr algn="ctr">
              <a:buNone/>
            </a:pPr>
            <a:endParaRPr lang="en-US" sz="3200" b="0" dirty="0" smtClean="0"/>
          </a:p>
          <a:p>
            <a:pPr algn="ctr">
              <a:buNone/>
            </a:pPr>
            <a:r>
              <a:rPr lang="en-US" sz="6000" b="0" dirty="0" smtClean="0">
                <a:hlinkClick r:id="rId2"/>
              </a:rPr>
              <a:t>www.hud.gov/rad</a:t>
            </a:r>
            <a:r>
              <a:rPr lang="en-US" sz="6000" b="0" dirty="0" smtClean="0"/>
              <a:t>  </a:t>
            </a:r>
          </a:p>
          <a:p>
            <a:pPr algn="ctr">
              <a:buNone/>
            </a:pPr>
            <a:endParaRPr lang="en-US" sz="6000" b="0" dirty="0" smtClean="0"/>
          </a:p>
          <a:p>
            <a:pPr algn="ctr">
              <a:buNone/>
            </a:pPr>
            <a:r>
              <a:rPr lang="en-US" sz="3200" b="0" dirty="0" smtClean="0">
                <a:solidFill>
                  <a:schemeClr val="tx1"/>
                </a:solidFill>
              </a:rPr>
              <a:t>Email questions to </a:t>
            </a:r>
            <a:r>
              <a:rPr lang="en-US" sz="3200" b="0" u="sng" dirty="0" smtClean="0">
                <a:solidFill>
                  <a:schemeClr val="tx1"/>
                </a:solidFill>
              </a:rPr>
              <a:t>r</a:t>
            </a:r>
            <a:r>
              <a:rPr lang="en-US" sz="3200" b="0" u="sng" dirty="0" smtClean="0"/>
              <a:t>adresource.net</a:t>
            </a:r>
          </a:p>
          <a:p>
            <a:pPr algn="ctr">
              <a:buNone/>
            </a:pPr>
            <a:endParaRPr lang="en-US" sz="6000" b="0" dirty="0"/>
          </a:p>
        </p:txBody>
      </p:sp>
      <p:sp>
        <p:nvSpPr>
          <p:cNvPr id="3" name="Title 2"/>
          <p:cNvSpPr>
            <a:spLocks noGrp="1"/>
          </p:cNvSpPr>
          <p:nvPr>
            <p:ph type="title"/>
          </p:nvPr>
        </p:nvSpPr>
        <p:spPr>
          <a:xfrm>
            <a:off x="838200" y="231304"/>
            <a:ext cx="8077200" cy="533400"/>
          </a:xfrm>
        </p:spPr>
        <p:txBody>
          <a:bodyPr/>
          <a:lstStyle/>
          <a:p>
            <a:r>
              <a:rPr lang="en-US" dirty="0" smtClean="0"/>
              <a:t>RAD Web Page </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51</a:t>
            </a:fld>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273675"/>
          </a:xfrm>
        </p:spPr>
        <p:txBody>
          <a:bodyPr/>
          <a:lstStyle/>
          <a:p>
            <a:pPr marL="247650" indent="-235585">
              <a:buSzPct val="84000"/>
              <a:buFont typeface="Calibri"/>
              <a:buChar char="•"/>
              <a:tabLst>
                <a:tab pos="247650" algn="l"/>
              </a:tabLst>
            </a:pPr>
            <a:r>
              <a:rPr lang="en-US" sz="1800" spc="-15" dirty="0">
                <a:latin typeface="Calibri"/>
                <a:cs typeface="Calibri"/>
              </a:rPr>
              <a:t>Contract </a:t>
            </a:r>
            <a:r>
              <a:rPr lang="en-US" sz="1800" spc="-15" dirty="0" smtClean="0">
                <a:latin typeface="Calibri"/>
                <a:cs typeface="Calibri"/>
              </a:rPr>
              <a:t>Rents:</a:t>
            </a:r>
          </a:p>
          <a:p>
            <a:pPr marL="12065" indent="0">
              <a:buSzPct val="84000"/>
              <a:buNone/>
              <a:tabLst>
                <a:tab pos="247650" algn="l"/>
              </a:tabLst>
            </a:pPr>
            <a:endParaRPr lang="en-US" sz="900" spc="-15" dirty="0">
              <a:latin typeface="Calibri"/>
              <a:cs typeface="Calibri"/>
            </a:endParaRPr>
          </a:p>
          <a:p>
            <a:pPr marL="447675" lvl="2" indent="0">
              <a:buNone/>
            </a:pPr>
            <a:r>
              <a:rPr lang="en-US" sz="1800" dirty="0" smtClean="0">
                <a:latin typeface="Arial" pitchFamily="34" charset="0"/>
                <a:cs typeface="Arial" pitchFamily="34" charset="0"/>
              </a:rPr>
              <a:t>Operating </a:t>
            </a:r>
            <a:r>
              <a:rPr lang="en-US" sz="1800" dirty="0">
                <a:latin typeface="Arial" pitchFamily="34" charset="0"/>
                <a:cs typeface="Arial" pitchFamily="34" charset="0"/>
              </a:rPr>
              <a:t>Fund (with Operating Fund Allocation Adjustment)</a:t>
            </a:r>
          </a:p>
          <a:p>
            <a:pPr marL="447675" lvl="2" indent="0">
              <a:buNone/>
            </a:pPr>
            <a:r>
              <a:rPr lang="en-US" sz="1800" dirty="0">
                <a:latin typeface="Arial" pitchFamily="34" charset="0"/>
                <a:cs typeface="Arial" pitchFamily="34" charset="0"/>
              </a:rPr>
              <a:t>+	Capital Fund</a:t>
            </a:r>
          </a:p>
          <a:p>
            <a:pPr marL="447675" lvl="2" indent="0">
              <a:buNone/>
            </a:pPr>
            <a:r>
              <a:rPr lang="en-US" sz="1800" u="sng" dirty="0">
                <a:latin typeface="Arial" pitchFamily="34" charset="0"/>
                <a:cs typeface="Arial" pitchFamily="34" charset="0"/>
              </a:rPr>
              <a:t>+	Tenant Rents</a:t>
            </a:r>
          </a:p>
          <a:p>
            <a:pPr marL="447675" lvl="2" indent="0">
              <a:buNone/>
            </a:pPr>
            <a:r>
              <a:rPr lang="en-US" sz="1800" dirty="0">
                <a:latin typeface="Arial" pitchFamily="34" charset="0"/>
                <a:cs typeface="Arial" pitchFamily="34" charset="0"/>
              </a:rPr>
              <a:t>= 	RAD Contract </a:t>
            </a:r>
            <a:r>
              <a:rPr lang="en-US" sz="1800" dirty="0" smtClean="0">
                <a:latin typeface="Arial" pitchFamily="34" charset="0"/>
                <a:cs typeface="Arial" pitchFamily="34" charset="0"/>
              </a:rPr>
              <a:t>Rent</a:t>
            </a:r>
          </a:p>
          <a:p>
            <a:endParaRPr lang="en-US" sz="1000" b="0" dirty="0">
              <a:solidFill>
                <a:schemeClr val="tx1"/>
              </a:solidFill>
              <a:latin typeface="Arial" pitchFamily="34" charset="0"/>
              <a:ea typeface="Calibri"/>
              <a:cs typeface="Arial" pitchFamily="34" charset="0"/>
            </a:endParaRPr>
          </a:p>
          <a:p>
            <a:pPr marL="247650" indent="-235585">
              <a:buSzPct val="84000"/>
              <a:buFont typeface="Calibri"/>
              <a:buChar char="•"/>
              <a:tabLst>
                <a:tab pos="247650" algn="l"/>
              </a:tabLst>
            </a:pPr>
            <a:r>
              <a:rPr lang="en-US" sz="1800" spc="-15" dirty="0">
                <a:latin typeface="Calibri"/>
                <a:cs typeface="Calibri"/>
              </a:rPr>
              <a:t>C</a:t>
            </a:r>
            <a:r>
              <a:rPr lang="en-US" sz="1800" spc="-10" dirty="0">
                <a:latin typeface="Calibri"/>
                <a:cs typeface="Calibri"/>
              </a:rPr>
              <a:t>a</a:t>
            </a:r>
            <a:r>
              <a:rPr lang="en-US" sz="1800" spc="-15" dirty="0">
                <a:latin typeface="Calibri"/>
                <a:cs typeface="Calibri"/>
              </a:rPr>
              <a:t>n</a:t>
            </a:r>
            <a:r>
              <a:rPr lang="en-US" sz="1800" spc="5" dirty="0">
                <a:latin typeface="Calibri"/>
                <a:cs typeface="Calibri"/>
              </a:rPr>
              <a:t> </a:t>
            </a:r>
            <a:r>
              <a:rPr lang="en-US" sz="1800" spc="-45" dirty="0" smtClean="0">
                <a:latin typeface="Calibri"/>
                <a:cs typeface="Calibri"/>
              </a:rPr>
              <a:t>c</a:t>
            </a:r>
            <a:r>
              <a:rPr lang="en-US" sz="1800" spc="-15" dirty="0" smtClean="0">
                <a:latin typeface="Calibri"/>
                <a:cs typeface="Calibri"/>
              </a:rPr>
              <a:t>o</a:t>
            </a:r>
            <a:r>
              <a:rPr lang="en-US" sz="1800" spc="-50" dirty="0" smtClean="0">
                <a:latin typeface="Calibri"/>
                <a:cs typeface="Calibri"/>
              </a:rPr>
              <a:t>n</a:t>
            </a:r>
            <a:r>
              <a:rPr lang="en-US" sz="1800" spc="-40" dirty="0" smtClean="0">
                <a:latin typeface="Calibri"/>
                <a:cs typeface="Calibri"/>
              </a:rPr>
              <a:t>v</a:t>
            </a:r>
            <a:r>
              <a:rPr lang="en-US" sz="1800" spc="-15" dirty="0" smtClean="0">
                <a:latin typeface="Calibri"/>
                <a:cs typeface="Calibri"/>
              </a:rPr>
              <a:t>e</a:t>
            </a:r>
            <a:r>
              <a:rPr lang="en-US" sz="1800" dirty="0" smtClean="0">
                <a:latin typeface="Calibri"/>
                <a:cs typeface="Calibri"/>
              </a:rPr>
              <a:t>r</a:t>
            </a:r>
            <a:r>
              <a:rPr lang="en-US" sz="1800" spc="-10" dirty="0" smtClean="0">
                <a:latin typeface="Calibri"/>
                <a:cs typeface="Calibri"/>
              </a:rPr>
              <a:t>t Public Housing</a:t>
            </a:r>
            <a:r>
              <a:rPr lang="en-US" sz="1800" spc="30" dirty="0" smtClean="0">
                <a:latin typeface="Calibri"/>
                <a:cs typeface="Calibri"/>
              </a:rPr>
              <a:t> </a:t>
            </a:r>
            <a:r>
              <a:rPr lang="en-US" sz="1800" spc="-30" dirty="0">
                <a:latin typeface="Calibri"/>
                <a:cs typeface="Calibri"/>
              </a:rPr>
              <a:t>t</a:t>
            </a:r>
            <a:r>
              <a:rPr lang="en-US" sz="1800" spc="-10" dirty="0">
                <a:latin typeface="Calibri"/>
                <a:cs typeface="Calibri"/>
              </a:rPr>
              <a:t>o:</a:t>
            </a:r>
            <a:endParaRPr lang="en-US" sz="1800" dirty="0">
              <a:latin typeface="Calibri"/>
              <a:cs typeface="Calibri"/>
            </a:endParaRPr>
          </a:p>
          <a:p>
            <a:pPr>
              <a:lnSpc>
                <a:spcPts val="600"/>
              </a:lnSpc>
              <a:spcBef>
                <a:spcPts val="2"/>
              </a:spcBef>
              <a:buFont typeface="Calibri"/>
              <a:buChar char="•"/>
            </a:pPr>
            <a:endParaRPr lang="en-US" sz="1800" dirty="0"/>
          </a:p>
          <a:p>
            <a:pPr marL="476250" lvl="1" indent="-231775">
              <a:buSzPct val="84000"/>
              <a:buFont typeface="Calibri"/>
              <a:buChar char="–"/>
              <a:tabLst>
                <a:tab pos="476250" algn="l"/>
              </a:tabLst>
            </a:pPr>
            <a:r>
              <a:rPr lang="en-US" sz="1800" spc="-15" dirty="0">
                <a:latin typeface="Calibri"/>
                <a:cs typeface="Calibri"/>
              </a:rPr>
              <a:t>P</a:t>
            </a:r>
            <a:r>
              <a:rPr lang="en-US" sz="1800" spc="-50" dirty="0">
                <a:latin typeface="Calibri"/>
                <a:cs typeface="Calibri"/>
              </a:rPr>
              <a:t>r</a:t>
            </a:r>
            <a:r>
              <a:rPr lang="en-US" sz="1800" dirty="0">
                <a:latin typeface="Calibri"/>
                <a:cs typeface="Calibri"/>
              </a:rPr>
              <a:t>oj</a:t>
            </a:r>
            <a:r>
              <a:rPr lang="en-US" sz="1800" spc="-15" dirty="0">
                <a:latin typeface="Calibri"/>
                <a:cs typeface="Calibri"/>
              </a:rPr>
              <a:t>e</a:t>
            </a:r>
            <a:r>
              <a:rPr lang="en-US" sz="1800" spc="-10" dirty="0">
                <a:latin typeface="Calibri"/>
                <a:cs typeface="Calibri"/>
              </a:rPr>
              <a:t>c</a:t>
            </a:r>
            <a:r>
              <a:rPr lang="en-US" sz="1800" spc="-15" dirty="0">
                <a:latin typeface="Calibri"/>
                <a:cs typeface="Calibri"/>
              </a:rPr>
              <a:t>t-Based</a:t>
            </a:r>
            <a:r>
              <a:rPr lang="en-US" sz="1800" spc="-5" dirty="0">
                <a:latin typeface="Calibri"/>
                <a:cs typeface="Calibri"/>
              </a:rPr>
              <a:t> </a:t>
            </a:r>
            <a:r>
              <a:rPr lang="en-US" sz="1800" spc="-60" dirty="0">
                <a:latin typeface="Calibri"/>
                <a:cs typeface="Calibri"/>
              </a:rPr>
              <a:t>R</a:t>
            </a:r>
            <a:r>
              <a:rPr lang="en-US" sz="1800" spc="-15" dirty="0">
                <a:latin typeface="Calibri"/>
                <a:cs typeface="Calibri"/>
              </a:rPr>
              <a:t>e</a:t>
            </a:r>
            <a:r>
              <a:rPr lang="en-US" sz="1800" spc="-35" dirty="0">
                <a:latin typeface="Calibri"/>
                <a:cs typeface="Calibri"/>
              </a:rPr>
              <a:t>n</a:t>
            </a:r>
            <a:r>
              <a:rPr lang="en-US" sz="1800" spc="-45" dirty="0">
                <a:latin typeface="Calibri"/>
                <a:cs typeface="Calibri"/>
              </a:rPr>
              <a:t>t</a:t>
            </a:r>
            <a:r>
              <a:rPr lang="en-US" sz="1800" dirty="0">
                <a:latin typeface="Calibri"/>
                <a:cs typeface="Calibri"/>
              </a:rPr>
              <a:t>al</a:t>
            </a:r>
            <a:r>
              <a:rPr lang="en-US" sz="1800" spc="25" dirty="0">
                <a:latin typeface="Calibri"/>
                <a:cs typeface="Calibri"/>
              </a:rPr>
              <a:t> </a:t>
            </a:r>
            <a:r>
              <a:rPr lang="en-US" sz="1800" spc="-15" dirty="0">
                <a:latin typeface="Calibri"/>
                <a:cs typeface="Calibri"/>
              </a:rPr>
              <a:t>A</a:t>
            </a:r>
            <a:r>
              <a:rPr lang="en-US" sz="1800" spc="-20" dirty="0">
                <a:latin typeface="Calibri"/>
                <a:cs typeface="Calibri"/>
              </a:rPr>
              <a:t>s</a:t>
            </a:r>
            <a:r>
              <a:rPr lang="en-US" sz="1800" dirty="0">
                <a:latin typeface="Calibri"/>
                <a:cs typeface="Calibri"/>
              </a:rPr>
              <a:t>si</a:t>
            </a:r>
            <a:r>
              <a:rPr lang="en-US" sz="1800" spc="-35" dirty="0">
                <a:latin typeface="Calibri"/>
                <a:cs typeface="Calibri"/>
              </a:rPr>
              <a:t>s</a:t>
            </a:r>
            <a:r>
              <a:rPr lang="en-US" sz="1800" spc="-45" dirty="0">
                <a:latin typeface="Calibri"/>
                <a:cs typeface="Calibri"/>
              </a:rPr>
              <a:t>t</a:t>
            </a:r>
            <a:r>
              <a:rPr lang="en-US" sz="1800" spc="-15" dirty="0">
                <a:latin typeface="Calibri"/>
                <a:cs typeface="Calibri"/>
              </a:rPr>
              <a:t>ance</a:t>
            </a:r>
            <a:r>
              <a:rPr lang="en-US" sz="1800" spc="30" dirty="0">
                <a:latin typeface="Calibri"/>
                <a:cs typeface="Calibri"/>
              </a:rPr>
              <a:t> </a:t>
            </a:r>
            <a:r>
              <a:rPr lang="en-US" sz="1800" spc="-15" dirty="0">
                <a:latin typeface="Calibri"/>
                <a:cs typeface="Calibri"/>
              </a:rPr>
              <a:t>(PBR</a:t>
            </a:r>
            <a:r>
              <a:rPr lang="en-US" sz="1800" spc="-25" dirty="0">
                <a:latin typeface="Calibri"/>
                <a:cs typeface="Calibri"/>
              </a:rPr>
              <a:t>A</a:t>
            </a:r>
            <a:r>
              <a:rPr lang="en-US" sz="1800" dirty="0">
                <a:latin typeface="Calibri"/>
                <a:cs typeface="Calibri"/>
              </a:rPr>
              <a:t>)</a:t>
            </a:r>
            <a:r>
              <a:rPr lang="en-US" sz="1800" spc="40" dirty="0">
                <a:latin typeface="Calibri"/>
                <a:cs typeface="Calibri"/>
              </a:rPr>
              <a:t> </a:t>
            </a:r>
            <a:r>
              <a:rPr lang="en-US" sz="1800" spc="-15" dirty="0">
                <a:latin typeface="Calibri"/>
                <a:cs typeface="Calibri"/>
              </a:rPr>
              <a:t>or</a:t>
            </a:r>
            <a:endParaRPr lang="en-US" sz="1800" dirty="0">
              <a:latin typeface="Calibri"/>
              <a:cs typeface="Calibri"/>
            </a:endParaRPr>
          </a:p>
          <a:p>
            <a:pPr lvl="1">
              <a:lnSpc>
                <a:spcPts val="600"/>
              </a:lnSpc>
              <a:buFont typeface="Calibri"/>
              <a:buChar char="–"/>
            </a:pPr>
            <a:endParaRPr lang="en-US" sz="1800" dirty="0"/>
          </a:p>
          <a:p>
            <a:pPr marL="476250" lvl="1" indent="-231775">
              <a:buSzPct val="84000"/>
              <a:buFont typeface="Calibri"/>
              <a:buChar char="–"/>
              <a:tabLst>
                <a:tab pos="476250" algn="l"/>
              </a:tabLst>
            </a:pPr>
            <a:r>
              <a:rPr lang="en-US" sz="1800" spc="-15" dirty="0">
                <a:latin typeface="Calibri"/>
                <a:cs typeface="Calibri"/>
              </a:rPr>
              <a:t>P</a:t>
            </a:r>
            <a:r>
              <a:rPr lang="en-US" sz="1800" spc="-45" dirty="0">
                <a:latin typeface="Calibri"/>
                <a:cs typeface="Calibri"/>
              </a:rPr>
              <a:t>r</a:t>
            </a:r>
            <a:r>
              <a:rPr lang="en-US" sz="1800" spc="-15" dirty="0">
                <a:latin typeface="Calibri"/>
                <a:cs typeface="Calibri"/>
              </a:rPr>
              <a:t>o</a:t>
            </a:r>
            <a:r>
              <a:rPr lang="en-US" sz="1800" spc="-5" dirty="0">
                <a:latin typeface="Calibri"/>
                <a:cs typeface="Calibri"/>
              </a:rPr>
              <a:t>j</a:t>
            </a:r>
            <a:r>
              <a:rPr lang="en-US" sz="1800" spc="-15" dirty="0">
                <a:latin typeface="Calibri"/>
                <a:cs typeface="Calibri"/>
              </a:rPr>
              <a:t>e</a:t>
            </a:r>
            <a:r>
              <a:rPr lang="en-US" sz="1800" spc="-10" dirty="0">
                <a:latin typeface="Calibri"/>
                <a:cs typeface="Calibri"/>
              </a:rPr>
              <a:t>c</a:t>
            </a:r>
            <a:r>
              <a:rPr lang="en-US" sz="1800" spc="-15" dirty="0">
                <a:latin typeface="Calibri"/>
                <a:cs typeface="Calibri"/>
              </a:rPr>
              <a:t>t-Bas</a:t>
            </a:r>
            <a:r>
              <a:rPr lang="en-US" sz="1800" spc="-10" dirty="0">
                <a:latin typeface="Calibri"/>
                <a:cs typeface="Calibri"/>
              </a:rPr>
              <a:t>e</a:t>
            </a:r>
            <a:r>
              <a:rPr lang="en-US" sz="1800" spc="-15" dirty="0">
                <a:latin typeface="Calibri"/>
                <a:cs typeface="Calibri"/>
              </a:rPr>
              <a:t>d</a:t>
            </a:r>
            <a:r>
              <a:rPr lang="en-US" sz="1800" spc="-5" dirty="0">
                <a:latin typeface="Calibri"/>
                <a:cs typeface="Calibri"/>
              </a:rPr>
              <a:t> </a:t>
            </a:r>
            <a:r>
              <a:rPr lang="en-US" sz="1800" spc="-125" dirty="0">
                <a:latin typeface="Calibri"/>
                <a:cs typeface="Calibri"/>
              </a:rPr>
              <a:t>V</a:t>
            </a:r>
            <a:r>
              <a:rPr lang="en-US" sz="1800" spc="-15" dirty="0">
                <a:latin typeface="Calibri"/>
                <a:cs typeface="Calibri"/>
              </a:rPr>
              <a:t>ou</a:t>
            </a:r>
            <a:r>
              <a:rPr lang="en-US" sz="1800" spc="-10" dirty="0">
                <a:latin typeface="Calibri"/>
                <a:cs typeface="Calibri"/>
              </a:rPr>
              <a:t>c</a:t>
            </a:r>
            <a:r>
              <a:rPr lang="en-US" sz="1800" spc="-15" dirty="0">
                <a:latin typeface="Calibri"/>
                <a:cs typeface="Calibri"/>
              </a:rPr>
              <a:t>he</a:t>
            </a:r>
            <a:r>
              <a:rPr lang="en-US" sz="1800" spc="-45" dirty="0">
                <a:latin typeface="Calibri"/>
                <a:cs typeface="Calibri"/>
              </a:rPr>
              <a:t>r</a:t>
            </a:r>
            <a:r>
              <a:rPr lang="en-US" sz="1800" spc="-10" dirty="0">
                <a:latin typeface="Calibri"/>
                <a:cs typeface="Calibri"/>
              </a:rPr>
              <a:t>s</a:t>
            </a:r>
            <a:r>
              <a:rPr lang="en-US" sz="1800" spc="15" dirty="0">
                <a:latin typeface="Calibri"/>
                <a:cs typeface="Calibri"/>
              </a:rPr>
              <a:t> </a:t>
            </a:r>
            <a:r>
              <a:rPr lang="en-US" sz="1800" spc="-15" dirty="0">
                <a:latin typeface="Calibri"/>
                <a:cs typeface="Calibri"/>
              </a:rPr>
              <a:t>(P</a:t>
            </a:r>
            <a:r>
              <a:rPr lang="en-US" sz="1800" spc="-55" dirty="0">
                <a:latin typeface="Calibri"/>
                <a:cs typeface="Calibri"/>
              </a:rPr>
              <a:t>B</a:t>
            </a:r>
            <a:r>
              <a:rPr lang="en-US" sz="1800" spc="-15" dirty="0">
                <a:latin typeface="Calibri"/>
                <a:cs typeface="Calibri"/>
              </a:rPr>
              <a:t>V)</a:t>
            </a:r>
            <a:endParaRPr lang="en-US" sz="1800" dirty="0">
              <a:latin typeface="Calibri"/>
              <a:cs typeface="Calibri"/>
            </a:endParaRPr>
          </a:p>
          <a:p>
            <a:pPr lvl="1">
              <a:lnSpc>
                <a:spcPts val="1200"/>
              </a:lnSpc>
              <a:buFont typeface="Calibri"/>
              <a:buChar char="–"/>
            </a:pPr>
            <a:endParaRPr lang="en-US" sz="1800" dirty="0"/>
          </a:p>
          <a:p>
            <a:pPr marL="297815" lvl="1" indent="-285750">
              <a:buSzPct val="84000"/>
              <a:buFont typeface="Calibri"/>
              <a:buChar char="•"/>
              <a:tabLst>
                <a:tab pos="247650" algn="l"/>
              </a:tabLst>
            </a:pPr>
            <a:r>
              <a:rPr lang="en-US" sz="1800" b="1" spc="-15" dirty="0">
                <a:solidFill>
                  <a:srgbClr val="21245A"/>
                </a:solidFill>
                <a:latin typeface="Calibri"/>
                <a:cs typeface="Calibri"/>
              </a:rPr>
              <a:t>Can only convert at current funding </a:t>
            </a:r>
            <a:r>
              <a:rPr lang="en-US" sz="1800" b="1" spc="-15" dirty="0" smtClean="0">
                <a:solidFill>
                  <a:srgbClr val="21245A"/>
                </a:solidFill>
                <a:latin typeface="Calibri"/>
                <a:cs typeface="Calibri"/>
              </a:rPr>
              <a:t>levels</a:t>
            </a:r>
          </a:p>
          <a:p>
            <a:pPr marL="297815" lvl="1" indent="-285750">
              <a:buSzPct val="84000"/>
              <a:buFont typeface="Calibri"/>
              <a:buChar char="•"/>
              <a:tabLst>
                <a:tab pos="247650" algn="l"/>
              </a:tabLst>
            </a:pPr>
            <a:endParaRPr lang="en-US" sz="1800" b="1" spc="-15" dirty="0">
              <a:solidFill>
                <a:srgbClr val="21245A"/>
              </a:solidFill>
              <a:latin typeface="Calibri"/>
              <a:cs typeface="Calibri"/>
            </a:endParaRPr>
          </a:p>
          <a:p>
            <a:pPr marL="297815" indent="-285750">
              <a:buSzPct val="84000"/>
              <a:buFont typeface="Calibri"/>
              <a:buChar char="•"/>
              <a:tabLst>
                <a:tab pos="247650" algn="l"/>
              </a:tabLst>
            </a:pPr>
            <a:r>
              <a:rPr lang="en-US" sz="1800" spc="-15" dirty="0" smtClean="0">
                <a:latin typeface="Calibri"/>
                <a:cs typeface="Calibri"/>
              </a:rPr>
              <a:t>WHY </a:t>
            </a:r>
            <a:r>
              <a:rPr lang="en-US" sz="1800" spc="-15" dirty="0">
                <a:latin typeface="Calibri"/>
                <a:cs typeface="Calibri"/>
              </a:rPr>
              <a:t>IS THE SECTION 8 FUNDING MODEL MORE SECURE FOR A PHA</a:t>
            </a:r>
            <a:r>
              <a:rPr lang="en-US" sz="1800" spc="-15" dirty="0" smtClean="0">
                <a:latin typeface="Calibri"/>
                <a:cs typeface="Calibri"/>
              </a:rPr>
              <a:t>?</a:t>
            </a:r>
          </a:p>
          <a:p>
            <a:pPr marL="297815" indent="-285750">
              <a:buSzPct val="84000"/>
              <a:buFont typeface="Calibri"/>
              <a:buChar char="•"/>
              <a:tabLst>
                <a:tab pos="247650" algn="l"/>
              </a:tabLst>
            </a:pPr>
            <a:endParaRPr lang="en-US" sz="1800" spc="-15" dirty="0" smtClean="0">
              <a:latin typeface="Calibri"/>
              <a:cs typeface="Calibri"/>
            </a:endParaRPr>
          </a:p>
          <a:p>
            <a:pPr marL="297815" indent="-285750">
              <a:buSzPct val="84000"/>
              <a:buFont typeface="Calibri"/>
              <a:buChar char="•"/>
              <a:tabLst>
                <a:tab pos="247650" algn="l"/>
              </a:tabLst>
            </a:pPr>
            <a:r>
              <a:rPr lang="en-US" sz="1800" spc="-15" dirty="0" smtClean="0">
                <a:latin typeface="Calibri"/>
                <a:cs typeface="Calibri"/>
              </a:rPr>
              <a:t>Tenant Protections:</a:t>
            </a:r>
            <a:endParaRPr lang="en-US" sz="1800" spc="-15" dirty="0" smtClean="0">
              <a:latin typeface="Calibri"/>
              <a:cs typeface="Calibri"/>
            </a:endParaRPr>
          </a:p>
          <a:p>
            <a:pPr marL="520065" lvl="1" indent="-285750">
              <a:buSzPct val="84000"/>
              <a:buFont typeface="Calibri"/>
              <a:buChar char="•"/>
              <a:tabLst>
                <a:tab pos="247650" algn="l"/>
              </a:tabLst>
            </a:pPr>
            <a:r>
              <a:rPr lang="en-US" sz="1800" spc="-15" dirty="0" smtClean="0">
                <a:latin typeface="Calibri"/>
                <a:cs typeface="Calibri"/>
              </a:rPr>
              <a:t>Tenants </a:t>
            </a:r>
            <a:r>
              <a:rPr lang="en-US" sz="1800" spc="-15" dirty="0">
                <a:latin typeface="Calibri"/>
                <a:cs typeface="Calibri"/>
              </a:rPr>
              <a:t>have the absolute right to return</a:t>
            </a:r>
            <a:endParaRPr lang="en-US" sz="1800" dirty="0">
              <a:latin typeface="Calibri"/>
              <a:cs typeface="Calibri"/>
            </a:endParaRPr>
          </a:p>
          <a:p>
            <a:pPr marL="469900" lvl="1" indent="-235585">
              <a:buSzPct val="84000"/>
              <a:buFont typeface="Calibri"/>
              <a:buChar char="•"/>
              <a:tabLst>
                <a:tab pos="247650" algn="l"/>
              </a:tabLst>
            </a:pPr>
            <a:r>
              <a:rPr lang="en-US" sz="1800" spc="-15" dirty="0" smtClean="0">
                <a:latin typeface="Calibri"/>
                <a:cs typeface="Calibri"/>
              </a:rPr>
              <a:t>Ch</a:t>
            </a:r>
            <a:r>
              <a:rPr lang="en-US" sz="1800" spc="-10" dirty="0" smtClean="0">
                <a:latin typeface="Calibri"/>
                <a:cs typeface="Calibri"/>
              </a:rPr>
              <a:t>oice</a:t>
            </a:r>
            <a:r>
              <a:rPr lang="en-US" sz="1800" spc="-15" dirty="0" smtClean="0">
                <a:latin typeface="Calibri"/>
                <a:cs typeface="Calibri"/>
              </a:rPr>
              <a:t>-M</a:t>
            </a:r>
            <a:r>
              <a:rPr lang="en-US" sz="1800" spc="-10" dirty="0" smtClean="0">
                <a:latin typeface="Calibri"/>
                <a:cs typeface="Calibri"/>
              </a:rPr>
              <a:t>obili</a:t>
            </a:r>
            <a:r>
              <a:rPr lang="en-US" sz="1800" dirty="0" smtClean="0">
                <a:latin typeface="Calibri"/>
                <a:cs typeface="Calibri"/>
              </a:rPr>
              <a:t>t</a:t>
            </a:r>
            <a:r>
              <a:rPr lang="en-US" sz="1800" spc="-200" dirty="0" smtClean="0">
                <a:latin typeface="Calibri"/>
                <a:cs typeface="Calibri"/>
              </a:rPr>
              <a:t>y</a:t>
            </a:r>
            <a:r>
              <a:rPr lang="en-US" sz="1800" spc="-10" dirty="0">
                <a:latin typeface="Calibri"/>
                <a:cs typeface="Calibri"/>
              </a:rPr>
              <a:t>,</a:t>
            </a:r>
            <a:r>
              <a:rPr lang="en-US" sz="1800" spc="10" dirty="0">
                <a:latin typeface="Calibri"/>
                <a:cs typeface="Calibri"/>
              </a:rPr>
              <a:t> </a:t>
            </a:r>
            <a:r>
              <a:rPr lang="en-US" sz="1800" spc="-20" dirty="0">
                <a:latin typeface="Calibri"/>
                <a:cs typeface="Calibri"/>
              </a:rPr>
              <a:t>w</a:t>
            </a:r>
            <a:r>
              <a:rPr lang="en-US" sz="1800" spc="-5" dirty="0">
                <a:latin typeface="Calibri"/>
                <a:cs typeface="Calibri"/>
              </a:rPr>
              <a:t>i</a:t>
            </a:r>
            <a:r>
              <a:rPr lang="en-US" sz="1800" spc="-15" dirty="0">
                <a:latin typeface="Calibri"/>
                <a:cs typeface="Calibri"/>
              </a:rPr>
              <a:t>th</a:t>
            </a:r>
            <a:r>
              <a:rPr lang="en-US" sz="1800" spc="-5" dirty="0">
                <a:latin typeface="Calibri"/>
                <a:cs typeface="Calibri"/>
              </a:rPr>
              <a:t> </a:t>
            </a:r>
            <a:r>
              <a:rPr lang="en-US" sz="1800" dirty="0">
                <a:latin typeface="Calibri"/>
                <a:cs typeface="Calibri"/>
              </a:rPr>
              <a:t>l</a:t>
            </a:r>
            <a:r>
              <a:rPr lang="en-US" sz="1800" spc="5" dirty="0">
                <a:latin typeface="Calibri"/>
                <a:cs typeface="Calibri"/>
              </a:rPr>
              <a:t>i</a:t>
            </a:r>
            <a:r>
              <a:rPr lang="en-US" sz="1800" spc="-15" dirty="0">
                <a:latin typeface="Calibri"/>
                <a:cs typeface="Calibri"/>
              </a:rPr>
              <a:t>mi</a:t>
            </a:r>
            <a:r>
              <a:rPr lang="en-US" sz="1800" spc="-30" dirty="0">
                <a:latin typeface="Calibri"/>
                <a:cs typeface="Calibri"/>
              </a:rPr>
              <a:t>t</a:t>
            </a:r>
            <a:r>
              <a:rPr lang="en-US" sz="1800" spc="-15" dirty="0">
                <a:latin typeface="Calibri"/>
                <a:cs typeface="Calibri"/>
              </a:rPr>
              <a:t>ed</a:t>
            </a:r>
            <a:r>
              <a:rPr lang="en-US" sz="1800" spc="-5" dirty="0">
                <a:latin typeface="Calibri"/>
                <a:cs typeface="Calibri"/>
              </a:rPr>
              <a:t> </a:t>
            </a:r>
            <a:r>
              <a:rPr lang="en-US" sz="1800" spc="-40" dirty="0">
                <a:latin typeface="Calibri"/>
                <a:cs typeface="Calibri"/>
              </a:rPr>
              <a:t>e</a:t>
            </a:r>
            <a:r>
              <a:rPr lang="en-US" sz="1800" spc="-75" dirty="0">
                <a:latin typeface="Calibri"/>
                <a:cs typeface="Calibri"/>
              </a:rPr>
              <a:t>x</a:t>
            </a:r>
            <a:r>
              <a:rPr lang="en-US" sz="1800" spc="-15" dirty="0">
                <a:latin typeface="Calibri"/>
                <a:cs typeface="Calibri"/>
              </a:rPr>
              <a:t>em</a:t>
            </a:r>
            <a:r>
              <a:rPr lang="en-US" sz="1800" spc="-30" dirty="0">
                <a:latin typeface="Calibri"/>
                <a:cs typeface="Calibri"/>
              </a:rPr>
              <a:t>p</a:t>
            </a:r>
            <a:r>
              <a:rPr lang="en-US" sz="1800" spc="-10" dirty="0">
                <a:latin typeface="Calibri"/>
                <a:cs typeface="Calibri"/>
              </a:rPr>
              <a:t>ti</a:t>
            </a:r>
            <a:r>
              <a:rPr lang="en-US" sz="1800" spc="-5" dirty="0">
                <a:latin typeface="Calibri"/>
                <a:cs typeface="Calibri"/>
              </a:rPr>
              <a:t>o</a:t>
            </a:r>
            <a:r>
              <a:rPr lang="en-US" sz="1800" spc="-15" dirty="0">
                <a:latin typeface="Calibri"/>
                <a:cs typeface="Calibri"/>
              </a:rPr>
              <a:t>ns</a:t>
            </a:r>
            <a:endParaRPr lang="en-US" sz="1800" dirty="0">
              <a:latin typeface="Calibri"/>
              <a:cs typeface="Calibri"/>
            </a:endParaRPr>
          </a:p>
          <a:p>
            <a:pPr marL="469900" lvl="1" indent="-235585">
              <a:buSzPct val="84000"/>
              <a:buFont typeface="Calibri"/>
              <a:buChar char="•"/>
              <a:tabLst>
                <a:tab pos="247650" algn="l"/>
              </a:tabLst>
            </a:pPr>
            <a:endParaRPr lang="en-US" sz="1800" spc="-15" dirty="0" smtClean="0">
              <a:latin typeface="Calibri"/>
              <a:cs typeface="Calibri"/>
            </a:endParaRPr>
          </a:p>
          <a:p>
            <a:pPr marL="247650" indent="-235585">
              <a:buSzPct val="84000"/>
              <a:buFont typeface="Calibri"/>
              <a:buChar char="•"/>
              <a:tabLst>
                <a:tab pos="247650" algn="l"/>
              </a:tabLst>
            </a:pPr>
            <a:r>
              <a:rPr lang="en-US" sz="1800" spc="-15" dirty="0" smtClean="0">
                <a:latin typeface="Calibri"/>
                <a:cs typeface="Calibri"/>
              </a:rPr>
              <a:t>E</a:t>
            </a:r>
            <a:r>
              <a:rPr lang="en-US" sz="1800" dirty="0" smtClean="0">
                <a:latin typeface="Calibri"/>
                <a:cs typeface="Calibri"/>
              </a:rPr>
              <a:t>x</a:t>
            </a:r>
            <a:r>
              <a:rPr lang="en-US" sz="1800" spc="-30" dirty="0" smtClean="0">
                <a:latin typeface="Calibri"/>
                <a:cs typeface="Calibri"/>
              </a:rPr>
              <a:t>t</a:t>
            </a:r>
            <a:r>
              <a:rPr lang="en-US" sz="1800" spc="-15" dirty="0" smtClean="0">
                <a:latin typeface="Calibri"/>
                <a:cs typeface="Calibri"/>
              </a:rPr>
              <a:t>ensi</a:t>
            </a:r>
            <a:r>
              <a:rPr lang="en-US" sz="1800" spc="-40" dirty="0" smtClean="0">
                <a:latin typeface="Calibri"/>
                <a:cs typeface="Calibri"/>
              </a:rPr>
              <a:t>v</a:t>
            </a:r>
            <a:r>
              <a:rPr lang="en-US" sz="1800" spc="-15" dirty="0" smtClean="0">
                <a:latin typeface="Calibri"/>
                <a:cs typeface="Calibri"/>
              </a:rPr>
              <a:t>e</a:t>
            </a:r>
            <a:r>
              <a:rPr lang="en-US" sz="1800" dirty="0" smtClean="0">
                <a:latin typeface="Calibri"/>
                <a:cs typeface="Calibri"/>
              </a:rPr>
              <a:t> </a:t>
            </a:r>
            <a:r>
              <a:rPr lang="en-US" sz="1800" spc="-35" dirty="0">
                <a:latin typeface="Calibri"/>
                <a:cs typeface="Calibri"/>
              </a:rPr>
              <a:t>w</a:t>
            </a:r>
            <a:r>
              <a:rPr lang="en-US" sz="1800" spc="-10" dirty="0">
                <a:latin typeface="Calibri"/>
                <a:cs typeface="Calibri"/>
              </a:rPr>
              <a:t>ai</a:t>
            </a:r>
            <a:r>
              <a:rPr lang="en-US" sz="1800" spc="-30" dirty="0">
                <a:latin typeface="Calibri"/>
                <a:cs typeface="Calibri"/>
              </a:rPr>
              <a:t>v</a:t>
            </a:r>
            <a:r>
              <a:rPr lang="en-US" sz="1800" spc="-15" dirty="0">
                <a:latin typeface="Calibri"/>
                <a:cs typeface="Calibri"/>
              </a:rPr>
              <a:t>er</a:t>
            </a:r>
            <a:r>
              <a:rPr lang="en-US" sz="1800" spc="5" dirty="0">
                <a:latin typeface="Calibri"/>
                <a:cs typeface="Calibri"/>
              </a:rPr>
              <a:t> </a:t>
            </a:r>
            <a:r>
              <a:rPr lang="en-US" sz="1800" spc="-15" dirty="0">
                <a:latin typeface="Calibri"/>
                <a:cs typeface="Calibri"/>
              </a:rPr>
              <a:t>auth</a:t>
            </a:r>
            <a:r>
              <a:rPr lang="en-US" sz="1800" spc="-10" dirty="0">
                <a:latin typeface="Calibri"/>
                <a:cs typeface="Calibri"/>
              </a:rPr>
              <a:t>ori</a:t>
            </a:r>
            <a:r>
              <a:rPr lang="en-US" sz="1800" spc="-5" dirty="0">
                <a:latin typeface="Calibri"/>
                <a:cs typeface="Calibri"/>
              </a:rPr>
              <a:t>t</a:t>
            </a:r>
            <a:r>
              <a:rPr lang="en-US" sz="1800" spc="-15" dirty="0">
                <a:latin typeface="Calibri"/>
                <a:cs typeface="Calibri"/>
              </a:rPr>
              <a:t>y</a:t>
            </a:r>
            <a:r>
              <a:rPr lang="en-US" sz="1800" dirty="0">
                <a:latin typeface="Calibri"/>
                <a:cs typeface="Calibri"/>
              </a:rPr>
              <a:t> available </a:t>
            </a:r>
            <a:r>
              <a:rPr lang="en-US" sz="1800" spc="-35" dirty="0">
                <a:latin typeface="Calibri"/>
                <a:cs typeface="Calibri"/>
              </a:rPr>
              <a:t>t</a:t>
            </a:r>
            <a:r>
              <a:rPr lang="en-US" sz="1800" dirty="0">
                <a:latin typeface="Calibri"/>
                <a:cs typeface="Calibri"/>
              </a:rPr>
              <a:t>o</a:t>
            </a:r>
            <a:r>
              <a:rPr lang="en-US" sz="1800" spc="-5" dirty="0">
                <a:latin typeface="Calibri"/>
                <a:cs typeface="Calibri"/>
              </a:rPr>
              <a:t> </a:t>
            </a:r>
            <a:r>
              <a:rPr lang="en-US" sz="1800" spc="-75" dirty="0">
                <a:latin typeface="Calibri"/>
                <a:cs typeface="Calibri"/>
              </a:rPr>
              <a:t>f</a:t>
            </a:r>
            <a:r>
              <a:rPr lang="en-US" sz="1800" spc="-15" dirty="0">
                <a:latin typeface="Calibri"/>
                <a:cs typeface="Calibri"/>
              </a:rPr>
              <a:t>ac</a:t>
            </a:r>
            <a:r>
              <a:rPr lang="en-US" sz="1800" spc="-5" dirty="0">
                <a:latin typeface="Calibri"/>
                <a:cs typeface="Calibri"/>
              </a:rPr>
              <a:t>i</a:t>
            </a:r>
            <a:r>
              <a:rPr lang="en-US" sz="1800" dirty="0">
                <a:latin typeface="Calibri"/>
                <a:cs typeface="Calibri"/>
              </a:rPr>
              <a:t>li</a:t>
            </a:r>
            <a:r>
              <a:rPr lang="en-US" sz="1800" spc="-30" dirty="0">
                <a:latin typeface="Calibri"/>
                <a:cs typeface="Calibri"/>
              </a:rPr>
              <a:t>t</a:t>
            </a:r>
            <a:r>
              <a:rPr lang="en-US" sz="1800" spc="-35" dirty="0">
                <a:latin typeface="Calibri"/>
                <a:cs typeface="Calibri"/>
              </a:rPr>
              <a:t>a</a:t>
            </a:r>
            <a:r>
              <a:rPr lang="en-US" sz="1800" spc="-30" dirty="0">
                <a:latin typeface="Calibri"/>
                <a:cs typeface="Calibri"/>
              </a:rPr>
              <a:t>t</a:t>
            </a:r>
            <a:r>
              <a:rPr lang="en-US" sz="1800" spc="-15" dirty="0">
                <a:latin typeface="Calibri"/>
                <a:cs typeface="Calibri"/>
              </a:rPr>
              <a:t>e</a:t>
            </a:r>
            <a:r>
              <a:rPr lang="en-US" sz="1800" dirty="0">
                <a:latin typeface="Calibri"/>
                <a:cs typeface="Calibri"/>
              </a:rPr>
              <a:t> </a:t>
            </a:r>
            <a:r>
              <a:rPr lang="en-US" sz="1800" spc="-35" dirty="0">
                <a:latin typeface="Calibri"/>
                <a:cs typeface="Calibri"/>
              </a:rPr>
              <a:t>c</a:t>
            </a:r>
            <a:r>
              <a:rPr lang="en-US" sz="1800" dirty="0">
                <a:latin typeface="Calibri"/>
                <a:cs typeface="Calibri"/>
              </a:rPr>
              <a:t>o</a:t>
            </a:r>
            <a:r>
              <a:rPr lang="en-US" sz="1800" spc="-35" dirty="0">
                <a:latin typeface="Calibri"/>
                <a:cs typeface="Calibri"/>
              </a:rPr>
              <a:t>n</a:t>
            </a:r>
            <a:r>
              <a:rPr lang="en-US" sz="1800" spc="-40" dirty="0">
                <a:latin typeface="Calibri"/>
                <a:cs typeface="Calibri"/>
              </a:rPr>
              <a:t>v</a:t>
            </a:r>
            <a:r>
              <a:rPr lang="en-US" sz="1800" spc="-15" dirty="0">
                <a:latin typeface="Calibri"/>
                <a:cs typeface="Calibri"/>
              </a:rPr>
              <a:t>e</a:t>
            </a:r>
            <a:r>
              <a:rPr lang="en-US" sz="1800" spc="-50" dirty="0">
                <a:latin typeface="Calibri"/>
                <a:cs typeface="Calibri"/>
              </a:rPr>
              <a:t>r</a:t>
            </a:r>
            <a:r>
              <a:rPr lang="en-US" sz="1800" dirty="0">
                <a:latin typeface="Calibri"/>
                <a:cs typeface="Calibri"/>
              </a:rPr>
              <a:t>sion</a:t>
            </a:r>
          </a:p>
          <a:p>
            <a:endParaRPr lang="en-US" sz="1800" b="0" dirty="0">
              <a:solidFill>
                <a:schemeClr val="tx1"/>
              </a:solidFill>
              <a:latin typeface="Arial" pitchFamily="34" charset="0"/>
              <a:ea typeface="Calibri"/>
              <a:cs typeface="Arial" pitchFamily="34" charset="0"/>
            </a:endParaRPr>
          </a:p>
          <a:p>
            <a:pPr marL="0" indent="0">
              <a:buNone/>
            </a:pPr>
            <a:endParaRPr lang="en-US" dirty="0"/>
          </a:p>
          <a:p>
            <a:pPr marL="0" indent="0">
              <a:buNone/>
            </a:pPr>
            <a:endParaRPr lang="en-US" dirty="0"/>
          </a:p>
          <a:p>
            <a:pPr marL="285750" indent="-285750"/>
            <a:endParaRPr lang="en-US" b="0" dirty="0">
              <a:latin typeface="Arial" pitchFamily="34" charset="0"/>
              <a:ea typeface="Calibri"/>
              <a:cs typeface="Arial" pitchFamily="34" charset="0"/>
            </a:endParaRPr>
          </a:p>
        </p:txBody>
      </p:sp>
      <p:sp>
        <p:nvSpPr>
          <p:cNvPr id="3" name="Title 2"/>
          <p:cNvSpPr>
            <a:spLocks noGrp="1"/>
          </p:cNvSpPr>
          <p:nvPr>
            <p:ph type="title"/>
          </p:nvPr>
        </p:nvSpPr>
        <p:spPr/>
        <p:txBody>
          <a:bodyPr/>
          <a:lstStyle/>
          <a:p>
            <a:pPr algn="ctr"/>
            <a:r>
              <a:rPr lang="en-US" dirty="0" smtClean="0"/>
              <a:t>RAD Basics</a:t>
            </a:r>
            <a:endParaRPr lang="en-US" dirty="0"/>
          </a:p>
        </p:txBody>
      </p:sp>
      <p:sp>
        <p:nvSpPr>
          <p:cNvPr id="4" name="Slide Number Placeholder 3"/>
          <p:cNvSpPr>
            <a:spLocks noGrp="1"/>
          </p:cNvSpPr>
          <p:nvPr>
            <p:ph type="sldNum" sz="quarter" idx="11"/>
          </p:nvPr>
        </p:nvSpPr>
        <p:spPr/>
        <p:txBody>
          <a:bodyPr/>
          <a:lstStyle/>
          <a:p>
            <a:fld id="{013CD2CD-A2E9-4357-9628-94978E155FE3}" type="slidenum">
              <a:rPr lang="en-US" smtClean="0"/>
              <a:pPr/>
              <a:t>6</a:t>
            </a:fld>
            <a:endParaRPr lang="en-US" dirty="0"/>
          </a:p>
        </p:txBody>
      </p:sp>
    </p:spTree>
    <p:extLst>
      <p:ext uri="{BB962C8B-B14F-4D97-AF65-F5344CB8AC3E}">
        <p14:creationId xmlns:p14="http://schemas.microsoft.com/office/powerpoint/2010/main" val="25411069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8077200" cy="533400"/>
          </a:xfrm>
        </p:spPr>
        <p:txBody>
          <a:bodyPr/>
          <a:lstStyle/>
          <a:p>
            <a:r>
              <a:rPr lang="en-US" sz="3200" dirty="0" smtClean="0">
                <a:solidFill>
                  <a:schemeClr val="tx1"/>
                </a:solidFill>
                <a:latin typeface="Arial" pitchFamily="34" charset="0"/>
                <a:cs typeface="Arial" pitchFamily="34" charset="0"/>
              </a:rPr>
              <a:t>Public Housing Conversion Rent Levels</a:t>
            </a:r>
            <a:endParaRPr lang="en-US" sz="3200" dirty="0">
              <a:solidFill>
                <a:schemeClr val="tx1"/>
              </a:solidFill>
              <a:latin typeface="Arial" pitchFamily="34" charset="0"/>
              <a:cs typeface="Arial" pitchFamily="34" charset="0"/>
            </a:endParaRPr>
          </a:p>
        </p:txBody>
      </p:sp>
      <p:graphicFrame>
        <p:nvGraphicFramePr>
          <p:cNvPr id="7" name="Chart 6"/>
          <p:cNvGraphicFramePr/>
          <p:nvPr/>
        </p:nvGraphicFramePr>
        <p:xfrm>
          <a:off x="1187624" y="908720"/>
          <a:ext cx="73152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15816" y="6525344"/>
            <a:ext cx="1296144" cy="288032"/>
          </a:xfrm>
          <a:prstGeom prst="rect">
            <a:avLst/>
          </a:prstGeom>
        </p:spPr>
        <p:txBody>
          <a:bodyPr vert="horz" wrap="square" rtlCol="0" anchor="ctr">
            <a:noAutofit/>
          </a:bodyPr>
          <a:lstStyle/>
          <a:p>
            <a:pPr algn="ctr">
              <a:spcBef>
                <a:spcPct val="0"/>
              </a:spcBef>
            </a:pPr>
            <a:r>
              <a:rPr lang="en-US" sz="1200" dirty="0" smtClean="0">
                <a:latin typeface="Arial" pitchFamily="34" charset="0"/>
                <a:cs typeface="Arial" pitchFamily="34" charset="0"/>
              </a:rPr>
              <a:t>ACC</a:t>
            </a:r>
          </a:p>
        </p:txBody>
      </p:sp>
      <p:sp>
        <p:nvSpPr>
          <p:cNvPr id="8" name="TextBox 7"/>
          <p:cNvSpPr txBox="1"/>
          <p:nvPr/>
        </p:nvSpPr>
        <p:spPr>
          <a:xfrm>
            <a:off x="6084168" y="6525344"/>
            <a:ext cx="1368152" cy="288032"/>
          </a:xfrm>
          <a:prstGeom prst="rect">
            <a:avLst/>
          </a:prstGeom>
        </p:spPr>
        <p:txBody>
          <a:bodyPr vert="horz" wrap="square" rtlCol="0" anchor="ctr">
            <a:noAutofit/>
          </a:bodyPr>
          <a:lstStyle/>
          <a:p>
            <a:pPr algn="ctr">
              <a:spcBef>
                <a:spcPct val="0"/>
              </a:spcBef>
            </a:pPr>
            <a:r>
              <a:rPr lang="en-US" sz="1200" dirty="0" smtClean="0">
                <a:latin typeface="Arial" pitchFamily="34" charset="0"/>
                <a:cs typeface="Arial" pitchFamily="34" charset="0"/>
              </a:rPr>
              <a:t>Section 8</a:t>
            </a:r>
          </a:p>
        </p:txBody>
      </p:sp>
      <p:sp>
        <p:nvSpPr>
          <p:cNvPr id="9" name="Slide Number Placeholder 8"/>
          <p:cNvSpPr>
            <a:spLocks noGrp="1"/>
          </p:cNvSpPr>
          <p:nvPr>
            <p:ph type="sldNum" sz="quarter" idx="11"/>
          </p:nvPr>
        </p:nvSpPr>
        <p:spPr/>
        <p:txBody>
          <a:bodyPr/>
          <a:lstStyle/>
          <a:p>
            <a:fld id="{013CD2CD-A2E9-4357-9628-94978E155FE3}" type="slidenum">
              <a:rPr lang="en-US" smtClean="0"/>
              <a:pPr/>
              <a:t>7</a:t>
            </a:fld>
            <a:endParaRPr lang="en-US" dirty="0"/>
          </a:p>
        </p:txBody>
      </p:sp>
    </p:spTree>
    <p:extLst>
      <p:ext uri="{BB962C8B-B14F-4D97-AF65-F5344CB8AC3E}">
        <p14:creationId xmlns:p14="http://schemas.microsoft.com/office/powerpoint/2010/main" val="12065492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090120"/>
          </a:xfrm>
        </p:spPr>
        <p:txBody>
          <a:bodyPr/>
          <a:lstStyle/>
          <a:p>
            <a:r>
              <a:rPr lang="en-US" dirty="0" smtClean="0"/>
              <a:t>The RAD options:</a:t>
            </a:r>
          </a:p>
          <a:p>
            <a:pPr lvl="2"/>
            <a:r>
              <a:rPr lang="en-US" dirty="0" smtClean="0"/>
              <a:t>Modest rehab with debt only</a:t>
            </a:r>
          </a:p>
          <a:p>
            <a:pPr lvl="2"/>
            <a:r>
              <a:rPr lang="en-US" dirty="0" smtClean="0"/>
              <a:t>Moderate rehab with debt and 4% LIHTCs</a:t>
            </a:r>
          </a:p>
          <a:p>
            <a:pPr lvl="2"/>
            <a:r>
              <a:rPr lang="en-US" dirty="0" smtClean="0"/>
              <a:t>Major rehab or replacement with debt and 9% </a:t>
            </a:r>
            <a:r>
              <a:rPr lang="en-US" dirty="0" smtClean="0"/>
              <a:t>LIHTCs</a:t>
            </a:r>
          </a:p>
          <a:p>
            <a:endParaRPr lang="en-US" sz="900" dirty="0" smtClean="0"/>
          </a:p>
          <a:p>
            <a:r>
              <a:rPr lang="en-US" dirty="0" smtClean="0"/>
              <a:t>These are funding sources that are not conveniently available to small PHAs</a:t>
            </a:r>
            <a:endParaRPr lang="en-US" dirty="0" smtClean="0"/>
          </a:p>
          <a:p>
            <a:pPr marL="234950" lvl="1" indent="-234950"/>
            <a:endParaRPr lang="en-US" sz="900" b="1" dirty="0">
              <a:solidFill>
                <a:srgbClr val="21245A"/>
              </a:solidFill>
              <a:cs typeface="ＭＳ Ｐゴシック" charset="-128"/>
            </a:endParaRPr>
          </a:p>
          <a:p>
            <a:r>
              <a:rPr lang="en-US" dirty="0"/>
              <a:t>A conversion </a:t>
            </a:r>
            <a:r>
              <a:rPr lang="en-US" b="1" dirty="0">
                <a:solidFill>
                  <a:srgbClr val="21245A"/>
                </a:solidFill>
                <a:cs typeface="ＭＳ Ｐゴシック" charset="-128"/>
              </a:rPr>
              <a:t>of all LIPH units eliminates the HUD requirements for:</a:t>
            </a:r>
          </a:p>
          <a:p>
            <a:pPr marL="619125" lvl="2" indent="-171450">
              <a:spcAft>
                <a:spcPts val="600"/>
              </a:spcAft>
              <a:buClr>
                <a:srgbClr val="21245A"/>
              </a:buClr>
              <a:buSzPct val="90000"/>
            </a:pPr>
            <a:r>
              <a:rPr lang="en-US" sz="1600" b="1" dirty="0">
                <a:latin typeface="Arial" pitchFamily="34" charset="0"/>
                <a:cs typeface="Arial" pitchFamily="34" charset="0"/>
              </a:rPr>
              <a:t>Procurement</a:t>
            </a:r>
          </a:p>
          <a:p>
            <a:pPr marL="619125" lvl="2" indent="-171450">
              <a:spcAft>
                <a:spcPts val="600"/>
              </a:spcAft>
              <a:buClr>
                <a:srgbClr val="21245A"/>
              </a:buClr>
              <a:buSzPct val="90000"/>
            </a:pPr>
            <a:r>
              <a:rPr lang="en-US" sz="1600" b="1" dirty="0">
                <a:latin typeface="Arial" pitchFamily="34" charset="0"/>
                <a:cs typeface="Arial" pitchFamily="34" charset="0"/>
              </a:rPr>
              <a:t>Annual and Five- Year </a:t>
            </a:r>
            <a:r>
              <a:rPr lang="en-US" sz="1600" b="1" dirty="0" smtClean="0">
                <a:latin typeface="Arial" pitchFamily="34" charset="0"/>
                <a:cs typeface="Arial" pitchFamily="34" charset="0"/>
              </a:rPr>
              <a:t>Plans</a:t>
            </a:r>
          </a:p>
          <a:p>
            <a:pPr marL="619125" lvl="2" indent="-171450">
              <a:spcAft>
                <a:spcPts val="600"/>
              </a:spcAft>
              <a:buClr>
                <a:srgbClr val="21245A"/>
              </a:buClr>
              <a:buSzPct val="90000"/>
            </a:pPr>
            <a:r>
              <a:rPr lang="en-US" sz="1600" b="1" dirty="0" smtClean="0">
                <a:latin typeface="Arial" pitchFamily="34" charset="0"/>
                <a:cs typeface="Arial" pitchFamily="34" charset="0"/>
              </a:rPr>
              <a:t>PHAS</a:t>
            </a:r>
          </a:p>
          <a:p>
            <a:pPr marL="619125" lvl="2" indent="-171450">
              <a:spcAft>
                <a:spcPts val="600"/>
              </a:spcAft>
              <a:buClr>
                <a:srgbClr val="21245A"/>
              </a:buClr>
              <a:buSzPct val="90000"/>
            </a:pPr>
            <a:r>
              <a:rPr lang="en-US" sz="1600" b="1" dirty="0" smtClean="0">
                <a:latin typeface="Arial" pitchFamily="34" charset="0"/>
                <a:cs typeface="Arial" pitchFamily="34" charset="0"/>
              </a:rPr>
              <a:t>REAC (if…)</a:t>
            </a:r>
            <a:endParaRPr lang="en-US" dirty="0" smtClean="0"/>
          </a:p>
          <a:p>
            <a:r>
              <a:rPr lang="en-US" dirty="0" smtClean="0"/>
              <a:t>You Get to Keep the Money</a:t>
            </a:r>
            <a:endParaRPr lang="en-US" dirty="0" smtClean="0"/>
          </a:p>
          <a:p>
            <a:pPr lvl="1"/>
            <a:endParaRPr lang="en-US" dirty="0"/>
          </a:p>
        </p:txBody>
      </p:sp>
      <p:sp>
        <p:nvSpPr>
          <p:cNvPr id="3" name="Title 2"/>
          <p:cNvSpPr>
            <a:spLocks noGrp="1"/>
          </p:cNvSpPr>
          <p:nvPr>
            <p:ph type="title"/>
          </p:nvPr>
        </p:nvSpPr>
        <p:spPr/>
        <p:txBody>
          <a:bodyPr/>
          <a:lstStyle/>
          <a:p>
            <a:pPr algn="ctr"/>
            <a:r>
              <a:rPr lang="en-US" dirty="0" smtClean="0"/>
              <a:t>Where’s The Money?</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8</a:t>
            </a:fld>
            <a:endParaRPr lang="en-US" dirty="0"/>
          </a:p>
        </p:txBody>
      </p:sp>
    </p:spTree>
    <p:extLst>
      <p:ext uri="{BB962C8B-B14F-4D97-AF65-F5344CB8AC3E}">
        <p14:creationId xmlns:p14="http://schemas.microsoft.com/office/powerpoint/2010/main" val="13715997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153400" cy="5162128"/>
          </a:xfrm>
        </p:spPr>
        <p:txBody>
          <a:bodyPr/>
          <a:lstStyle/>
          <a:p>
            <a:pPr marL="285750" indent="-285750"/>
            <a:r>
              <a:rPr lang="en-US" sz="2000" b="0" dirty="0">
                <a:solidFill>
                  <a:schemeClr val="tx1"/>
                </a:solidFill>
                <a:latin typeface="Arial" pitchFamily="34" charset="0"/>
                <a:cs typeface="Arial" pitchFamily="34" charset="0"/>
              </a:rPr>
              <a:t>Ownership</a:t>
            </a:r>
            <a:r>
              <a:rPr lang="en-US" sz="2000" dirty="0">
                <a:solidFill>
                  <a:schemeClr val="tx1"/>
                </a:solidFill>
                <a:latin typeface="Arial" pitchFamily="34" charset="0"/>
                <a:cs typeface="Arial" pitchFamily="34" charset="0"/>
              </a:rPr>
              <a:t> –</a:t>
            </a:r>
            <a:r>
              <a:rPr lang="en-US" sz="2000" b="0" dirty="0">
                <a:solidFill>
                  <a:schemeClr val="tx1"/>
                </a:solidFill>
                <a:latin typeface="Arial" pitchFamily="34" charset="0"/>
                <a:cs typeface="Arial" pitchFamily="34" charset="0"/>
              </a:rPr>
              <a:t> Public </a:t>
            </a:r>
            <a:r>
              <a:rPr lang="en-US" sz="2000" b="0" dirty="0">
                <a:solidFill>
                  <a:schemeClr val="tx1"/>
                </a:solidFill>
                <a:latin typeface="Arial" pitchFamily="34" charset="0"/>
                <a:ea typeface="Calibri"/>
                <a:cs typeface="Arial" pitchFamily="34" charset="0"/>
              </a:rPr>
              <a:t>or non-profit, except to facilitate tax credits</a:t>
            </a:r>
          </a:p>
          <a:p>
            <a:pPr marL="285750" indent="-285750"/>
            <a:endParaRPr lang="en-US" sz="2000" b="0" dirty="0">
              <a:solidFill>
                <a:schemeClr val="tx1"/>
              </a:solidFill>
              <a:latin typeface="Arial" pitchFamily="34" charset="0"/>
              <a:ea typeface="Calibri"/>
              <a:cs typeface="Arial" pitchFamily="34" charset="0"/>
            </a:endParaRPr>
          </a:p>
          <a:p>
            <a:pPr marL="285750" indent="-285750"/>
            <a:r>
              <a:rPr lang="en-US" sz="2000" b="0" dirty="0">
                <a:solidFill>
                  <a:schemeClr val="tx1"/>
                </a:solidFill>
                <a:latin typeface="Arial" pitchFamily="34" charset="0"/>
                <a:ea typeface="Calibri"/>
                <a:cs typeface="Arial" pitchFamily="34" charset="0"/>
              </a:rPr>
              <a:t>The authority leases the land to the LIHTC Partnership</a:t>
            </a:r>
          </a:p>
          <a:p>
            <a:pPr marL="447675" lvl="2" indent="0">
              <a:buNone/>
            </a:pPr>
            <a:endParaRPr lang="en-US" sz="2000" dirty="0">
              <a:latin typeface="Arial" pitchFamily="34" charset="0"/>
              <a:cs typeface="Arial" pitchFamily="34" charset="0"/>
            </a:endParaRPr>
          </a:p>
          <a:p>
            <a:r>
              <a:rPr lang="en-US" sz="2000" b="0" dirty="0">
                <a:solidFill>
                  <a:schemeClr val="tx1"/>
                </a:solidFill>
                <a:latin typeface="Arial" pitchFamily="34" charset="0"/>
                <a:ea typeface="Calibri"/>
                <a:cs typeface="Arial" pitchFamily="34" charset="0"/>
              </a:rPr>
              <a:t>A Physical Condition Assessment (PCA) must be performed on RAD sites to determine the improvements required</a:t>
            </a:r>
          </a:p>
          <a:p>
            <a:endParaRPr lang="en-US" sz="2000" b="0" dirty="0">
              <a:solidFill>
                <a:schemeClr val="tx1"/>
              </a:solidFill>
              <a:latin typeface="Arial" pitchFamily="34" charset="0"/>
              <a:ea typeface="Calibri"/>
              <a:cs typeface="Arial" pitchFamily="34" charset="0"/>
            </a:endParaRPr>
          </a:p>
          <a:p>
            <a:r>
              <a:rPr lang="en-US" sz="2000" b="0" dirty="0">
                <a:solidFill>
                  <a:schemeClr val="tx1"/>
                </a:solidFill>
                <a:latin typeface="Arial" pitchFamily="34" charset="0"/>
                <a:ea typeface="Calibri"/>
                <a:cs typeface="Arial" pitchFamily="34" charset="0"/>
              </a:rPr>
              <a:t>The authority must comply with the Uniform Relocation Act</a:t>
            </a:r>
          </a:p>
          <a:p>
            <a:endParaRPr lang="en-US" sz="2000" b="0" dirty="0">
              <a:solidFill>
                <a:schemeClr val="tx1"/>
              </a:solidFill>
              <a:latin typeface="Arial" pitchFamily="34" charset="0"/>
              <a:ea typeface="Calibri"/>
              <a:cs typeface="Arial" pitchFamily="34" charset="0"/>
            </a:endParaRPr>
          </a:p>
          <a:p>
            <a:r>
              <a:rPr lang="en-US" sz="2000" b="0" dirty="0">
                <a:solidFill>
                  <a:schemeClr val="tx1"/>
                </a:solidFill>
                <a:latin typeface="Arial" pitchFamily="34" charset="0"/>
                <a:ea typeface="Calibri"/>
                <a:cs typeface="Arial" pitchFamily="34" charset="0"/>
              </a:rPr>
              <a:t>An existing PILOT agreement must be renewed when ownership changes</a:t>
            </a:r>
          </a:p>
          <a:p>
            <a:endParaRPr lang="en-US" sz="2000" b="0" dirty="0">
              <a:solidFill>
                <a:schemeClr val="tx1"/>
              </a:solidFill>
              <a:latin typeface="Arial" pitchFamily="34" charset="0"/>
              <a:ea typeface="Calibri"/>
              <a:cs typeface="Arial" pitchFamily="34" charset="0"/>
            </a:endParaRPr>
          </a:p>
          <a:p>
            <a:r>
              <a:rPr lang="en-US" sz="2000" b="0" dirty="0">
                <a:solidFill>
                  <a:schemeClr val="tx1"/>
                </a:solidFill>
                <a:latin typeface="Arial" pitchFamily="34" charset="0"/>
                <a:ea typeface="Calibri"/>
                <a:cs typeface="Arial" pitchFamily="34" charset="0"/>
              </a:rPr>
              <a:t>Davis-Bacon wages must be paid during rehabilitation</a:t>
            </a:r>
          </a:p>
        </p:txBody>
      </p:sp>
      <p:sp>
        <p:nvSpPr>
          <p:cNvPr id="3" name="Title 2"/>
          <p:cNvSpPr>
            <a:spLocks noGrp="1"/>
          </p:cNvSpPr>
          <p:nvPr>
            <p:ph type="title"/>
          </p:nvPr>
        </p:nvSpPr>
        <p:spPr/>
        <p:txBody>
          <a:bodyPr/>
          <a:lstStyle/>
          <a:p>
            <a:pPr algn="ctr"/>
            <a:r>
              <a:rPr lang="en-US" dirty="0" smtClean="0"/>
              <a:t>The RAD </a:t>
            </a:r>
            <a:r>
              <a:rPr lang="en-US" dirty="0" smtClean="0"/>
              <a:t>Details</a:t>
            </a:r>
            <a:endParaRPr lang="en-US" dirty="0"/>
          </a:p>
        </p:txBody>
      </p:sp>
      <p:sp>
        <p:nvSpPr>
          <p:cNvPr id="5" name="Slide Number Placeholder 4"/>
          <p:cNvSpPr>
            <a:spLocks noGrp="1"/>
          </p:cNvSpPr>
          <p:nvPr>
            <p:ph type="sldNum" sz="quarter" idx="11"/>
          </p:nvPr>
        </p:nvSpPr>
        <p:spPr/>
        <p:txBody>
          <a:bodyPr/>
          <a:lstStyle/>
          <a:p>
            <a:fld id="{013CD2CD-A2E9-4357-9628-94978E155FE3}" type="slidenum">
              <a:rPr lang="en-US" smtClean="0"/>
              <a:pPr/>
              <a:t>9</a:t>
            </a:fld>
            <a:endParaRPr lang="en-US" dirty="0"/>
          </a:p>
        </p:txBody>
      </p:sp>
    </p:spTree>
    <p:extLst>
      <p:ext uri="{BB962C8B-B14F-4D97-AF65-F5344CB8AC3E}">
        <p14:creationId xmlns:p14="http://schemas.microsoft.com/office/powerpoint/2010/main" val="186709309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21955</TotalTime>
  <Words>3977</Words>
  <Application>Microsoft Office PowerPoint</Application>
  <PresentationFormat>On-screen Show (4:3)</PresentationFormat>
  <Paragraphs>922</Paragraphs>
  <Slides>51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ＭＳ Ｐゴシック</vt:lpstr>
      <vt:lpstr>Arial</vt:lpstr>
      <vt:lpstr>Calibri</vt:lpstr>
      <vt:lpstr>Cambria</vt:lpstr>
      <vt:lpstr>Franklin Gothic Medium</vt:lpstr>
      <vt:lpstr>Gill Sans MT</vt:lpstr>
      <vt:lpstr>Symbol</vt:lpstr>
      <vt:lpstr>Times New Roman</vt:lpstr>
      <vt:lpstr>Trebuchet MS</vt:lpstr>
      <vt:lpstr>Wingdings</vt:lpstr>
      <vt:lpstr>Wingdings 2</vt:lpstr>
      <vt:lpstr>TRA</vt:lpstr>
      <vt:lpstr>PowerPoint Presentation</vt:lpstr>
      <vt:lpstr>Is RAD for You?</vt:lpstr>
      <vt:lpstr>Is RAD for You?</vt:lpstr>
      <vt:lpstr>RAD vs. HOPE VI</vt:lpstr>
      <vt:lpstr>RAD Basics</vt:lpstr>
      <vt:lpstr>RAD Basics</vt:lpstr>
      <vt:lpstr>Public Housing Conversion Rent Levels</vt:lpstr>
      <vt:lpstr>Where’s The Money?</vt:lpstr>
      <vt:lpstr>The RAD Details</vt:lpstr>
      <vt:lpstr>PowerPoint Presentation</vt:lpstr>
      <vt:lpstr>PowerPoint Presentation</vt:lpstr>
      <vt:lpstr>Why RAD?</vt:lpstr>
      <vt:lpstr>The RAD Process</vt:lpstr>
      <vt:lpstr>Conversion Steps – Public Housing</vt:lpstr>
      <vt:lpstr>The application</vt:lpstr>
      <vt:lpstr>Closing Process - Milestones</vt:lpstr>
      <vt:lpstr>Your Authority</vt:lpstr>
      <vt:lpstr>Which Site First?</vt:lpstr>
      <vt:lpstr>Ten things…</vt:lpstr>
      <vt:lpstr>Ten things…</vt:lpstr>
      <vt:lpstr>Ten things…</vt:lpstr>
      <vt:lpstr>Ten things…</vt:lpstr>
      <vt:lpstr>Ten things…</vt:lpstr>
      <vt:lpstr>Ten things…</vt:lpstr>
      <vt:lpstr>Ten things…</vt:lpstr>
      <vt:lpstr>Ten things…</vt:lpstr>
      <vt:lpstr>Ten things…</vt:lpstr>
      <vt:lpstr> Various Considerations in Choosing PBRA vs. PBV </vt:lpstr>
      <vt:lpstr>Various Considerations in Choosing PBRA vs. PBV</vt:lpstr>
      <vt:lpstr>PUBLIC HOUSING CONVERSIONS </vt:lpstr>
      <vt:lpstr>Wisconsin PHAs</vt:lpstr>
      <vt:lpstr>Wisconsin PHAs</vt:lpstr>
      <vt:lpstr>Your Authority</vt:lpstr>
      <vt:lpstr>Your Authority</vt:lpstr>
      <vt:lpstr>Your Authority</vt:lpstr>
      <vt:lpstr>Is Your Site In A QCT?</vt:lpstr>
      <vt:lpstr>Public Housing Resources &amp; Tools</vt:lpstr>
      <vt:lpstr>The RAD Inventory Assessment Tool</vt:lpstr>
      <vt:lpstr>The RAD Inventory Assessment Tool</vt:lpstr>
      <vt:lpstr>The RAD Inventory Assessment Tool</vt:lpstr>
      <vt:lpstr>FHA Multifamily Mortgage Insurance</vt:lpstr>
      <vt:lpstr>PowerPoint Presentation</vt:lpstr>
      <vt:lpstr>Federal Home Loan Bank AHP </vt:lpstr>
      <vt:lpstr>RAD &amp; LIHTCs</vt:lpstr>
      <vt:lpstr>RAD &amp; LIHTCs</vt:lpstr>
      <vt:lpstr>RAD &amp; LIHTCs</vt:lpstr>
      <vt:lpstr>results of the competitive round </vt:lpstr>
      <vt:lpstr>RAD Across the Country – 1st Component</vt:lpstr>
      <vt:lpstr>PowerPoint Presentation</vt:lpstr>
      <vt:lpstr>RAD Capital Marketplace</vt:lpstr>
      <vt:lpstr>RAD Web Page </vt:lpstr>
    </vt:vector>
  </TitlesOfParts>
  <Company>Housing and Urban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Rental Assistance (TRA)</dc:title>
  <dc:creator>Jess Yuen</dc:creator>
  <cp:lastModifiedBy>George Gager</cp:lastModifiedBy>
  <cp:revision>2070</cp:revision>
  <cp:lastPrinted>2013-08-12T02:47:30Z</cp:lastPrinted>
  <dcterms:created xsi:type="dcterms:W3CDTF">2010-05-06T21:38:46Z</dcterms:created>
  <dcterms:modified xsi:type="dcterms:W3CDTF">2013-09-17T17:10:46Z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0x0101004DE03157EE2BAD48B6652401093A6DE6</vt:lpwstr>
  </property>
  <property fmtid="{D5CDD505-2E9C-101B-9397-08002B2CF9AE}" pid="3" name="_NewReviewCycle">
    <vt:lpwstr/>
  </property>
</Properties>
</file>